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4"/>
  </p:notesMasterIdLst>
  <p:sldIdLst>
    <p:sldId id="256" r:id="rId5"/>
    <p:sldId id="301" r:id="rId6"/>
    <p:sldId id="302" r:id="rId7"/>
    <p:sldId id="324" r:id="rId8"/>
    <p:sldId id="325" r:id="rId9"/>
    <p:sldId id="322" r:id="rId10"/>
    <p:sldId id="323" r:id="rId11"/>
    <p:sldId id="326" r:id="rId12"/>
    <p:sldId id="312" r:id="rId1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BE8C80-9B71-0EF0-B856-2A9DAF7D39BA}" name="Michele Rogerson" initials="MR" userId="S::micheler@skillscanada.com::17d40708-dce1-4b86-94fe-cce130823a5f" providerId="AD"/>
  <p188:author id="{11EFACD4-64A3-1FBF-2316-684725D43376}" name="Marisa Sosa" initials="MS" userId="S::marisas@skillscanada.com::41c6d62e-e2ae-49ec-9be9-88f24e42ae4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3DB83"/>
    <a:srgbClr val="C2D46D"/>
    <a:srgbClr val="636463"/>
    <a:srgbClr val="505150"/>
    <a:srgbClr val="FDFCFB"/>
    <a:srgbClr val="00A0D6"/>
    <a:srgbClr val="5BA03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03" autoAdjust="0"/>
    <p:restoredTop sz="80999" autoAdjust="0"/>
  </p:normalViewPr>
  <p:slideViewPr>
    <p:cSldViewPr snapToGrid="0">
      <p:cViewPr>
        <p:scale>
          <a:sx n="90" d="100"/>
          <a:sy n="90" d="100"/>
        </p:scale>
        <p:origin x="-376" y="-88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7" Type="http://schemas.microsoft.com/office/2018/10/relationships/authors" Target="author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884-99C9-BB4A-ADA3-BD07E5543727}" type="datetimeFigureOut">
              <a:rPr lang="en-US" smtClean="0"/>
              <a:t>24-03-12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E342EC-6DED-2245-AA22-C87F0AA07751}" type="slidenum">
              <a:rPr lang="en-US" smtClean="0"/>
              <a:t>‹#›</a:t>
            </a:fld>
            <a:endParaRPr lang="en-US"/>
          </a:p>
        </p:txBody>
      </p:sp>
    </p:spTree>
    <p:extLst>
      <p:ext uri="{BB962C8B-B14F-4D97-AF65-F5344CB8AC3E}">
        <p14:creationId xmlns:p14="http://schemas.microsoft.com/office/powerpoint/2010/main" val="1719971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sz="1800" dirty="0" smtClean="0"/>
              <a:t>Select one of the ‘Problem Solving’ activities from the Activity Booklet.</a:t>
            </a:r>
          </a:p>
        </p:txBody>
      </p:sp>
      <p:sp>
        <p:nvSpPr>
          <p:cNvPr id="4" name="Slide Number Placeholder 3"/>
          <p:cNvSpPr>
            <a:spLocks noGrp="1"/>
          </p:cNvSpPr>
          <p:nvPr>
            <p:ph type="sldNum" sz="quarter" idx="10"/>
          </p:nvPr>
        </p:nvSpPr>
        <p:spPr/>
        <p:txBody>
          <a:bodyPr/>
          <a:lstStyle/>
          <a:p>
            <a:fld id="{91E342EC-6DED-2245-AA22-C87F0AA07751}" type="slidenum">
              <a:rPr lang="en-US" smtClean="0"/>
              <a:t>2</a:t>
            </a:fld>
            <a:endParaRPr lang="en-US"/>
          </a:p>
        </p:txBody>
      </p:sp>
    </p:spTree>
    <p:extLst>
      <p:ext uri="{BB962C8B-B14F-4D97-AF65-F5344CB8AC3E}">
        <p14:creationId xmlns:p14="http://schemas.microsoft.com/office/powerpoint/2010/main" val="2790434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dirty="0" smtClean="0"/>
              <a:t>Read the definition of Problem-solving. Explain that </a:t>
            </a:r>
            <a:r>
              <a:rPr lang="en-US" dirty="0" smtClean="0"/>
              <a:t>problem solving can include things like thinking about different ways to complete a task and choosing the best solution or deciding what to do first when several activities are competing for your attention. The ability to think through, make decisions, and solve problems effectively improves the way you carry out tasks and activities and meet goals and deadlines at work or in other daily life situations. Strong problem-solving skills will help you gather the right information, identify solutions, and make useful decisions.</a:t>
            </a:r>
            <a:endParaRPr lang="en-CA"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3</a:t>
            </a:fld>
            <a:endParaRPr lang="en-US"/>
          </a:p>
        </p:txBody>
      </p:sp>
    </p:spTree>
    <p:extLst>
      <p:ext uri="{BB962C8B-B14F-4D97-AF65-F5344CB8AC3E}">
        <p14:creationId xmlns:p14="http://schemas.microsoft.com/office/powerpoint/2010/main" val="632801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Ask students to discuss and identify the order of the activities above. Explain that planning is a key component of successful problem solving.</a:t>
            </a:r>
            <a:r>
              <a:rPr lang="en-CA" dirty="0" smtClean="0"/>
              <a:t> </a:t>
            </a:r>
            <a:r>
              <a:rPr lang="en-US" dirty="0" smtClean="0"/>
              <a:t>Planning work tasks before you start helps to improve efficiency and can help to improve safety. By being organized, you will not waste time looking for things and will have more time to work on important tasks. You will increase the amount of work you can get done. If you are organized, finding things should be easy and not a source of stress.. You’ll be calm and focused and get the job done correctly, their first time!</a:t>
            </a:r>
            <a:endParaRPr lang="en-CA"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4</a:t>
            </a:fld>
            <a:endParaRPr lang="en-US"/>
          </a:p>
        </p:txBody>
      </p:sp>
    </p:spTree>
    <p:extLst>
      <p:ext uri="{BB962C8B-B14F-4D97-AF65-F5344CB8AC3E}">
        <p14:creationId xmlns:p14="http://schemas.microsoft.com/office/powerpoint/2010/main" val="3445881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Ask students to discuss and identify the order of the activities above. Explain that planning is a key component of successful problem solving.</a:t>
            </a:r>
            <a:r>
              <a:rPr lang="en-CA" dirty="0" smtClean="0"/>
              <a:t> </a:t>
            </a:r>
            <a:r>
              <a:rPr lang="en-US" dirty="0" smtClean="0"/>
              <a:t>Planning work tasks before you start helps to improve efficiency and can help to improve safety. By being organized, you will not waste time looking for things and will have more time to work on important tasks. You will increase the amount of work you can get done. If you are organized, finding things should be easy and not a source of stress.. You’ll be calm and focused and get the job done correctly, their first time!</a:t>
            </a:r>
            <a:endParaRPr lang="en-CA"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5</a:t>
            </a:fld>
            <a:endParaRPr lang="en-US"/>
          </a:p>
        </p:txBody>
      </p:sp>
    </p:spTree>
    <p:extLst>
      <p:ext uri="{BB962C8B-B14F-4D97-AF65-F5344CB8AC3E}">
        <p14:creationId xmlns:p14="http://schemas.microsoft.com/office/powerpoint/2010/main" val="2403845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Decision making refers to making a choice among options. Choosing the best solution for a particular problem is an important part of effective problem solving and you may need to make several decisions to solve one problem.</a:t>
            </a:r>
            <a:endParaRPr lang="en-CA"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6</a:t>
            </a:fld>
            <a:endParaRPr lang="en-US"/>
          </a:p>
        </p:txBody>
      </p:sp>
    </p:spTree>
    <p:extLst>
      <p:ext uri="{BB962C8B-B14F-4D97-AF65-F5344CB8AC3E}">
        <p14:creationId xmlns:p14="http://schemas.microsoft.com/office/powerpoint/2010/main" val="3412490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dirty="0" smtClean="0"/>
              <a:t>Guide students through the 5-step problem-solving process using this scenario. </a:t>
            </a:r>
            <a:r>
              <a:rPr lang="en-US" sz="1200" dirty="0" smtClean="0"/>
              <a:t>Explain that critically analyzing problems helps you make logical decisions that can more clearly be explained to others. Critical thinking is an important component of problem solving. </a:t>
            </a:r>
            <a:endParaRPr lang="en-CA"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7</a:t>
            </a:fld>
            <a:endParaRPr lang="en-US"/>
          </a:p>
        </p:txBody>
      </p:sp>
    </p:spTree>
    <p:extLst>
      <p:ext uri="{BB962C8B-B14F-4D97-AF65-F5344CB8AC3E}">
        <p14:creationId xmlns:p14="http://schemas.microsoft.com/office/powerpoint/2010/main" val="2287453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CA" dirty="0" smtClean="0"/>
              <a:t>Guide students through the 5-step problem-solving process using this scenario. </a:t>
            </a:r>
            <a:r>
              <a:rPr lang="en-US" sz="1200" dirty="0" smtClean="0"/>
              <a:t>Explain that critically analyzing problems helps you make logical decisions that can more clearly be explained to others. Critical thinking is an important component of problem solving. </a:t>
            </a:r>
            <a:endParaRPr lang="en-CA"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8</a:t>
            </a:fld>
            <a:endParaRPr lang="en-US"/>
          </a:p>
        </p:txBody>
      </p:sp>
    </p:spTree>
    <p:extLst>
      <p:ext uri="{BB962C8B-B14F-4D97-AF65-F5344CB8AC3E}">
        <p14:creationId xmlns:p14="http://schemas.microsoft.com/office/powerpoint/2010/main" val="2573820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Every day in workplaces, problems are solved, decisions made, and work tasks planned. Some of these activities are small and routine, but others have enormous impact on whether the workplace will struggle, change direction, or become a success. Enter a trade and be a part of the solution!</a:t>
            </a:r>
            <a:endParaRPr lang="en-CA" dirty="0" smtClean="0"/>
          </a:p>
          <a:p>
            <a:endParaRPr lang="en-US" dirty="0"/>
          </a:p>
        </p:txBody>
      </p:sp>
      <p:sp>
        <p:nvSpPr>
          <p:cNvPr id="4" name="Slide Number Placeholder 3"/>
          <p:cNvSpPr>
            <a:spLocks noGrp="1"/>
          </p:cNvSpPr>
          <p:nvPr>
            <p:ph type="sldNum" sz="quarter" idx="10"/>
          </p:nvPr>
        </p:nvSpPr>
        <p:spPr/>
        <p:txBody>
          <a:bodyPr/>
          <a:lstStyle/>
          <a:p>
            <a:fld id="{91E342EC-6DED-2245-AA22-C87F0AA07751}" type="slidenum">
              <a:rPr lang="en-US" smtClean="0"/>
              <a:t>9</a:t>
            </a:fld>
            <a:endParaRPr lang="en-US"/>
          </a:p>
        </p:txBody>
      </p:sp>
    </p:spTree>
    <p:extLst>
      <p:ext uri="{BB962C8B-B14F-4D97-AF65-F5344CB8AC3E}">
        <p14:creationId xmlns:p14="http://schemas.microsoft.com/office/powerpoint/2010/main" val="20099463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5048" y="1"/>
            <a:ext cx="7543800" cy="2282311"/>
          </a:xfrm>
          <a:prstGeom prst="rect">
            <a:avLst/>
          </a:prstGeom>
          <a:blipFill rotWithShape="1">
            <a:blip r:embed="rId2"/>
            <a:stretch>
              <a:fillRect/>
            </a:stretch>
          </a:blipFill>
        </p:spPr>
      </p:pic>
      <p:sp>
        <p:nvSpPr>
          <p:cNvPr id="2" name="Title 1"/>
          <p:cNvSpPr>
            <a:spLocks noGrp="1"/>
          </p:cNvSpPr>
          <p:nvPr>
            <p:ph type="ctrTitle"/>
          </p:nvPr>
        </p:nvSpPr>
        <p:spPr>
          <a:xfrm>
            <a:off x="838200" y="691127"/>
            <a:ext cx="7205323" cy="1478557"/>
          </a:xfrm>
          <a:prstGeom prst="rect">
            <a:avLst/>
          </a:prstGeom>
        </p:spPr>
        <p:txBody>
          <a:bodyPr>
            <a:noAutofit/>
          </a:bodyPr>
          <a:lstStyle>
            <a:lvl1pPr algn="l">
              <a:defRPr sz="4800" b="1" i="0" spc="300">
                <a:solidFill>
                  <a:schemeClr val="bg1"/>
                </a:solidFill>
                <a:latin typeface="Komika Text Kaps"/>
                <a:cs typeface="Komika Text Kaps"/>
              </a:defRPr>
            </a:lvl1pPr>
          </a:lstStyle>
          <a:p>
            <a:r>
              <a:rPr lang="en-CA" dirty="0"/>
              <a:t>Click to edit Master title style</a:t>
            </a:r>
            <a:endParaRPr lang="en-US" dirty="0"/>
          </a:p>
        </p:txBody>
      </p:sp>
      <p:sp>
        <p:nvSpPr>
          <p:cNvPr id="3" name="Subtitle 2"/>
          <p:cNvSpPr>
            <a:spLocks noGrp="1"/>
          </p:cNvSpPr>
          <p:nvPr>
            <p:ph type="subTitle" idx="1"/>
          </p:nvPr>
        </p:nvSpPr>
        <p:spPr>
          <a:xfrm>
            <a:off x="843221" y="2850900"/>
            <a:ext cx="7462579" cy="1131721"/>
          </a:xfrm>
          <a:prstGeom prst="rect">
            <a:avLst/>
          </a:prstGeom>
        </p:spPr>
        <p:txBody>
          <a:bodyPr anchor="t" anchorCtr="0">
            <a:noAutofit/>
          </a:bodyPr>
          <a:lstStyle>
            <a:lvl1pPr marL="0" indent="0" algn="l">
              <a:buNone/>
              <a:defRPr sz="4800" spc="0">
                <a:solidFill>
                  <a:schemeClr val="bg1">
                    <a:lumMod val="50000"/>
                  </a:schemeClr>
                </a:solidFill>
                <a:latin typeface="Komika Text"/>
                <a:cs typeface="Komika Text"/>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CA" dirty="0"/>
              <a:t>Click to edit Master subtitle style</a:t>
            </a:r>
            <a:endParaRPr lang="en-US" dirty="0"/>
          </a:p>
        </p:txBody>
      </p:sp>
      <p:sp>
        <p:nvSpPr>
          <p:cNvPr id="4" name="Date Placeholder 3"/>
          <p:cNvSpPr>
            <a:spLocks noGrp="1"/>
          </p:cNvSpPr>
          <p:nvPr>
            <p:ph type="dt" sz="half" idx="10"/>
          </p:nvPr>
        </p:nvSpPr>
        <p:spPr>
          <a:xfrm>
            <a:off x="6438894" y="4763038"/>
            <a:ext cx="2133600" cy="273844"/>
          </a:xfrm>
          <a:prstGeom prst="rect">
            <a:avLst/>
          </a:prstGeom>
        </p:spPr>
        <p:txBody>
          <a:bodyPr/>
          <a:lstStyle>
            <a:lvl1pPr algn="r">
              <a:defRPr sz="1000" b="0" i="0">
                <a:solidFill>
                  <a:schemeClr val="tx1"/>
                </a:solidFill>
                <a:latin typeface="Arial" panose="020B0604020202020204" pitchFamily="34" charset="0"/>
                <a:cs typeface="Arial" panose="020B0604020202020204" pitchFamily="34" charset="0"/>
              </a:defRPr>
            </a:lvl1pPr>
          </a:lstStyle>
          <a:p>
            <a:fld id="{5F612117-C0BC-EC43-AA68-675AB14ADD96}" type="slidenum">
              <a:rPr lang="en-US" smtClean="0"/>
              <a:pPr/>
              <a:t>‹#›</a:t>
            </a:fld>
            <a:endParaRPr lang="en-US" dirty="0"/>
          </a:p>
        </p:txBody>
      </p:sp>
      <p:sp>
        <p:nvSpPr>
          <p:cNvPr id="10" name="Rectangle 9"/>
          <p:cNvSpPr/>
          <p:nvPr userDrawn="1"/>
        </p:nvSpPr>
        <p:spPr>
          <a:xfrm>
            <a:off x="765048" y="0"/>
            <a:ext cx="7543800" cy="285750"/>
          </a:xfrm>
          <a:prstGeom prst="rect">
            <a:avLst/>
          </a:prstGeom>
          <a:solidFill>
            <a:srgbClr val="00A0D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rgbClr val="3366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layout">
    <p:spTree>
      <p:nvGrpSpPr>
        <p:cNvPr id="1" name=""/>
        <p:cNvGrpSpPr/>
        <p:nvPr/>
      </p:nvGrpSpPr>
      <p:grpSpPr>
        <a:xfrm>
          <a:off x="0" y="0"/>
          <a:ext cx="0" cy="0"/>
          <a:chOff x="0" y="0"/>
          <a:chExt cx="0" cy="0"/>
        </a:xfrm>
      </p:grpSpPr>
      <p:pic>
        <p:nvPicPr>
          <p:cNvPr id="7" name="Picture 6"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t="1" r="2174" b="27302"/>
          <a:stretch/>
        </p:blipFill>
        <p:spPr>
          <a:xfrm>
            <a:off x="0" y="-1"/>
            <a:ext cx="9144000" cy="3289301"/>
          </a:xfrm>
          <a:prstGeom prst="rect">
            <a:avLst/>
          </a:prstGeom>
        </p:spPr>
      </p:pic>
      <p:sp>
        <p:nvSpPr>
          <p:cNvPr id="3"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1309312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green background">
    <p:spTree>
      <p:nvGrpSpPr>
        <p:cNvPr id="1" name=""/>
        <p:cNvGrpSpPr/>
        <p:nvPr/>
      </p:nvGrpSpPr>
      <p:grpSpPr>
        <a:xfrm>
          <a:off x="0" y="0"/>
          <a:ext cx="0" cy="0"/>
          <a:chOff x="0" y="0"/>
          <a:chExt cx="0" cy="0"/>
        </a:xfrm>
      </p:grpSpPr>
      <p:pic>
        <p:nvPicPr>
          <p:cNvPr id="5" name="Picture 4"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3"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9" name="Text Placeholder 9"/>
          <p:cNvSpPr>
            <a:spLocks noGrp="1"/>
          </p:cNvSpPr>
          <p:nvPr>
            <p:ph type="body" sz="quarter" idx="11"/>
          </p:nvPr>
        </p:nvSpPr>
        <p:spPr>
          <a:xfrm>
            <a:off x="596348" y="950857"/>
            <a:ext cx="7939640" cy="3158435"/>
          </a:xfrm>
          <a:prstGeom prst="rect">
            <a:avLst/>
          </a:prstGeom>
        </p:spPr>
        <p:txBody>
          <a:bodyPr vert="horz"/>
          <a:lstStyle>
            <a:lvl1pPr>
              <a:spcBef>
                <a:spcPts val="800"/>
              </a:spcBef>
              <a:defRPr sz="28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6"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1765832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header">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4"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5" name="Text Placeholder 9"/>
          <p:cNvSpPr>
            <a:spLocks noGrp="1"/>
          </p:cNvSpPr>
          <p:nvPr>
            <p:ph type="body" sz="quarter" idx="11"/>
          </p:nvPr>
        </p:nvSpPr>
        <p:spPr>
          <a:xfrm>
            <a:off x="596348" y="501803"/>
            <a:ext cx="7939640" cy="3670213"/>
          </a:xfrm>
          <a:prstGeom prst="rect">
            <a:avLst/>
          </a:prstGeom>
        </p:spPr>
        <p:txBody>
          <a:bodyPr vert="horz"/>
          <a:lstStyle>
            <a:lvl1pPr>
              <a:spcBef>
                <a:spcPts val="800"/>
              </a:spcBef>
              <a:defRPr sz="3200"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824575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green with 2 boxes">
    <p:spTree>
      <p:nvGrpSpPr>
        <p:cNvPr id="1" name=""/>
        <p:cNvGrpSpPr/>
        <p:nvPr/>
      </p:nvGrpSpPr>
      <p:grpSpPr>
        <a:xfrm>
          <a:off x="0" y="0"/>
          <a:ext cx="0" cy="0"/>
          <a:chOff x="0" y="0"/>
          <a:chExt cx="0" cy="0"/>
        </a:xfrm>
      </p:grpSpPr>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pic>
        <p:nvPicPr>
          <p:cNvPr id="8" name="Picture 7"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a:stretch/>
        </p:blipFill>
        <p:spPr>
          <a:xfrm>
            <a:off x="0" y="-1"/>
            <a:ext cx="9144000" cy="4524663"/>
          </a:xfrm>
          <a:prstGeom prst="rect">
            <a:avLst/>
          </a:prstGeom>
        </p:spPr>
      </p:pic>
      <p:sp>
        <p:nvSpPr>
          <p:cNvPr id="9" name="Text Placeholder 9"/>
          <p:cNvSpPr>
            <a:spLocks noGrp="1"/>
          </p:cNvSpPr>
          <p:nvPr>
            <p:ph type="body" sz="quarter" idx="11"/>
          </p:nvPr>
        </p:nvSpPr>
        <p:spPr>
          <a:xfrm>
            <a:off x="596348" y="950857"/>
            <a:ext cx="33660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11" name="Text Placeholder 9"/>
          <p:cNvSpPr>
            <a:spLocks noGrp="1"/>
          </p:cNvSpPr>
          <p:nvPr>
            <p:ph type="body" sz="quarter" idx="12"/>
          </p:nvPr>
        </p:nvSpPr>
        <p:spPr>
          <a:xfrm>
            <a:off x="4101548" y="950857"/>
            <a:ext cx="4420152" cy="3158435"/>
          </a:xfrm>
          <a:prstGeom prst="rect">
            <a:avLst/>
          </a:prstGeom>
        </p:spPr>
        <p:txBody>
          <a:bodyPr vert="horz"/>
          <a:lstStyle>
            <a:lvl1pPr>
              <a:spcBef>
                <a:spcPts val="800"/>
              </a:spcBef>
              <a:defRPr b="0" spc="0">
                <a:solidFill>
                  <a:schemeClr val="bg1"/>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
        <p:nvSpPr>
          <p:cNvPr id="7" name="Title 1"/>
          <p:cNvSpPr>
            <a:spLocks noGrp="1"/>
          </p:cNvSpPr>
          <p:nvPr>
            <p:ph type="title"/>
          </p:nvPr>
        </p:nvSpPr>
        <p:spPr>
          <a:xfrm>
            <a:off x="590972" y="154616"/>
            <a:ext cx="7931537" cy="839304"/>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Tree>
    <p:extLst>
      <p:ext uri="{BB962C8B-B14F-4D97-AF65-F5344CB8AC3E}">
        <p14:creationId xmlns:p14="http://schemas.microsoft.com/office/powerpoint/2010/main" val="929971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t - short green">
    <p:spTree>
      <p:nvGrpSpPr>
        <p:cNvPr id="1" name=""/>
        <p:cNvGrpSpPr/>
        <p:nvPr/>
      </p:nvGrpSpPr>
      <p:grpSpPr>
        <a:xfrm>
          <a:off x="0" y="0"/>
          <a:ext cx="0" cy="0"/>
          <a:chOff x="0" y="0"/>
          <a:chExt cx="0" cy="0"/>
        </a:xfrm>
      </p:grpSpPr>
      <p:pic>
        <p:nvPicPr>
          <p:cNvPr id="3" name="Picture 2" descr="green with dots-tall.jpg"/>
          <p:cNvPicPr>
            <a:picLocks noChangeAspect="1"/>
          </p:cNvPicPr>
          <p:nvPr userDrawn="1"/>
        </p:nvPicPr>
        <p:blipFill rotWithShape="1">
          <a:blip r:embed="rId2">
            <a:extLst>
              <a:ext uri="{28A0092B-C50C-407E-A947-70E740481C1C}">
                <a14:useLocalDpi xmlns:a14="http://schemas.microsoft.com/office/drawing/2010/main" val="0"/>
              </a:ext>
            </a:extLst>
          </a:blip>
          <a:srcRect r="2174" b="68282"/>
          <a:stretch/>
        </p:blipFill>
        <p:spPr>
          <a:xfrm>
            <a:off x="0" y="-1"/>
            <a:ext cx="9144000" cy="1435101"/>
          </a:xfrm>
          <a:prstGeom prst="rect">
            <a:avLst/>
          </a:prstGeom>
        </p:spPr>
      </p:pic>
      <p:sp>
        <p:nvSpPr>
          <p:cNvPr id="4" name="Title 1"/>
          <p:cNvSpPr>
            <a:spLocks noGrp="1"/>
          </p:cNvSpPr>
          <p:nvPr>
            <p:ph type="title"/>
          </p:nvPr>
        </p:nvSpPr>
        <p:spPr>
          <a:xfrm>
            <a:off x="590972" y="304800"/>
            <a:ext cx="8260928" cy="901700"/>
          </a:xfrm>
          <a:prstGeom prst="rect">
            <a:avLst/>
          </a:prstGeom>
        </p:spPr>
        <p:txBody>
          <a:bodyPr>
            <a:normAutofit/>
          </a:bodyPr>
          <a:lstStyle>
            <a:lvl1pPr>
              <a:defRPr sz="4000" b="1" i="0" spc="200">
                <a:solidFill>
                  <a:schemeClr val="bg1"/>
                </a:solidFill>
                <a:latin typeface="Komika Text Kaps"/>
                <a:cs typeface="Komika Text Kaps"/>
              </a:defRPr>
            </a:lvl1pPr>
          </a:lstStyle>
          <a:p>
            <a:r>
              <a:rPr lang="en-CA" dirty="0"/>
              <a:t>Click to edit Master title style</a:t>
            </a:r>
            <a:endParaRPr lang="en-US" dirty="0"/>
          </a:p>
        </p:txBody>
      </p:sp>
      <p:sp>
        <p:nvSpPr>
          <p:cNvPr id="5" name="Date Placeholder 2"/>
          <p:cNvSpPr>
            <a:spLocks noGrp="1"/>
          </p:cNvSpPr>
          <p:nvPr>
            <p:ph type="dt" sz="half" idx="10"/>
          </p:nvPr>
        </p:nvSpPr>
        <p:spPr>
          <a:xfrm>
            <a:off x="7608956" y="4763038"/>
            <a:ext cx="963537" cy="273844"/>
          </a:xfrm>
          <a:prstGeom prst="rect">
            <a:avLst/>
          </a:prstGeom>
        </p:spPr>
        <p:txBody>
          <a:bodyPr/>
          <a:lstStyle>
            <a:lvl1pPr algn="r">
              <a:defRPr sz="1600">
                <a:latin typeface="Arial"/>
                <a:cs typeface="Arial"/>
              </a:defRPr>
            </a:lvl1pPr>
          </a:lstStyle>
          <a:p>
            <a:r>
              <a:rPr lang="en-US" dirty="0" smtClean="0"/>
              <a:t>2023</a:t>
            </a:r>
            <a:endParaRPr lang="en-US" dirty="0"/>
          </a:p>
        </p:txBody>
      </p:sp>
      <p:sp>
        <p:nvSpPr>
          <p:cNvPr id="6" name="Text Placeholder 9"/>
          <p:cNvSpPr>
            <a:spLocks noGrp="1"/>
          </p:cNvSpPr>
          <p:nvPr>
            <p:ph type="body" sz="quarter" idx="11"/>
          </p:nvPr>
        </p:nvSpPr>
        <p:spPr>
          <a:xfrm>
            <a:off x="596348" y="1587500"/>
            <a:ext cx="7939640" cy="2933700"/>
          </a:xfrm>
          <a:prstGeom prst="rect">
            <a:avLst/>
          </a:prstGeom>
        </p:spPr>
        <p:txBody>
          <a:bodyPr vert="horz"/>
          <a:lstStyle>
            <a:lvl1pPr>
              <a:spcBef>
                <a:spcPts val="0"/>
              </a:spcBef>
              <a:spcAft>
                <a:spcPts val="800"/>
              </a:spcAft>
              <a:defRPr b="0" spc="0">
                <a:solidFill>
                  <a:srgbClr val="636463"/>
                </a:solidFill>
              </a:defRPr>
            </a:lvl1pPr>
            <a:lvl2pPr marL="576263" indent="-344488">
              <a:buFont typeface="Lucida Grande"/>
              <a:buChar char="–"/>
              <a:defRPr sz="2600" b="0" spc="0">
                <a:solidFill>
                  <a:schemeClr val="bg1"/>
                </a:solidFill>
              </a:defRPr>
            </a:lvl2pPr>
          </a:lstStyle>
          <a:p>
            <a:pPr lvl="0"/>
            <a:r>
              <a:rPr lang="en-CA" dirty="0" smtClean="0"/>
              <a:t>Click to edit Master text styles</a:t>
            </a:r>
          </a:p>
          <a:p>
            <a:pPr lvl="1"/>
            <a:r>
              <a:rPr lang="en-CA" dirty="0" smtClean="0"/>
              <a:t>Second level</a:t>
            </a:r>
          </a:p>
        </p:txBody>
      </p:sp>
    </p:spTree>
    <p:extLst>
      <p:ext uri="{BB962C8B-B14F-4D97-AF65-F5344CB8AC3E}">
        <p14:creationId xmlns:p14="http://schemas.microsoft.com/office/powerpoint/2010/main" val="3436815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90972" y="4127500"/>
            <a:ext cx="7931537" cy="529083"/>
          </a:xfrm>
          <a:prstGeom prst="rect">
            <a:avLst/>
          </a:prstGeom>
        </p:spPr>
        <p:txBody>
          <a:bodyPr>
            <a:normAutofit/>
          </a:bodyPr>
          <a:lstStyle>
            <a:lvl1pPr>
              <a:defRPr sz="3200" b="1" i="0">
                <a:latin typeface="Komika Text"/>
                <a:cs typeface="Komika Text"/>
              </a:defRPr>
            </a:lvl1pPr>
          </a:lstStyle>
          <a:p>
            <a:r>
              <a:rPr lang="en-CA" dirty="0" smtClean="0"/>
              <a:t>Click to edit Master title style</a:t>
            </a:r>
            <a:endParaRPr lang="en-US" dirty="0"/>
          </a:p>
        </p:txBody>
      </p:sp>
      <p:sp>
        <p:nvSpPr>
          <p:cNvPr id="3" name="Date Placeholder 2"/>
          <p:cNvSpPr>
            <a:spLocks noGrp="1"/>
          </p:cNvSpPr>
          <p:nvPr>
            <p:ph type="dt" sz="half" idx="10"/>
          </p:nvPr>
        </p:nvSpPr>
        <p:spPr>
          <a:xfrm>
            <a:off x="6248400" y="4656583"/>
            <a:ext cx="2133600" cy="273844"/>
          </a:xfrm>
          <a:prstGeom prst="rect">
            <a:avLst/>
          </a:prstGeom>
        </p:spPr>
        <p:txBody>
          <a:bodyPr/>
          <a:lstStyle/>
          <a:p>
            <a:r>
              <a:rPr lang="en-US" smtClean="0"/>
              <a:t>2023</a:t>
            </a:r>
            <a:endParaRPr lang="en-US" dirty="0" smtClean="0"/>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l="10882"/>
          <a:stretch/>
        </p:blipFill>
        <p:spPr>
          <a:xfrm>
            <a:off x="0" y="-1"/>
            <a:ext cx="9177866" cy="3115733"/>
          </a:xfrm>
          <a:prstGeom prst="rect">
            <a:avLst/>
          </a:prstGeom>
          <a:blipFill rotWithShape="1">
            <a:blip r:embed="rId2"/>
            <a:stretch>
              <a:fillRect/>
            </a:stretch>
          </a:blipFill>
        </p:spPr>
      </p:pic>
      <p:sp>
        <p:nvSpPr>
          <p:cNvPr id="6" name="Picture Placeholder 5"/>
          <p:cNvSpPr>
            <a:spLocks noGrp="1"/>
          </p:cNvSpPr>
          <p:nvPr>
            <p:ph type="pic" sz="quarter" idx="11"/>
          </p:nvPr>
        </p:nvSpPr>
        <p:spPr>
          <a:xfrm>
            <a:off x="590973" y="609600"/>
            <a:ext cx="7931536" cy="3517900"/>
          </a:xfrm>
          <a:prstGeom prst="rect">
            <a:avLst/>
          </a:prstGeom>
        </p:spPr>
        <p:txBody>
          <a:bodyPr>
            <a:normAutofit/>
          </a:bodyPr>
          <a:lstStyle>
            <a:lvl1pPr marL="0" indent="0">
              <a:buNone/>
              <a:defRPr sz="2000" b="0"/>
            </a:lvl1pPr>
          </a:lstStyle>
          <a:p>
            <a:endParaRPr lang="en-US" dirty="0"/>
          </a:p>
        </p:txBody>
      </p:sp>
    </p:spTree>
    <p:extLst>
      <p:ext uri="{BB962C8B-B14F-4D97-AF65-F5344CB8AC3E}">
        <p14:creationId xmlns:p14="http://schemas.microsoft.com/office/powerpoint/2010/main" val="10070635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571506" y="4715540"/>
            <a:ext cx="8000989" cy="20574"/>
          </a:xfrm>
          <a:prstGeom prst="rect">
            <a:avLst/>
          </a:prstGeom>
          <a:solidFill>
            <a:srgbClr val="5BA03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dirty="0"/>
              <a:t>- </a:t>
            </a:r>
          </a:p>
        </p:txBody>
      </p:sp>
      <p:sp>
        <p:nvSpPr>
          <p:cNvPr id="10" name="Text Placeholder 11"/>
          <p:cNvSpPr txBox="1">
            <a:spLocks/>
          </p:cNvSpPr>
          <p:nvPr userDrawn="1"/>
        </p:nvSpPr>
        <p:spPr>
          <a:xfrm>
            <a:off x="487209" y="4763038"/>
            <a:ext cx="3545529" cy="317500"/>
          </a:xfrm>
          <a:prstGeom prst="rect">
            <a:avLst/>
          </a:prstGeom>
        </p:spPr>
        <p:txBody>
          <a:bodyPr>
            <a:normAutofit/>
          </a:bodyPr>
          <a:lstStyle>
            <a:lvl1pPr marL="0" indent="0" algn="l" defTabSz="685800" rtl="0" eaLnBrk="1" latinLnBrk="0" hangingPunct="1">
              <a:spcBef>
                <a:spcPct val="20000"/>
              </a:spcBef>
              <a:buClr>
                <a:schemeClr val="accent1"/>
              </a:buClr>
              <a:buFont typeface="Arial" pitchFamily="34" charset="0"/>
              <a:buNone/>
              <a:defRPr sz="1200" b="0" i="0" kern="12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1700" b="1" i="0" kern="1200">
                <a:solidFill>
                  <a:schemeClr val="tx2"/>
                </a:solidFill>
                <a:latin typeface="Komika Text"/>
                <a:ea typeface="+mn-ea"/>
                <a:cs typeface="Komika Text"/>
              </a:defRPr>
            </a:lvl2pPr>
            <a:lvl3pPr marL="651510" indent="-171450" algn="l" defTabSz="685800" rtl="0" eaLnBrk="1" latinLnBrk="0" hangingPunct="1">
              <a:spcBef>
                <a:spcPct val="20000"/>
              </a:spcBef>
              <a:buClr>
                <a:schemeClr val="accent1"/>
              </a:buClr>
              <a:buFont typeface="Arial" pitchFamily="34" charset="0"/>
              <a:buChar char="•"/>
              <a:defRPr sz="1500" b="1" i="0" kern="1200">
                <a:solidFill>
                  <a:schemeClr val="tx2"/>
                </a:solidFill>
                <a:latin typeface="Komika Text"/>
                <a:ea typeface="+mn-ea"/>
                <a:cs typeface="Komika Text"/>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a:lstStyle>
          <a:p>
            <a:r>
              <a:rPr lang="en-US" sz="1050" b="0" i="0" dirty="0">
                <a:solidFill>
                  <a:schemeClr val="tx1"/>
                </a:solidFill>
                <a:latin typeface="Arial" panose="020B0604020202020204" pitchFamily="34" charset="0"/>
                <a:cs typeface="Arial" panose="020B0604020202020204" pitchFamily="34" charset="0"/>
              </a:rPr>
              <a:t>Skills/</a:t>
            </a:r>
            <a:r>
              <a:rPr lang="en-US" sz="1050" b="0" i="0" dirty="0" err="1">
                <a:solidFill>
                  <a:schemeClr val="tx1"/>
                </a:solidFill>
                <a:latin typeface="Arial" panose="020B0604020202020204" pitchFamily="34" charset="0"/>
                <a:cs typeface="Arial" panose="020B0604020202020204" pitchFamily="34" charset="0"/>
              </a:rPr>
              <a:t>Compétences</a:t>
            </a:r>
            <a:r>
              <a:rPr lang="en-US" sz="1050" b="0" i="0" dirty="0">
                <a:solidFill>
                  <a:schemeClr val="tx1"/>
                </a:solidFill>
                <a:latin typeface="Arial" panose="020B0604020202020204" pitchFamily="34" charset="0"/>
                <a:cs typeface="Arial" panose="020B0604020202020204" pitchFamily="34" charset="0"/>
              </a:rPr>
              <a:t> Canada — Skills for Success</a:t>
            </a:r>
          </a:p>
        </p:txBody>
      </p:sp>
    </p:spTree>
  </p:cSld>
  <p:clrMap bg1="lt1" tx1="dk1" bg2="lt2" tx2="dk2" accent1="accent1" accent2="accent2" accent3="accent3" accent4="accent4" accent5="accent5" accent6="accent6" hlink="hlink" folHlink="folHlink"/>
  <p:sldLayoutIdLst>
    <p:sldLayoutId id="2147483661" r:id="rId1"/>
    <p:sldLayoutId id="2147483688" r:id="rId2"/>
    <p:sldLayoutId id="2147483687" r:id="rId3"/>
    <p:sldLayoutId id="2147483691" r:id="rId4"/>
    <p:sldLayoutId id="2147483689" r:id="rId5"/>
    <p:sldLayoutId id="2147483690" r:id="rId6"/>
    <p:sldLayoutId id="2147483692" r:id="rId7"/>
  </p:sldLayoutIdLst>
  <p:timing>
    <p:tnLst>
      <p:par>
        <p:cTn xmlns:p14="http://schemas.microsoft.com/office/powerpoint/2010/main" id="1" dur="indefinite" restart="never" nodeType="tmRoot"/>
      </p:par>
    </p:tnLst>
  </p:timing>
  <p:txStyles>
    <p:titleStyle>
      <a:lvl1pPr algn="l" defTabSz="685800" rtl="0" eaLnBrk="1" latinLnBrk="0" hangingPunct="1">
        <a:spcBef>
          <a:spcPct val="0"/>
        </a:spcBef>
        <a:buNone/>
        <a:defRPr sz="4000" b="1" i="0" kern="1200" spc="250">
          <a:solidFill>
            <a:schemeClr val="tx1">
              <a:lumMod val="85000"/>
              <a:lumOff val="15000"/>
            </a:schemeClr>
          </a:solidFill>
          <a:latin typeface="Komika Text Kaps"/>
          <a:ea typeface="+mj-ea"/>
          <a:cs typeface="Komika Text Kap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0574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1pPr>
      <a:lvl2pPr marL="445770" indent="-205740" algn="l" defTabSz="685800" rtl="0" eaLnBrk="1" latinLnBrk="0" hangingPunct="1">
        <a:spcBef>
          <a:spcPct val="20000"/>
        </a:spcBef>
        <a:buClr>
          <a:schemeClr val="accent1"/>
        </a:buClr>
        <a:buFont typeface="Arial" pitchFamily="34" charset="0"/>
        <a:buChar char="•"/>
        <a:defRPr sz="2800" b="1" i="0" kern="1200" spc="100">
          <a:solidFill>
            <a:schemeClr val="tx2"/>
          </a:solidFill>
          <a:latin typeface="Calibri"/>
          <a:ea typeface="+mn-ea"/>
          <a:cs typeface="Calibri"/>
        </a:defRPr>
      </a:lvl2pPr>
      <a:lvl3pPr marL="651510" indent="-171450" algn="l" defTabSz="685800" rtl="0" eaLnBrk="1" latinLnBrk="0" hangingPunct="1">
        <a:spcBef>
          <a:spcPct val="20000"/>
        </a:spcBef>
        <a:buClr>
          <a:schemeClr val="accent1"/>
        </a:buClr>
        <a:buFont typeface="Arial" pitchFamily="34" charset="0"/>
        <a:buChar char="•"/>
        <a:defRPr sz="2800" b="1" i="0" kern="1200">
          <a:solidFill>
            <a:schemeClr val="tx2"/>
          </a:solidFill>
          <a:latin typeface="Calibri"/>
          <a:ea typeface="+mn-ea"/>
          <a:cs typeface="Calibri"/>
        </a:defRPr>
      </a:lvl3pPr>
      <a:lvl4pPr marL="857250" indent="-171450" algn="l" defTabSz="685800" rtl="0" eaLnBrk="1" latinLnBrk="0" hangingPunct="1">
        <a:spcBef>
          <a:spcPct val="20000"/>
        </a:spcBef>
        <a:buClr>
          <a:schemeClr val="accent1"/>
        </a:buClr>
        <a:buFont typeface="Arial" pitchFamily="34" charset="0"/>
        <a:buChar char="•"/>
        <a:defRPr sz="1400" b="1" i="0" kern="1200">
          <a:solidFill>
            <a:schemeClr val="tx2"/>
          </a:solidFill>
          <a:latin typeface="Komika Text"/>
          <a:ea typeface="+mn-ea"/>
          <a:cs typeface="Komika Text"/>
        </a:defRPr>
      </a:lvl4pPr>
      <a:lvl5pPr marL="1028700" indent="-171450" algn="l" defTabSz="685800" rtl="0" eaLnBrk="1" latinLnBrk="0" hangingPunct="1">
        <a:spcBef>
          <a:spcPct val="20000"/>
        </a:spcBef>
        <a:buClr>
          <a:schemeClr val="accent1"/>
        </a:buClr>
        <a:buFont typeface="Arial" pitchFamily="34" charset="0"/>
        <a:buChar char="•"/>
        <a:defRPr sz="1400" b="1" i="0" kern="1200" baseline="0">
          <a:solidFill>
            <a:schemeClr val="tx2"/>
          </a:solidFill>
          <a:latin typeface="Komika Text"/>
          <a:ea typeface="+mn-ea"/>
          <a:cs typeface="Komika Text"/>
        </a:defRPr>
      </a:lvl5pPr>
      <a:lvl6pPr marL="123444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6pPr>
      <a:lvl7pPr marL="1426464"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7pPr>
      <a:lvl8pPr marL="164592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8pPr>
      <a:lvl9pPr marL="1851660" indent="-171450" algn="l" defTabSz="685800" rtl="0" eaLnBrk="1" latinLnBrk="0" hangingPunct="1">
        <a:spcBef>
          <a:spcPct val="20000"/>
        </a:spcBef>
        <a:buClr>
          <a:schemeClr val="accent1"/>
        </a:buClr>
        <a:buFont typeface="Arial" pitchFamily="34" charset="0"/>
        <a:buChar char="•"/>
        <a:defRPr sz="1200" kern="1200">
          <a:solidFill>
            <a:schemeClr val="tx2"/>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8550" y="273538"/>
            <a:ext cx="7205323" cy="1438031"/>
          </a:xfrm>
        </p:spPr>
        <p:txBody>
          <a:bodyPr anchor="b"/>
          <a:lstStyle/>
          <a:p>
            <a:r>
              <a:rPr lang="en-US" spc="200" dirty="0"/>
              <a:t>Skills for Success</a:t>
            </a:r>
          </a:p>
        </p:txBody>
      </p:sp>
      <p:sp>
        <p:nvSpPr>
          <p:cNvPr id="3" name="Subtitle 2"/>
          <p:cNvSpPr>
            <a:spLocks noGrp="1"/>
          </p:cNvSpPr>
          <p:nvPr>
            <p:ph type="subTitle" idx="1"/>
          </p:nvPr>
        </p:nvSpPr>
        <p:spPr>
          <a:xfrm>
            <a:off x="808550" y="2510766"/>
            <a:ext cx="7378700" cy="1131721"/>
          </a:xfrm>
        </p:spPr>
        <p:txBody>
          <a:bodyPr/>
          <a:lstStyle/>
          <a:p>
            <a:r>
              <a:rPr lang="en-US" dirty="0" smtClean="0"/>
              <a:t>Problem Solving</a:t>
            </a:r>
            <a:endParaRPr lang="en-US" dirty="0"/>
          </a:p>
        </p:txBody>
      </p:sp>
      <p:pic>
        <p:nvPicPr>
          <p:cNvPr id="6" name="Picture 5">
            <a:extLst>
              <a:ext uri="{FF2B5EF4-FFF2-40B4-BE49-F238E27FC236}">
                <a16:creationId xmlns="" xmlns:a16="http://schemas.microsoft.com/office/drawing/2014/main" id="{7FD970B4-1C95-9B14-6CCD-F1258FD62CC4}"/>
              </a:ext>
            </a:extLst>
          </p:cNvPr>
          <p:cNvPicPr>
            <a:picLocks noChangeAspect="1"/>
          </p:cNvPicPr>
          <p:nvPr/>
        </p:nvPicPr>
        <p:blipFill>
          <a:blip r:embed="rId2"/>
          <a:srcRect/>
          <a:stretch/>
        </p:blipFill>
        <p:spPr>
          <a:xfrm>
            <a:off x="578339" y="3835692"/>
            <a:ext cx="1756856" cy="796882"/>
          </a:xfrm>
          <a:prstGeom prst="rect">
            <a:avLst/>
          </a:prstGeom>
        </p:spPr>
      </p:pic>
      <p:pic>
        <p:nvPicPr>
          <p:cNvPr id="7" name="Picture 6">
            <a:extLst>
              <a:ext uri="{FF2B5EF4-FFF2-40B4-BE49-F238E27FC236}">
                <a16:creationId xmlns="" xmlns:a16="http://schemas.microsoft.com/office/drawing/2014/main" id="{D59C70E6-298E-C7F5-48DD-D2B620E200F8}"/>
              </a:ext>
            </a:extLst>
          </p:cNvPr>
          <p:cNvPicPr>
            <a:picLocks noChangeAspect="1"/>
          </p:cNvPicPr>
          <p:nvPr/>
        </p:nvPicPr>
        <p:blipFill>
          <a:blip r:embed="rId3"/>
          <a:srcRect/>
          <a:stretch/>
        </p:blipFill>
        <p:spPr>
          <a:xfrm>
            <a:off x="6510308" y="4363571"/>
            <a:ext cx="2055353" cy="269003"/>
          </a:xfrm>
          <a:prstGeom prst="rect">
            <a:avLst/>
          </a:prstGeom>
        </p:spPr>
      </p:pic>
      <p:sp>
        <p:nvSpPr>
          <p:cNvPr id="8" name="Rectangle 7">
            <a:extLst>
              <a:ext uri="{FF2B5EF4-FFF2-40B4-BE49-F238E27FC236}">
                <a16:creationId xmlns="" xmlns:a16="http://schemas.microsoft.com/office/drawing/2014/main" id="{91230745-2B66-A87E-D381-7266C67406AF}"/>
              </a:ext>
            </a:extLst>
          </p:cNvPr>
          <p:cNvSpPr/>
          <p:nvPr/>
        </p:nvSpPr>
        <p:spPr>
          <a:xfrm>
            <a:off x="492369" y="4759569"/>
            <a:ext cx="8159262"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0577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Start with an activity</a:t>
            </a:r>
            <a:endParaRPr lang="en-US" dirty="0"/>
          </a:p>
        </p:txBody>
      </p:sp>
      <p:sp>
        <p:nvSpPr>
          <p:cNvPr id="9" name="Text Placeholder 8"/>
          <p:cNvSpPr>
            <a:spLocks noGrp="1"/>
          </p:cNvSpPr>
          <p:nvPr>
            <p:ph type="body" sz="quarter" idx="11"/>
          </p:nvPr>
        </p:nvSpPr>
        <p:spPr>
          <a:xfrm>
            <a:off x="596348" y="1176105"/>
            <a:ext cx="7939640" cy="1714657"/>
          </a:xfrm>
        </p:spPr>
        <p:txBody>
          <a:bodyPr/>
          <a:lstStyle/>
          <a:p>
            <a:pPr>
              <a:tabLst>
                <a:tab pos="2054225" algn="l"/>
              </a:tabLst>
            </a:pPr>
            <a:r>
              <a:rPr lang="en-US" dirty="0"/>
              <a:t>Activity 1  	Categories Galore!</a:t>
            </a:r>
          </a:p>
          <a:p>
            <a:pPr>
              <a:tabLst>
                <a:tab pos="2054225" algn="l"/>
              </a:tabLst>
            </a:pPr>
            <a:r>
              <a:rPr lang="en-US" dirty="0"/>
              <a:t>Activity 2  	What </a:t>
            </a:r>
            <a:r>
              <a:rPr lang="en-US" dirty="0" smtClean="0"/>
              <a:t>Changed</a:t>
            </a:r>
            <a:r>
              <a:rPr lang="en-US" dirty="0"/>
              <a:t>?</a:t>
            </a:r>
          </a:p>
        </p:txBody>
      </p:sp>
      <p:sp>
        <p:nvSpPr>
          <p:cNvPr id="5" name="Alternate Process 4"/>
          <p:cNvSpPr/>
          <p:nvPr/>
        </p:nvSpPr>
        <p:spPr>
          <a:xfrm>
            <a:off x="5655530" y="2301369"/>
            <a:ext cx="2840741" cy="2175259"/>
          </a:xfrm>
          <a:prstGeom prst="flowChartAlternateProcess">
            <a:avLst/>
          </a:prstGeom>
          <a:blipFill rotWithShape="1">
            <a:blip r:embed="rId3"/>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67839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96349" y="501803"/>
            <a:ext cx="7813873" cy="3670213"/>
          </a:xfrm>
        </p:spPr>
        <p:txBody>
          <a:bodyPr/>
          <a:lstStyle/>
          <a:p>
            <a:pPr marL="0" indent="0">
              <a:lnSpc>
                <a:spcPct val="110000"/>
              </a:lnSpc>
              <a:spcAft>
                <a:spcPts val="600"/>
              </a:spcAft>
              <a:buNone/>
            </a:pPr>
            <a:r>
              <a:rPr lang="en-US" sz="3000" b="1" dirty="0"/>
              <a:t>Problem Solving </a:t>
            </a:r>
            <a:r>
              <a:rPr lang="en-US" sz="3000" dirty="0"/>
              <a:t>is your ability to identify and analyze problems, process solutions, and make decisions about which solutions to choose, and how well it works.</a:t>
            </a:r>
          </a:p>
          <a:p>
            <a:pPr marL="0" indent="0">
              <a:lnSpc>
                <a:spcPct val="110000"/>
              </a:lnSpc>
              <a:spcAft>
                <a:spcPts val="600"/>
              </a:spcAft>
              <a:buNone/>
            </a:pPr>
            <a:r>
              <a:rPr lang="en-US" sz="3000" dirty="0"/>
              <a:t>Problem solving helps you address issues, monitor success, and learn from the experience.</a:t>
            </a:r>
          </a:p>
        </p:txBody>
      </p:sp>
    </p:spTree>
    <p:extLst>
      <p:ext uri="{BB962C8B-B14F-4D97-AF65-F5344CB8AC3E}">
        <p14:creationId xmlns:p14="http://schemas.microsoft.com/office/powerpoint/2010/main" val="3960959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and </a:t>
            </a:r>
            <a:r>
              <a:rPr lang="en-US" dirty="0" smtClean="0"/>
              <a:t>preparation</a:t>
            </a:r>
            <a:endParaRPr lang="en-US" dirty="0"/>
          </a:p>
        </p:txBody>
      </p:sp>
      <p:sp>
        <p:nvSpPr>
          <p:cNvPr id="3" name="Text Placeholder 2"/>
          <p:cNvSpPr>
            <a:spLocks noGrp="1"/>
          </p:cNvSpPr>
          <p:nvPr>
            <p:ph type="body" sz="quarter" idx="11"/>
          </p:nvPr>
        </p:nvSpPr>
        <p:spPr>
          <a:xfrm>
            <a:off x="596349" y="1587500"/>
            <a:ext cx="6116508" cy="2933700"/>
          </a:xfrm>
        </p:spPr>
        <p:txBody>
          <a:bodyPr/>
          <a:lstStyle/>
          <a:p>
            <a:pPr marL="0" indent="0">
              <a:buNone/>
            </a:pPr>
            <a:r>
              <a:rPr lang="en-US" b="1" dirty="0"/>
              <a:t>Bakers</a:t>
            </a:r>
            <a:r>
              <a:rPr lang="en-US" dirty="0"/>
              <a:t> are responsible for making breads, bagels, pretzels, cakes, muffins, cookies and pastries as well as chocolate and candy, sugar sculptures and icing. </a:t>
            </a:r>
          </a:p>
          <a:p>
            <a:pPr marL="0" indent="0">
              <a:buNone/>
            </a:pPr>
            <a:r>
              <a:rPr lang="en-US" dirty="0"/>
              <a:t>They may prepare many different baked goods or specialize in just one.</a:t>
            </a:r>
          </a:p>
          <a:p>
            <a:endParaRPr lang="en-US" dirty="0"/>
          </a:p>
        </p:txBody>
      </p:sp>
      <p:sp>
        <p:nvSpPr>
          <p:cNvPr id="5" name="Alternate Process 4"/>
          <p:cNvSpPr/>
          <p:nvPr/>
        </p:nvSpPr>
        <p:spPr>
          <a:xfrm>
            <a:off x="6954762" y="1128889"/>
            <a:ext cx="1624793" cy="2736428"/>
          </a:xfrm>
          <a:prstGeom prst="flowChartAlternateProcess">
            <a:avLst/>
          </a:prstGeom>
          <a:blipFill rotWithShape="1">
            <a:blip r:embed="rId3"/>
            <a:srcRect/>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1538477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and </a:t>
            </a:r>
            <a:r>
              <a:rPr lang="en-US" dirty="0" smtClean="0"/>
              <a:t>preparation</a:t>
            </a:r>
            <a:endParaRPr lang="en-US" dirty="0"/>
          </a:p>
        </p:txBody>
      </p:sp>
      <p:sp>
        <p:nvSpPr>
          <p:cNvPr id="3" name="Text Placeholder 2"/>
          <p:cNvSpPr>
            <a:spLocks noGrp="1"/>
          </p:cNvSpPr>
          <p:nvPr>
            <p:ph type="body" sz="quarter" idx="11"/>
          </p:nvPr>
        </p:nvSpPr>
        <p:spPr>
          <a:xfrm>
            <a:off x="596349" y="1587500"/>
            <a:ext cx="6346318" cy="2933700"/>
          </a:xfrm>
        </p:spPr>
        <p:txBody>
          <a:bodyPr numCol="2" spcCol="365760"/>
          <a:lstStyle/>
          <a:p>
            <a:pPr marL="344488" indent="-344488">
              <a:spcBef>
                <a:spcPts val="500"/>
              </a:spcBef>
              <a:spcAft>
                <a:spcPts val="200"/>
              </a:spcAft>
              <a:buFont typeface="+mj-lt"/>
              <a:buAutoNum type="alphaUcPeriod"/>
            </a:pPr>
            <a:r>
              <a:rPr lang="en-US" sz="2400" dirty="0"/>
              <a:t>Adjust frosting colour</a:t>
            </a:r>
          </a:p>
          <a:p>
            <a:pPr marL="344488" indent="-344488">
              <a:spcBef>
                <a:spcPts val="500"/>
              </a:spcBef>
              <a:spcAft>
                <a:spcPts val="200"/>
              </a:spcAft>
              <a:buFont typeface="+mj-lt"/>
              <a:buAutoNum type="alphaUcPeriod"/>
            </a:pPr>
            <a:r>
              <a:rPr lang="en-CA" sz="2400" dirty="0"/>
              <a:t>Gather ingredients</a:t>
            </a:r>
            <a:endParaRPr lang="en-US" sz="2400" dirty="0"/>
          </a:p>
          <a:p>
            <a:pPr marL="344488" indent="-344488">
              <a:spcBef>
                <a:spcPts val="500"/>
              </a:spcBef>
              <a:spcAft>
                <a:spcPts val="200"/>
              </a:spcAft>
              <a:buFont typeface="+mj-lt"/>
              <a:buAutoNum type="alphaUcPeriod"/>
            </a:pPr>
            <a:r>
              <a:rPr lang="en-US" sz="2400" dirty="0"/>
              <a:t>Bake mixed batter </a:t>
            </a:r>
          </a:p>
          <a:p>
            <a:pPr marL="344488" indent="-344488">
              <a:spcBef>
                <a:spcPts val="500"/>
              </a:spcBef>
              <a:spcAft>
                <a:spcPts val="200"/>
              </a:spcAft>
              <a:buFont typeface="+mj-lt"/>
              <a:buAutoNum type="alphaUcPeriod"/>
            </a:pPr>
            <a:r>
              <a:rPr lang="en-US" sz="2400" dirty="0"/>
              <a:t>Prepare batter and frosting for cake </a:t>
            </a:r>
          </a:p>
          <a:p>
            <a:pPr marL="344488" indent="-344488">
              <a:spcBef>
                <a:spcPts val="500"/>
              </a:spcBef>
              <a:spcAft>
                <a:spcPts val="200"/>
              </a:spcAft>
              <a:buFont typeface="+mj-lt"/>
              <a:buAutoNum type="alphaUcPeriod"/>
            </a:pPr>
            <a:r>
              <a:rPr lang="en-US" sz="2400" dirty="0"/>
              <a:t>Frost </a:t>
            </a:r>
            <a:r>
              <a:rPr lang="en-US" sz="2400" dirty="0" smtClean="0"/>
              <a:t>the cake</a:t>
            </a:r>
            <a:endParaRPr lang="en-US" sz="2400" dirty="0"/>
          </a:p>
          <a:p>
            <a:pPr marL="344488" indent="-344488">
              <a:spcBef>
                <a:spcPts val="500"/>
              </a:spcBef>
              <a:spcAft>
                <a:spcPts val="200"/>
              </a:spcAft>
              <a:buFont typeface="+mj-lt"/>
              <a:buAutoNum type="alphaUcPeriod"/>
            </a:pPr>
            <a:r>
              <a:rPr lang="en-US" sz="2400" dirty="0"/>
              <a:t>Pre-heat oven</a:t>
            </a:r>
            <a:endParaRPr lang="en-CA" sz="2400" dirty="0"/>
          </a:p>
          <a:p>
            <a:pPr marL="344488" indent="-344488">
              <a:spcBef>
                <a:spcPts val="500"/>
              </a:spcBef>
              <a:spcAft>
                <a:spcPts val="200"/>
              </a:spcAft>
              <a:buFont typeface="+mj-lt"/>
              <a:buAutoNum type="alphaUcPeriod"/>
            </a:pPr>
            <a:r>
              <a:rPr lang="en-CA" sz="2400" dirty="0"/>
              <a:t>Set an oven timer</a:t>
            </a:r>
          </a:p>
          <a:p>
            <a:pPr marL="344488" indent="-344488">
              <a:spcBef>
                <a:spcPts val="500"/>
              </a:spcBef>
              <a:spcAft>
                <a:spcPts val="200"/>
              </a:spcAft>
              <a:buFont typeface="+mj-lt"/>
              <a:buAutoNum type="alphaUcPeriod"/>
            </a:pPr>
            <a:r>
              <a:rPr lang="en-CA" sz="2400" dirty="0"/>
              <a:t>Let cake cool</a:t>
            </a:r>
            <a:endParaRPr lang="en-US" sz="2400" dirty="0"/>
          </a:p>
        </p:txBody>
      </p:sp>
      <p:sp>
        <p:nvSpPr>
          <p:cNvPr id="5" name="Alternate Process 4"/>
          <p:cNvSpPr/>
          <p:nvPr/>
        </p:nvSpPr>
        <p:spPr>
          <a:xfrm>
            <a:off x="6954762" y="1128889"/>
            <a:ext cx="1624793" cy="2736428"/>
          </a:xfrm>
          <a:prstGeom prst="flowChartAlternateProcess">
            <a:avLst/>
          </a:prstGeom>
          <a:blipFill rotWithShape="1">
            <a:blip r:embed="rId3"/>
            <a:srcRect/>
            <a:stretch>
              <a:fillRect/>
            </a:stretch>
          </a:blipFill>
          <a:ln w="101600">
            <a:solidFill>
              <a:srgbClr val="00A0D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spTree>
    <p:extLst>
      <p:ext uri="{BB962C8B-B14F-4D97-AF65-F5344CB8AC3E}">
        <p14:creationId xmlns:p14="http://schemas.microsoft.com/office/powerpoint/2010/main" val="2019162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dirty="0" smtClean="0"/>
              <a:t>Identify and analyze the problem.</a:t>
            </a:r>
          </a:p>
          <a:p>
            <a:r>
              <a:rPr lang="en-US" dirty="0" smtClean="0"/>
              <a:t>Create multiple solutions.</a:t>
            </a:r>
          </a:p>
          <a:p>
            <a:r>
              <a:rPr lang="en-US" dirty="0" smtClean="0"/>
              <a:t>Choose the best solution.</a:t>
            </a:r>
          </a:p>
          <a:p>
            <a:r>
              <a:rPr lang="en-US" dirty="0" smtClean="0"/>
              <a:t>Implement the solution.</a:t>
            </a:r>
          </a:p>
          <a:p>
            <a:r>
              <a:rPr lang="en-US" dirty="0" smtClean="0"/>
              <a:t>Evaluate the solution.</a:t>
            </a:r>
          </a:p>
          <a:p>
            <a:endParaRPr lang="en-US" dirty="0"/>
          </a:p>
        </p:txBody>
      </p:sp>
      <p:sp>
        <p:nvSpPr>
          <p:cNvPr id="2" name="Title 1"/>
          <p:cNvSpPr>
            <a:spLocks noGrp="1"/>
          </p:cNvSpPr>
          <p:nvPr>
            <p:ph type="title"/>
          </p:nvPr>
        </p:nvSpPr>
        <p:spPr/>
        <p:txBody>
          <a:bodyPr/>
          <a:lstStyle/>
          <a:p>
            <a:r>
              <a:rPr lang="en-US" dirty="0" smtClean="0"/>
              <a:t>5 </a:t>
            </a:r>
            <a:r>
              <a:rPr lang="en-US" dirty="0" smtClean="0"/>
              <a:t>steps </a:t>
            </a:r>
            <a:r>
              <a:rPr lang="en-US" dirty="0" smtClean="0"/>
              <a:t>to Problem Solving </a:t>
            </a:r>
            <a:r>
              <a:rPr lang="en-US" dirty="0" smtClean="0"/>
              <a:t>... </a:t>
            </a:r>
            <a:endParaRPr lang="en-US" dirty="0"/>
          </a:p>
        </p:txBody>
      </p:sp>
    </p:spTree>
    <p:extLst>
      <p:ext uri="{BB962C8B-B14F-4D97-AF65-F5344CB8AC3E}">
        <p14:creationId xmlns:p14="http://schemas.microsoft.com/office/powerpoint/2010/main" val="3186213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596348" y="950857"/>
            <a:ext cx="2995938" cy="3158435"/>
          </a:xfrm>
        </p:spPr>
        <p:txBody>
          <a:bodyPr/>
          <a:lstStyle/>
          <a:p>
            <a:pPr marL="0" indent="0">
              <a:buNone/>
            </a:pPr>
            <a:r>
              <a:rPr lang="en-US" sz="2700" dirty="0"/>
              <a:t>You and two other people your age recently started summer jobs as carpenters’ helpers on a construction site. </a:t>
            </a:r>
          </a:p>
        </p:txBody>
      </p:sp>
      <p:sp>
        <p:nvSpPr>
          <p:cNvPr id="5" name="Text Placeholder 4"/>
          <p:cNvSpPr>
            <a:spLocks noGrp="1"/>
          </p:cNvSpPr>
          <p:nvPr>
            <p:ph type="body" sz="quarter" idx="12"/>
          </p:nvPr>
        </p:nvSpPr>
        <p:spPr>
          <a:xfrm>
            <a:off x="3785810" y="950857"/>
            <a:ext cx="4983238" cy="3158435"/>
          </a:xfrm>
        </p:spPr>
        <p:txBody>
          <a:bodyPr/>
          <a:lstStyle/>
          <a:p>
            <a:r>
              <a:rPr lang="en-US" sz="2500" dirty="0"/>
              <a:t>You have all been given safety training, and the whole crew attends a safety meeting each day before starting work. </a:t>
            </a:r>
          </a:p>
          <a:p>
            <a:r>
              <a:rPr lang="en-US" sz="2500" dirty="0"/>
              <a:t>At the meeting everyone is reminded about the importance of workplace safety. </a:t>
            </a:r>
          </a:p>
          <a:p>
            <a:pPr marL="0" indent="0" algn="r">
              <a:buNone/>
            </a:pPr>
            <a:r>
              <a:rPr lang="en-US" sz="2400" b="1" dirty="0">
                <a:solidFill>
                  <a:srgbClr val="FDFCFB"/>
                </a:solidFill>
              </a:rPr>
              <a:t>continued...</a:t>
            </a:r>
          </a:p>
          <a:p>
            <a:endParaRPr lang="en-US" sz="2400" dirty="0"/>
          </a:p>
        </p:txBody>
      </p:sp>
      <p:sp>
        <p:nvSpPr>
          <p:cNvPr id="2" name="Title 1"/>
          <p:cNvSpPr>
            <a:spLocks noGrp="1"/>
          </p:cNvSpPr>
          <p:nvPr>
            <p:ph type="title"/>
          </p:nvPr>
        </p:nvSpPr>
        <p:spPr/>
        <p:txBody>
          <a:bodyPr/>
          <a:lstStyle/>
          <a:p>
            <a:r>
              <a:rPr lang="en-US" dirty="0" smtClean="0"/>
              <a:t>Problem </a:t>
            </a:r>
            <a:r>
              <a:rPr lang="en-US" dirty="0" smtClean="0"/>
              <a:t>Solving</a:t>
            </a:r>
            <a:endParaRPr lang="en-US" dirty="0"/>
          </a:p>
        </p:txBody>
      </p:sp>
    </p:spTree>
    <p:extLst>
      <p:ext uri="{BB962C8B-B14F-4D97-AF65-F5344CB8AC3E}">
        <p14:creationId xmlns:p14="http://schemas.microsoft.com/office/powerpoint/2010/main" val="2967878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596348" y="950857"/>
            <a:ext cx="2995938" cy="3158435"/>
          </a:xfrm>
        </p:spPr>
        <p:txBody>
          <a:bodyPr/>
          <a:lstStyle/>
          <a:p>
            <a:pPr marL="0" indent="0">
              <a:buNone/>
            </a:pPr>
            <a:r>
              <a:rPr lang="en-US" sz="2700" dirty="0"/>
              <a:t>You and two other people your age recently started summer jobs as carpenters’ helpers on a construction site. </a:t>
            </a:r>
          </a:p>
        </p:txBody>
      </p:sp>
      <p:sp>
        <p:nvSpPr>
          <p:cNvPr id="5" name="Text Placeholder 4"/>
          <p:cNvSpPr>
            <a:spLocks noGrp="1"/>
          </p:cNvSpPr>
          <p:nvPr>
            <p:ph type="body" sz="quarter" idx="12"/>
          </p:nvPr>
        </p:nvSpPr>
        <p:spPr>
          <a:xfrm>
            <a:off x="3785810" y="950857"/>
            <a:ext cx="4983238" cy="3158435"/>
          </a:xfrm>
        </p:spPr>
        <p:txBody>
          <a:bodyPr/>
          <a:lstStyle/>
          <a:p>
            <a:r>
              <a:rPr lang="en-US" sz="2500" dirty="0"/>
              <a:t>The other helpers don’t seem to take the training or meetings seriously. They often do things that are risky for themselves and, potentially, for others on the crew. </a:t>
            </a:r>
          </a:p>
          <a:p>
            <a:r>
              <a:rPr lang="en-US" sz="2500" dirty="0"/>
              <a:t>You have tried reminding them about what you learned in safety training, but they just ignore you.</a:t>
            </a:r>
          </a:p>
        </p:txBody>
      </p:sp>
      <p:sp>
        <p:nvSpPr>
          <p:cNvPr id="2" name="Title 1"/>
          <p:cNvSpPr>
            <a:spLocks noGrp="1"/>
          </p:cNvSpPr>
          <p:nvPr>
            <p:ph type="title"/>
          </p:nvPr>
        </p:nvSpPr>
        <p:spPr/>
        <p:txBody>
          <a:bodyPr/>
          <a:lstStyle/>
          <a:p>
            <a:r>
              <a:rPr lang="en-US" dirty="0" smtClean="0"/>
              <a:t>Problem </a:t>
            </a:r>
            <a:r>
              <a:rPr lang="en-US" dirty="0" smtClean="0"/>
              <a:t>Solving   </a:t>
            </a:r>
            <a:r>
              <a:rPr lang="en-US" sz="2400" b="0" dirty="0" smtClean="0"/>
              <a:t>(continued)</a:t>
            </a:r>
            <a:endParaRPr lang="en-US" sz="2400" b="0" dirty="0"/>
          </a:p>
        </p:txBody>
      </p:sp>
    </p:spTree>
    <p:extLst>
      <p:ext uri="{BB962C8B-B14F-4D97-AF65-F5344CB8AC3E}">
        <p14:creationId xmlns:p14="http://schemas.microsoft.com/office/powerpoint/2010/main" val="2767098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0972" y="154616"/>
            <a:ext cx="3981028" cy="2887576"/>
          </a:xfrm>
        </p:spPr>
        <p:txBody>
          <a:bodyPr>
            <a:normAutofit/>
          </a:bodyPr>
          <a:lstStyle/>
          <a:p>
            <a:r>
              <a:rPr lang="en-US" sz="3600" dirty="0"/>
              <a:t>Cool Jobs </a:t>
            </a:r>
            <a:r>
              <a:rPr lang="en-US" sz="3600" dirty="0" smtClean="0"/>
              <a:t/>
            </a:r>
            <a:br>
              <a:rPr lang="en-US" sz="3600" dirty="0" smtClean="0"/>
            </a:br>
            <a:r>
              <a:rPr lang="en-US" sz="3600" dirty="0" smtClean="0"/>
              <a:t>that use </a:t>
            </a:r>
            <a:br>
              <a:rPr lang="en-US" sz="3600" dirty="0" smtClean="0"/>
            </a:br>
            <a:r>
              <a:rPr lang="en-US" sz="3600" dirty="0" smtClean="0"/>
              <a:t>Problem Solving</a:t>
            </a:r>
            <a:endParaRPr lang="en-US" sz="3600" dirty="0"/>
          </a:p>
        </p:txBody>
      </p:sp>
      <p:pic>
        <p:nvPicPr>
          <p:cNvPr id="4" name="Picture 3">
            <a:extLst>
              <a:ext uri="{FF2B5EF4-FFF2-40B4-BE49-F238E27FC236}">
                <a16:creationId xmlns:a16="http://schemas.microsoft.com/office/drawing/2014/main" xmlns="" id="{B56FC482-6F43-9DF7-0A6C-606B2380A876}"/>
              </a:ext>
            </a:extLst>
          </p:cNvPr>
          <p:cNvPicPr>
            <a:picLocks noChangeAspect="1"/>
          </p:cNvPicPr>
          <p:nvPr/>
        </p:nvPicPr>
        <p:blipFill rotWithShape="1">
          <a:blip r:embed="rId3"/>
          <a:srcRect l="1471" t="1628" r="1124"/>
          <a:stretch/>
        </p:blipFill>
        <p:spPr>
          <a:xfrm>
            <a:off x="4921250" y="243417"/>
            <a:ext cx="3905250" cy="4680627"/>
          </a:xfrm>
          <a:prstGeom prst="rect">
            <a:avLst/>
          </a:prstGeom>
        </p:spPr>
      </p:pic>
    </p:spTree>
    <p:extLst>
      <p:ext uri="{BB962C8B-B14F-4D97-AF65-F5344CB8AC3E}">
        <p14:creationId xmlns:p14="http://schemas.microsoft.com/office/powerpoint/2010/main" val="25457745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KILLS-2023">
  <a:themeElements>
    <a:clrScheme name="Custom 10">
      <a:dk1>
        <a:srgbClr val="47B3C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A0D6"/>
      </a:hlink>
      <a:folHlink>
        <a:srgbClr val="80008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99450e6-b98c-46fe-969f-08a1e686a47c" xsi:nil="true"/>
    <lcf76f155ced4ddcb4097134ff3c332f xmlns="c31867ed-14af-43af-a40e-dbb258c2446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6A49B40CBCDAF48B72A00462F978272" ma:contentTypeVersion="17" ma:contentTypeDescription="Create a new document." ma:contentTypeScope="" ma:versionID="d8ce85f6f2ba012ed4d00bd9314ea16d">
  <xsd:schema xmlns:xsd="http://www.w3.org/2001/XMLSchema" xmlns:xs="http://www.w3.org/2001/XMLSchema" xmlns:p="http://schemas.microsoft.com/office/2006/metadata/properties" xmlns:ns2="b99450e6-b98c-46fe-969f-08a1e686a47c" xmlns:ns3="c31867ed-14af-43af-a40e-dbb258c24461" targetNamespace="http://schemas.microsoft.com/office/2006/metadata/properties" ma:root="true" ma:fieldsID="1448e659582f881a95c69b922e9ae848" ns2:_="" ns3:_="">
    <xsd:import namespace="b99450e6-b98c-46fe-969f-08a1e686a47c"/>
    <xsd:import namespace="c31867ed-14af-43af-a40e-dbb258c24461"/>
    <xsd:element name="properties">
      <xsd:complexType>
        <xsd:sequence>
          <xsd:element name="documentManagement">
            <xsd:complexType>
              <xsd:all>
                <xsd:element ref="ns2:TaxCatchAll" minOccurs="0"/>
                <xsd:element ref="ns3:MediaServiceMetadata" minOccurs="0"/>
                <xsd:element ref="ns3:MediaServiceFastMetadata" minOccurs="0"/>
                <xsd:element ref="ns3:MediaServiceDateTaken" minOccurs="0"/>
                <xsd:element ref="ns3:MediaServiceObjectDetectorVersions" minOccurs="0"/>
                <xsd:element ref="ns3:MediaServiceLocation" minOccurs="0"/>
                <xsd:element ref="ns3:MediaServiceOCR" minOccurs="0"/>
                <xsd:element ref="ns3:MediaServiceGenerationTime" minOccurs="0"/>
                <xsd:element ref="ns3:MediaServiceEventHashCode" minOccurs="0"/>
                <xsd:element ref="ns3:lcf76f155ced4ddcb4097134ff3c332f" minOccurs="0"/>
                <xsd:element ref="ns3:MediaLengthInSeconds" minOccurs="0"/>
                <xsd:element ref="ns2:SharedWithUsers" minOccurs="0"/>
                <xsd:element ref="ns2:SharedWithDetail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450e6-b98c-46fe-969f-08a1e686a47c"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d779b64e-ebf5-4ebd-a3a4-60f9e1ec8ab8}" ma:internalName="TaxCatchAll" ma:showField="CatchAllData" ma:web="b99450e6-b98c-46fe-969f-08a1e686a47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31867ed-14af-43af-a40e-dbb258c24461"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8d3b4c81-3f07-471f-9771-68e0463ff5a3" ma:termSetId="09814cd3-568e-fe90-9814-8d621ff8fb84" ma:anchorId="fba54fb3-c3e1-fe81-a776-ca4b69148c4d" ma:open="true" ma:isKeyword="false">
      <xsd:complexType>
        <xsd:sequence>
          <xsd:element ref="pc:Terms" minOccurs="0" maxOccurs="1"/>
        </xsd:sequence>
      </xsd:complex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6F0ED6-761D-4ED5-B6F0-273F8A9A09D8}">
  <ds:schemaRefs>
    <ds:schemaRef ds:uri="b99450e6-b98c-46fe-969f-08a1e686a47c"/>
    <ds:schemaRef ds:uri="c31867ed-14af-43af-a40e-dbb258c2446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E04B516-1202-48B8-8AC0-2A62A9945EA6}">
  <ds:schemaRefs>
    <ds:schemaRef ds:uri="http://schemas.microsoft.com/sharepoint/v3/contenttype/forms"/>
  </ds:schemaRefs>
</ds:datastoreItem>
</file>

<file path=customXml/itemProps3.xml><?xml version="1.0" encoding="utf-8"?>
<ds:datastoreItem xmlns:ds="http://schemas.openxmlformats.org/officeDocument/2006/customXml" ds:itemID="{35EF34B3-205B-43B3-92D3-9C3F67AF1BB1}">
  <ds:schemaRefs>
    <ds:schemaRef ds:uri="b99450e6-b98c-46fe-969f-08a1e686a47c"/>
    <ds:schemaRef ds:uri="c31867ed-14af-43af-a40e-dbb258c2446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SKILLS-2023.thmx</Template>
  <TotalTime>6100</TotalTime>
  <Words>832</Words>
  <Application>Microsoft Macintosh PowerPoint</Application>
  <PresentationFormat>On-screen Show (16:9)</PresentationFormat>
  <Paragraphs>51</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SKILLS-2023</vt:lpstr>
      <vt:lpstr>Skills for Success</vt:lpstr>
      <vt:lpstr>Start with an activity</vt:lpstr>
      <vt:lpstr>PowerPoint Presentation</vt:lpstr>
      <vt:lpstr>Planning and preparation</vt:lpstr>
      <vt:lpstr>Planning and preparation</vt:lpstr>
      <vt:lpstr>5 steps to Problem Solving ... </vt:lpstr>
      <vt:lpstr>Problem Solving</vt:lpstr>
      <vt:lpstr>Problem Solving   (continued)</vt:lpstr>
      <vt:lpstr>Cool Jobs  that use  Problem Solving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Adaptability</dc:title>
  <dc:creator>Susan Corning</dc:creator>
  <cp:lastModifiedBy>Susan Corning</cp:lastModifiedBy>
  <cp:revision>74</cp:revision>
  <dcterms:created xsi:type="dcterms:W3CDTF">2023-11-15T11:01:28Z</dcterms:created>
  <dcterms:modified xsi:type="dcterms:W3CDTF">2024-03-12T18:59:54Z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0x01010076A49B40CBCDAF48B72A00462F978272</vt:lpwstr>
  </property>
  <property fmtid="{D5CDD505-2E9C-101B-9397-08002B2CF9AE}" pid="3" name="MediaServiceImageTags">
    <vt:lpwstr/>
  </property>
</Properties>
</file>