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authors.xml" ContentType="application/vnd.ms-powerpoint.auth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20"/>
  </p:notesMasterIdLst>
  <p:sldIdLst>
    <p:sldId id="256" r:id="rId5"/>
    <p:sldId id="301" r:id="rId6"/>
    <p:sldId id="302" r:id="rId7"/>
    <p:sldId id="321" r:id="rId8"/>
    <p:sldId id="317" r:id="rId9"/>
    <p:sldId id="324" r:id="rId10"/>
    <p:sldId id="325" r:id="rId11"/>
    <p:sldId id="323" r:id="rId12"/>
    <p:sldId id="326" r:id="rId13"/>
    <p:sldId id="327" r:id="rId14"/>
    <p:sldId id="328" r:id="rId15"/>
    <p:sldId id="320" r:id="rId16"/>
    <p:sldId id="329" r:id="rId17"/>
    <p:sldId id="330" r:id="rId18"/>
    <p:sldId id="312" r:id="rId19"/>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8BE8C80-9B71-0EF0-B856-2A9DAF7D39BA}" name="Michele Rogerson" initials="MR" userId="S::micheler@skillscanada.com::17d40708-dce1-4b86-94fe-cce130823a5f" providerId="AD"/>
  <p188:author id="{11EFACD4-64A3-1FBF-2316-684725D43376}" name="Marisa Sosa" initials="MS" userId="S::marisas@skillscanada.com::41c6d62e-e2ae-49ec-9be9-88f24e42ae4f"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C3DB83"/>
    <a:srgbClr val="C2D46D"/>
    <a:srgbClr val="636463"/>
    <a:srgbClr val="505150"/>
    <a:srgbClr val="FDFCFB"/>
    <a:srgbClr val="00A0D6"/>
    <a:srgbClr val="5BA03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103" autoAdjust="0"/>
    <p:restoredTop sz="80999" autoAdjust="0"/>
  </p:normalViewPr>
  <p:slideViewPr>
    <p:cSldViewPr snapToGrid="0">
      <p:cViewPr>
        <p:scale>
          <a:sx n="85" d="100"/>
          <a:sy n="85" d="100"/>
        </p:scale>
        <p:origin x="-80" y="-856"/>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20" Type="http://schemas.openxmlformats.org/officeDocument/2006/relationships/notesMaster" Target="notesMasters/notesMaster1.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27" Type="http://schemas.microsoft.com/office/2018/10/relationships/authors" Target="authors.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EF5884-99C9-BB4A-ADA3-BD07E5543727}" type="datetimeFigureOut">
              <a:rPr lang="en-US" smtClean="0"/>
              <a:t>24-03-26</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1E342EC-6DED-2245-AA22-C87F0AA07751}" type="slidenum">
              <a:rPr lang="en-US" smtClean="0"/>
              <a:t>‹#›</a:t>
            </a:fld>
            <a:endParaRPr lang="en-US"/>
          </a:p>
        </p:txBody>
      </p:sp>
    </p:spTree>
    <p:extLst>
      <p:ext uri="{BB962C8B-B14F-4D97-AF65-F5344CB8AC3E}">
        <p14:creationId xmlns:p14="http://schemas.microsoft.com/office/powerpoint/2010/main" val="17199714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800" dirty="0" smtClean="0"/>
              <a:t>Select one of the Digital activities from the Activity Booklet.</a:t>
            </a:r>
            <a:endParaRPr lang="en-CA" sz="1800" dirty="0"/>
          </a:p>
        </p:txBody>
      </p:sp>
      <p:sp>
        <p:nvSpPr>
          <p:cNvPr id="4" name="Slide Number Placeholder 3"/>
          <p:cNvSpPr>
            <a:spLocks noGrp="1"/>
          </p:cNvSpPr>
          <p:nvPr>
            <p:ph type="sldNum" sz="quarter" idx="10"/>
          </p:nvPr>
        </p:nvSpPr>
        <p:spPr/>
        <p:txBody>
          <a:bodyPr/>
          <a:lstStyle/>
          <a:p>
            <a:fld id="{91E342EC-6DED-2245-AA22-C87F0AA07751}" type="slidenum">
              <a:rPr lang="en-US" smtClean="0"/>
              <a:t>2</a:t>
            </a:fld>
            <a:endParaRPr lang="en-US"/>
          </a:p>
        </p:txBody>
      </p:sp>
    </p:spTree>
    <p:extLst>
      <p:ext uri="{BB962C8B-B14F-4D97-AF65-F5344CB8AC3E}">
        <p14:creationId xmlns:p14="http://schemas.microsoft.com/office/powerpoint/2010/main" val="27904344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Wingdings" panose="05000000000000000000" pitchFamily="2" charset="2"/>
              <a:buNone/>
            </a:pPr>
            <a:r>
              <a:rPr lang="en-CA" dirty="0" smtClean="0"/>
              <a:t>Remind students of the importance of security measures to protect their information. Here are some best practices for preventing personal data breaches. Review. Ask students if they can think of any others; what safe practices do they use? Ex: 1) </a:t>
            </a:r>
            <a:r>
              <a:rPr lang="en-CA" sz="1200" dirty="0" smtClean="0"/>
              <a:t>Check text and email addresses before sending 2) make sure to store private documents in file folders out of view of others 3) change passwords every two to three months.</a:t>
            </a:r>
          </a:p>
          <a:p>
            <a:endParaRPr lang="en-CA" dirty="0"/>
          </a:p>
        </p:txBody>
      </p:sp>
      <p:sp>
        <p:nvSpPr>
          <p:cNvPr id="4" name="Slide Number Placeholder 3"/>
          <p:cNvSpPr>
            <a:spLocks noGrp="1"/>
          </p:cNvSpPr>
          <p:nvPr>
            <p:ph type="sldNum" sz="quarter" idx="10"/>
          </p:nvPr>
        </p:nvSpPr>
        <p:spPr/>
        <p:txBody>
          <a:bodyPr/>
          <a:lstStyle/>
          <a:p>
            <a:fld id="{91E342EC-6DED-2245-AA22-C87F0AA07751}" type="slidenum">
              <a:rPr lang="en-US" smtClean="0"/>
              <a:t>11</a:t>
            </a:fld>
            <a:endParaRPr lang="en-US"/>
          </a:p>
        </p:txBody>
      </p:sp>
    </p:spTree>
    <p:extLst>
      <p:ext uri="{BB962C8B-B14F-4D97-AF65-F5344CB8AC3E}">
        <p14:creationId xmlns:p14="http://schemas.microsoft.com/office/powerpoint/2010/main" val="21557691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Read Morgan’s story to students. Discuss Morgan’s use of AI with students. Ask students to identify examples of AI in the story. • Smartphone: Morgan’s smartphone is powered with AI. That’s what makes it “smart”. • Face recognition: </a:t>
            </a:r>
            <a:r>
              <a:rPr lang="en-US" dirty="0" err="1" smtClean="0"/>
              <a:t>FaceID</a:t>
            </a:r>
            <a:r>
              <a:rPr lang="en-US" dirty="0" smtClean="0"/>
              <a:t> uses AI biometrics and machine learning algorithms to compare the scan of your face with what it has stored about your face to determine if the person trying to unlock the phone is really you. • Personalized recommendations: AI works to decide which posts you see when, so that your social media is personalized to your past interests, so you’ll spend more time on it. • SMART tools: </a:t>
            </a:r>
            <a:r>
              <a:rPr lang="en-US" dirty="0" err="1" smtClean="0"/>
              <a:t>Smartwatches</a:t>
            </a:r>
            <a:r>
              <a:rPr lang="en-US" dirty="0" smtClean="0"/>
              <a:t> use AI to track biometrics advising when there are changes in your health. • GPS: Maps apps use AI to track real time routes and events. • Writing tools: Emails and text communications are enhanced by AI tools like </a:t>
            </a:r>
            <a:r>
              <a:rPr lang="en-US" dirty="0" err="1" smtClean="0"/>
              <a:t>Grammarly</a:t>
            </a:r>
            <a:r>
              <a:rPr lang="en-US" dirty="0" smtClean="0"/>
              <a:t> and predictive text. • Anti-virus software: AV software uses AI to block spam and ensure your messages arrive safely.</a:t>
            </a:r>
            <a:endParaRPr lang="en-CA" dirty="0" smtClean="0"/>
          </a:p>
          <a:p>
            <a:endParaRPr lang="en-CA"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91E342EC-6DED-2245-AA22-C87F0AA07751}" type="slidenum">
              <a:rPr lang="en-US" smtClean="0"/>
              <a:t>12</a:t>
            </a:fld>
            <a:endParaRPr lang="en-US"/>
          </a:p>
        </p:txBody>
      </p:sp>
    </p:spTree>
    <p:extLst>
      <p:ext uri="{BB962C8B-B14F-4D97-AF65-F5344CB8AC3E}">
        <p14:creationId xmlns:p14="http://schemas.microsoft.com/office/powerpoint/2010/main" val="13745645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Read Morgan’s story to students. Discuss Morgan’s use of AI with students. Ask students to identify examples of AI in the story. • Smartphone: Morgan’s smartphone is powered with AI. That’s what makes it “smart”. • Face recognition: </a:t>
            </a:r>
            <a:r>
              <a:rPr lang="en-US" dirty="0" err="1" smtClean="0"/>
              <a:t>FaceID</a:t>
            </a:r>
            <a:r>
              <a:rPr lang="en-US" dirty="0" smtClean="0"/>
              <a:t> uses AI biometrics and machine learning algorithms to compare the scan of your face with what it has stored about your face to determine if the person trying to unlock the phone is really you. • Personalized recommendations: AI works to decide which posts you see when, so that your social media is personalized to your past interests, so you’ll spend more time on it. • SMART tools: </a:t>
            </a:r>
            <a:r>
              <a:rPr lang="en-US" dirty="0" err="1" smtClean="0"/>
              <a:t>Smartwatches</a:t>
            </a:r>
            <a:r>
              <a:rPr lang="en-US" dirty="0" smtClean="0"/>
              <a:t> use AI to track biometrics advising when there are changes in your health. • GPS: Maps apps use AI to track real time routes and events. • Writing tools: Emails and text communications are enhanced by AI tools like </a:t>
            </a:r>
            <a:r>
              <a:rPr lang="en-US" dirty="0" err="1" smtClean="0"/>
              <a:t>Grammarly</a:t>
            </a:r>
            <a:r>
              <a:rPr lang="en-US" dirty="0" smtClean="0"/>
              <a:t> and predictive text. • Anti-virus software: AV software uses AI to block spam and ensure your messages arrive safely.</a:t>
            </a:r>
            <a:endParaRPr lang="en-CA" dirty="0" smtClean="0"/>
          </a:p>
          <a:p>
            <a:endParaRPr lang="en-CA"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91E342EC-6DED-2245-AA22-C87F0AA07751}" type="slidenum">
              <a:rPr lang="en-US" smtClean="0"/>
              <a:t>13</a:t>
            </a:fld>
            <a:endParaRPr lang="en-US"/>
          </a:p>
        </p:txBody>
      </p:sp>
    </p:spTree>
    <p:extLst>
      <p:ext uri="{BB962C8B-B14F-4D97-AF65-F5344CB8AC3E}">
        <p14:creationId xmlns:p14="http://schemas.microsoft.com/office/powerpoint/2010/main" val="137456451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t>Explain to students that AI can also help with making it easier to conduct maintenance work assisting workers by showing them exactly the problem area. With better technology, jobs become smoother, easier and faster to accomplish.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One of the biggest developments in digital technology is artificial intelligence (AI). The use of AI technology is growing at a phenomenal rate. Chances are AI is already part of your daily life (like Morgan) and it is likely going to become a bigger part of your personal and work experiences. </a:t>
            </a:r>
            <a:endParaRPr lang="en-US" sz="1200" dirty="0" smtClean="0"/>
          </a:p>
          <a:p>
            <a:endParaRPr lang="en-CA" dirty="0" smtClean="0"/>
          </a:p>
          <a:p>
            <a:endParaRPr lang="en-US" dirty="0"/>
          </a:p>
        </p:txBody>
      </p:sp>
      <p:sp>
        <p:nvSpPr>
          <p:cNvPr id="4" name="Slide Number Placeholder 3"/>
          <p:cNvSpPr>
            <a:spLocks noGrp="1"/>
          </p:cNvSpPr>
          <p:nvPr>
            <p:ph type="sldNum" sz="quarter" idx="10"/>
          </p:nvPr>
        </p:nvSpPr>
        <p:spPr/>
        <p:txBody>
          <a:bodyPr/>
          <a:lstStyle/>
          <a:p>
            <a:fld id="{91E342EC-6DED-2245-AA22-C87F0AA07751}" type="slidenum">
              <a:rPr lang="en-US" smtClean="0"/>
              <a:t>14</a:t>
            </a:fld>
            <a:endParaRPr lang="en-US"/>
          </a:p>
        </p:txBody>
      </p:sp>
    </p:spTree>
    <p:extLst>
      <p:ext uri="{BB962C8B-B14F-4D97-AF65-F5344CB8AC3E}">
        <p14:creationId xmlns:p14="http://schemas.microsoft.com/office/powerpoint/2010/main" val="293650420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Remind students that the amount of digital information that comes at them everyday is enormous. The pace of change in the digital age is faster than that of any other time in our industrial history. Tradespeople need regular, ongoing training to keep up with technological advancements.</a:t>
            </a:r>
            <a:r>
              <a:rPr lang="en-US" sz="1200" dirty="0" smtClean="0">
                <a:effectLst/>
                <a:latin typeface="Times New Roman" panose="02020603050405020304" pitchFamily="18" charset="0"/>
                <a:ea typeface="Times New Roman" panose="02020603050405020304" pitchFamily="18" charset="0"/>
              </a:rPr>
              <a:t> </a:t>
            </a:r>
            <a:r>
              <a:rPr lang="en-US" sz="1200" kern="1200" dirty="0" smtClea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Improving Digital Skills will be the most important factor in adapting Canada’s skilled trades to the future of work.</a:t>
            </a:r>
            <a:endParaRPr lang="en-CA" sz="1200" dirty="0">
              <a:effectLst/>
              <a:latin typeface="Times New Roman" panose="02020603050405020304" pitchFamily="18" charset="0"/>
              <a:ea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91E342EC-6DED-2245-AA22-C87F0AA07751}" type="slidenum">
              <a:rPr lang="en-US" smtClean="0"/>
              <a:t>15</a:t>
            </a:fld>
            <a:endParaRPr lang="en-US"/>
          </a:p>
        </p:txBody>
      </p:sp>
    </p:spTree>
    <p:extLst>
      <p:ext uri="{BB962C8B-B14F-4D97-AF65-F5344CB8AC3E}">
        <p14:creationId xmlns:p14="http://schemas.microsoft.com/office/powerpoint/2010/main" val="20099463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Read the definition of Digital. Explain that </a:t>
            </a:r>
            <a:r>
              <a:rPr lang="en-US" dirty="0" smtClean="0"/>
              <a:t>every day you face new challenges at school or in daily life. Many of these challenges require you use your Digital Skills. The word ‘digital’ is an umbrella term that includes the tools you use such as cell phones and tablets, the ways you create and manage information on those tools (software, apps, spreadsheets), and the knowledge you use to do all of those safely and securely.</a:t>
            </a:r>
            <a:r>
              <a:rPr lang="en-CA" dirty="0" smtClean="0"/>
              <a:t> Explain that digital technology has changed the way people find and share information, the way they solve problems, and communicate.</a:t>
            </a:r>
            <a:endParaRPr lang="en-CA" dirty="0"/>
          </a:p>
        </p:txBody>
      </p:sp>
      <p:sp>
        <p:nvSpPr>
          <p:cNvPr id="4" name="Slide Number Placeholder 3"/>
          <p:cNvSpPr>
            <a:spLocks noGrp="1"/>
          </p:cNvSpPr>
          <p:nvPr>
            <p:ph type="sldNum" sz="quarter" idx="10"/>
          </p:nvPr>
        </p:nvSpPr>
        <p:spPr/>
        <p:txBody>
          <a:bodyPr/>
          <a:lstStyle/>
          <a:p>
            <a:fld id="{91E342EC-6DED-2245-AA22-C87F0AA07751}" type="slidenum">
              <a:rPr lang="en-US" smtClean="0"/>
              <a:t>3</a:t>
            </a:fld>
            <a:endParaRPr lang="en-US"/>
          </a:p>
        </p:txBody>
      </p:sp>
    </p:spTree>
    <p:extLst>
      <p:ext uri="{BB962C8B-B14F-4D97-AF65-F5344CB8AC3E}">
        <p14:creationId xmlns:p14="http://schemas.microsoft.com/office/powerpoint/2010/main" val="6328018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smtClean="0"/>
              <a:t>Looking back 100, 50, or even 10 years, the tools that tradespeople use to do their jobs have significantly changed. Work that was once done by hand is now done working with tools that use digital information to monitor status and complete tasks. </a:t>
            </a:r>
            <a:r>
              <a:rPr lang="en-CA" dirty="0" smtClean="0"/>
              <a:t>Explain to students that when you are working, your Digital Skills are an important factor in your success. </a:t>
            </a:r>
            <a:r>
              <a:rPr lang="en-US" sz="1200" dirty="0" smtClean="0"/>
              <a:t>Your safety, productivity, and opportunities to advance will also be impacted by your Digital Skills. In the next slide we will take a closer look at some of the Digital Skills required in the trades.</a:t>
            </a:r>
            <a:endParaRPr lang="en-CA" dirty="0" smtClean="0"/>
          </a:p>
          <a:p>
            <a:endParaRPr lang="en-US" dirty="0"/>
          </a:p>
        </p:txBody>
      </p:sp>
      <p:sp>
        <p:nvSpPr>
          <p:cNvPr id="4" name="Slide Number Placeholder 3"/>
          <p:cNvSpPr>
            <a:spLocks noGrp="1"/>
          </p:cNvSpPr>
          <p:nvPr>
            <p:ph type="sldNum" sz="quarter" idx="10"/>
          </p:nvPr>
        </p:nvSpPr>
        <p:spPr/>
        <p:txBody>
          <a:bodyPr/>
          <a:lstStyle/>
          <a:p>
            <a:fld id="{91E342EC-6DED-2245-AA22-C87F0AA07751}" type="slidenum">
              <a:rPr lang="en-US" smtClean="0"/>
              <a:t>4</a:t>
            </a:fld>
            <a:endParaRPr lang="en-US"/>
          </a:p>
        </p:txBody>
      </p:sp>
    </p:spTree>
    <p:extLst>
      <p:ext uri="{BB962C8B-B14F-4D97-AF65-F5344CB8AC3E}">
        <p14:creationId xmlns:p14="http://schemas.microsoft.com/office/powerpoint/2010/main" val="35321191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The digital transformation in skilled trades means that workers in the trades require an expanded skill set. </a:t>
            </a:r>
          </a:p>
          <a:p>
            <a:r>
              <a:rPr lang="en-US" sz="1200" dirty="0" smtClean="0"/>
              <a:t>There are two broad categories of digital tools in the trades, 1) tools used across many trades, and 2) tools specific to particular trades. We will look at these in the next slide.</a:t>
            </a:r>
          </a:p>
          <a:p>
            <a:endParaRPr lang="en-CA" dirty="0"/>
          </a:p>
        </p:txBody>
      </p:sp>
      <p:sp>
        <p:nvSpPr>
          <p:cNvPr id="4" name="Slide Number Placeholder 3"/>
          <p:cNvSpPr>
            <a:spLocks noGrp="1"/>
          </p:cNvSpPr>
          <p:nvPr>
            <p:ph type="sldNum" sz="quarter" idx="10"/>
          </p:nvPr>
        </p:nvSpPr>
        <p:spPr/>
        <p:txBody>
          <a:bodyPr/>
          <a:lstStyle/>
          <a:p>
            <a:fld id="{91E342EC-6DED-2245-AA22-C87F0AA07751}" type="slidenum">
              <a:rPr lang="en-US" smtClean="0"/>
              <a:t>5</a:t>
            </a:fld>
            <a:endParaRPr lang="en-US"/>
          </a:p>
        </p:txBody>
      </p:sp>
    </p:spTree>
    <p:extLst>
      <p:ext uri="{BB962C8B-B14F-4D97-AF65-F5344CB8AC3E}">
        <p14:creationId xmlns:p14="http://schemas.microsoft.com/office/powerpoint/2010/main" val="23219340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The digital transformation in skilled trades means that workers in the trades require an expanded skill set. </a:t>
            </a:r>
          </a:p>
          <a:p>
            <a:r>
              <a:rPr lang="en-US" sz="1200" dirty="0" smtClean="0"/>
              <a:t>There are two broad categories of digital tools in the trades, 1) tools used across many trades, and 2) tools specific to particular trades. We will look at these in the next slide.</a:t>
            </a:r>
          </a:p>
          <a:p>
            <a:endParaRPr lang="en-CA" dirty="0"/>
          </a:p>
        </p:txBody>
      </p:sp>
      <p:sp>
        <p:nvSpPr>
          <p:cNvPr id="4" name="Slide Number Placeholder 3"/>
          <p:cNvSpPr>
            <a:spLocks noGrp="1"/>
          </p:cNvSpPr>
          <p:nvPr>
            <p:ph type="sldNum" sz="quarter" idx="10"/>
          </p:nvPr>
        </p:nvSpPr>
        <p:spPr/>
        <p:txBody>
          <a:bodyPr/>
          <a:lstStyle/>
          <a:p>
            <a:fld id="{91E342EC-6DED-2245-AA22-C87F0AA07751}" type="slidenum">
              <a:rPr lang="en-US" smtClean="0"/>
              <a:t>6</a:t>
            </a:fld>
            <a:endParaRPr lang="en-US"/>
          </a:p>
        </p:txBody>
      </p:sp>
    </p:spTree>
    <p:extLst>
      <p:ext uri="{BB962C8B-B14F-4D97-AF65-F5344CB8AC3E}">
        <p14:creationId xmlns:p14="http://schemas.microsoft.com/office/powerpoint/2010/main" val="23219340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The digital transformation in skilled trades means that workers in the trades require an expanded skill set. </a:t>
            </a:r>
          </a:p>
          <a:p>
            <a:r>
              <a:rPr lang="en-US" sz="1200" dirty="0" smtClean="0"/>
              <a:t>There are two broad categories of digital tools in the trades, 1) tools used across many trades, and 2) tools specific to particular trades. We will look at these in the next slide.</a:t>
            </a:r>
          </a:p>
          <a:p>
            <a:endParaRPr lang="en-CA" dirty="0"/>
          </a:p>
        </p:txBody>
      </p:sp>
      <p:sp>
        <p:nvSpPr>
          <p:cNvPr id="4" name="Slide Number Placeholder 3"/>
          <p:cNvSpPr>
            <a:spLocks noGrp="1"/>
          </p:cNvSpPr>
          <p:nvPr>
            <p:ph type="sldNum" sz="quarter" idx="10"/>
          </p:nvPr>
        </p:nvSpPr>
        <p:spPr/>
        <p:txBody>
          <a:bodyPr/>
          <a:lstStyle/>
          <a:p>
            <a:fld id="{91E342EC-6DED-2245-AA22-C87F0AA07751}" type="slidenum">
              <a:rPr lang="en-US" smtClean="0"/>
              <a:t>7</a:t>
            </a:fld>
            <a:endParaRPr lang="en-US"/>
          </a:p>
        </p:txBody>
      </p:sp>
    </p:spTree>
    <p:extLst>
      <p:ext uri="{BB962C8B-B14F-4D97-AF65-F5344CB8AC3E}">
        <p14:creationId xmlns:p14="http://schemas.microsoft.com/office/powerpoint/2010/main" val="23219340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Ask students what digital tools they currently use or are familiar with? </a:t>
            </a:r>
            <a:endParaRPr lang="en-CA" dirty="0"/>
          </a:p>
        </p:txBody>
      </p:sp>
      <p:sp>
        <p:nvSpPr>
          <p:cNvPr id="4" name="Slide Number Placeholder 3"/>
          <p:cNvSpPr>
            <a:spLocks noGrp="1"/>
          </p:cNvSpPr>
          <p:nvPr>
            <p:ph type="sldNum" sz="quarter" idx="10"/>
          </p:nvPr>
        </p:nvSpPr>
        <p:spPr/>
        <p:txBody>
          <a:bodyPr/>
          <a:lstStyle/>
          <a:p>
            <a:fld id="{91E342EC-6DED-2245-AA22-C87F0AA07751}" type="slidenum">
              <a:rPr lang="en-US" smtClean="0"/>
              <a:t>8</a:t>
            </a:fld>
            <a:endParaRPr lang="en-US"/>
          </a:p>
        </p:txBody>
      </p:sp>
    </p:spTree>
    <p:extLst>
      <p:ext uri="{BB962C8B-B14F-4D97-AF65-F5344CB8AC3E}">
        <p14:creationId xmlns:p14="http://schemas.microsoft.com/office/powerpoint/2010/main" val="12859618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Ask students what digital tools they currently use or are familiar with? </a:t>
            </a:r>
            <a:endParaRPr lang="en-CA" dirty="0"/>
          </a:p>
        </p:txBody>
      </p:sp>
      <p:sp>
        <p:nvSpPr>
          <p:cNvPr id="4" name="Slide Number Placeholder 3"/>
          <p:cNvSpPr>
            <a:spLocks noGrp="1"/>
          </p:cNvSpPr>
          <p:nvPr>
            <p:ph type="sldNum" sz="quarter" idx="10"/>
          </p:nvPr>
        </p:nvSpPr>
        <p:spPr/>
        <p:txBody>
          <a:bodyPr/>
          <a:lstStyle/>
          <a:p>
            <a:fld id="{91E342EC-6DED-2245-AA22-C87F0AA07751}" type="slidenum">
              <a:rPr lang="en-US" smtClean="0"/>
              <a:t>9</a:t>
            </a:fld>
            <a:endParaRPr lang="en-US"/>
          </a:p>
        </p:txBody>
      </p:sp>
    </p:spTree>
    <p:extLst>
      <p:ext uri="{BB962C8B-B14F-4D97-AF65-F5344CB8AC3E}">
        <p14:creationId xmlns:p14="http://schemas.microsoft.com/office/powerpoint/2010/main" val="32783954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CA" dirty="0" smtClean="0"/>
              <a:t>True. Remind students that they are probably already familiar with many privacy and security features in the technology they use every day.</a:t>
            </a:r>
          </a:p>
          <a:p>
            <a:endParaRPr lang="en-US" dirty="0"/>
          </a:p>
        </p:txBody>
      </p:sp>
      <p:sp>
        <p:nvSpPr>
          <p:cNvPr id="4" name="Slide Number Placeholder 3"/>
          <p:cNvSpPr>
            <a:spLocks noGrp="1"/>
          </p:cNvSpPr>
          <p:nvPr>
            <p:ph type="sldNum" sz="quarter" idx="10"/>
          </p:nvPr>
        </p:nvSpPr>
        <p:spPr/>
        <p:txBody>
          <a:bodyPr/>
          <a:lstStyle/>
          <a:p>
            <a:fld id="{91E342EC-6DED-2245-AA22-C87F0AA07751}" type="slidenum">
              <a:rPr lang="en-US" smtClean="0"/>
              <a:t>10</a:t>
            </a:fld>
            <a:endParaRPr lang="en-US"/>
          </a:p>
        </p:txBody>
      </p:sp>
    </p:spTree>
    <p:extLst>
      <p:ext uri="{BB962C8B-B14F-4D97-AF65-F5344CB8AC3E}">
        <p14:creationId xmlns:p14="http://schemas.microsoft.com/office/powerpoint/2010/main" val="23165952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65048" y="1"/>
            <a:ext cx="7543800" cy="2282311"/>
          </a:xfrm>
          <a:prstGeom prst="rect">
            <a:avLst/>
          </a:prstGeom>
          <a:blipFill rotWithShape="1">
            <a:blip r:embed="rId2"/>
            <a:stretch>
              <a:fillRect/>
            </a:stretch>
          </a:blipFill>
        </p:spPr>
      </p:pic>
      <p:sp>
        <p:nvSpPr>
          <p:cNvPr id="2" name="Title 1"/>
          <p:cNvSpPr>
            <a:spLocks noGrp="1"/>
          </p:cNvSpPr>
          <p:nvPr>
            <p:ph type="ctrTitle"/>
          </p:nvPr>
        </p:nvSpPr>
        <p:spPr>
          <a:xfrm>
            <a:off x="838200" y="691127"/>
            <a:ext cx="7205323" cy="1478557"/>
          </a:xfrm>
          <a:prstGeom prst="rect">
            <a:avLst/>
          </a:prstGeom>
        </p:spPr>
        <p:txBody>
          <a:bodyPr>
            <a:noAutofit/>
          </a:bodyPr>
          <a:lstStyle>
            <a:lvl1pPr algn="l">
              <a:defRPr sz="4800" b="1" i="0" spc="300">
                <a:solidFill>
                  <a:schemeClr val="bg1"/>
                </a:solidFill>
                <a:latin typeface="Komika Text Kaps"/>
                <a:cs typeface="Komika Text Kaps"/>
              </a:defRPr>
            </a:lvl1pPr>
          </a:lstStyle>
          <a:p>
            <a:r>
              <a:rPr lang="en-CA" dirty="0"/>
              <a:t>Click to edit Master title style</a:t>
            </a:r>
            <a:endParaRPr lang="en-US" dirty="0"/>
          </a:p>
        </p:txBody>
      </p:sp>
      <p:sp>
        <p:nvSpPr>
          <p:cNvPr id="3" name="Subtitle 2"/>
          <p:cNvSpPr>
            <a:spLocks noGrp="1"/>
          </p:cNvSpPr>
          <p:nvPr>
            <p:ph type="subTitle" idx="1"/>
          </p:nvPr>
        </p:nvSpPr>
        <p:spPr>
          <a:xfrm>
            <a:off x="843221" y="2850900"/>
            <a:ext cx="7462579" cy="1131721"/>
          </a:xfrm>
          <a:prstGeom prst="rect">
            <a:avLst/>
          </a:prstGeom>
        </p:spPr>
        <p:txBody>
          <a:bodyPr anchor="t" anchorCtr="0">
            <a:noAutofit/>
          </a:bodyPr>
          <a:lstStyle>
            <a:lvl1pPr marL="0" indent="0" algn="l">
              <a:buNone/>
              <a:defRPr sz="4800" spc="0">
                <a:solidFill>
                  <a:schemeClr val="bg1">
                    <a:lumMod val="50000"/>
                  </a:schemeClr>
                </a:solidFill>
                <a:latin typeface="Komika Text"/>
                <a:cs typeface="Komika Text"/>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CA" dirty="0"/>
              <a:t>Click to edit Master subtitle style</a:t>
            </a:r>
            <a:endParaRPr lang="en-US" dirty="0"/>
          </a:p>
        </p:txBody>
      </p:sp>
      <p:sp>
        <p:nvSpPr>
          <p:cNvPr id="4" name="Date Placeholder 3"/>
          <p:cNvSpPr>
            <a:spLocks noGrp="1"/>
          </p:cNvSpPr>
          <p:nvPr>
            <p:ph type="dt" sz="half" idx="10"/>
          </p:nvPr>
        </p:nvSpPr>
        <p:spPr>
          <a:xfrm>
            <a:off x="6438894" y="4763038"/>
            <a:ext cx="2133600" cy="273844"/>
          </a:xfrm>
          <a:prstGeom prst="rect">
            <a:avLst/>
          </a:prstGeom>
        </p:spPr>
        <p:txBody>
          <a:bodyPr/>
          <a:lstStyle>
            <a:lvl1pPr algn="r">
              <a:defRPr sz="1000" b="0" i="0">
                <a:solidFill>
                  <a:schemeClr val="tx1"/>
                </a:solidFill>
                <a:latin typeface="Arial" panose="020B0604020202020204" pitchFamily="34" charset="0"/>
                <a:cs typeface="Arial" panose="020B0604020202020204" pitchFamily="34" charset="0"/>
              </a:defRPr>
            </a:lvl1pPr>
          </a:lstStyle>
          <a:p>
            <a:fld id="{5F612117-C0BC-EC43-AA68-675AB14ADD96}" type="slidenum">
              <a:rPr lang="en-US" smtClean="0"/>
              <a:pPr/>
              <a:t>‹#›</a:t>
            </a:fld>
            <a:endParaRPr lang="en-US" dirty="0"/>
          </a:p>
        </p:txBody>
      </p:sp>
      <p:sp>
        <p:nvSpPr>
          <p:cNvPr id="10" name="Rectangle 9"/>
          <p:cNvSpPr/>
          <p:nvPr userDrawn="1"/>
        </p:nvSpPr>
        <p:spPr>
          <a:xfrm>
            <a:off x="765048" y="0"/>
            <a:ext cx="7543800" cy="285750"/>
          </a:xfrm>
          <a:prstGeom prst="rect">
            <a:avLst/>
          </a:prstGeom>
          <a:solidFill>
            <a:srgbClr val="00A0D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a:solidFill>
                <a:srgbClr val="3366FF"/>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fault layout">
    <p:spTree>
      <p:nvGrpSpPr>
        <p:cNvPr id="1" name=""/>
        <p:cNvGrpSpPr/>
        <p:nvPr/>
      </p:nvGrpSpPr>
      <p:grpSpPr>
        <a:xfrm>
          <a:off x="0" y="0"/>
          <a:ext cx="0" cy="0"/>
          <a:chOff x="0" y="0"/>
          <a:chExt cx="0" cy="0"/>
        </a:xfrm>
      </p:grpSpPr>
      <p:pic>
        <p:nvPicPr>
          <p:cNvPr id="7" name="Picture 6" descr="green with dots-tall.jpg"/>
          <p:cNvPicPr>
            <a:picLocks noChangeAspect="1"/>
          </p:cNvPicPr>
          <p:nvPr userDrawn="1"/>
        </p:nvPicPr>
        <p:blipFill rotWithShape="1">
          <a:blip r:embed="rId2">
            <a:extLst>
              <a:ext uri="{28A0092B-C50C-407E-A947-70E740481C1C}">
                <a14:useLocalDpi xmlns:a14="http://schemas.microsoft.com/office/drawing/2010/main" val="0"/>
              </a:ext>
            </a:extLst>
          </a:blip>
          <a:srcRect t="1" r="2174" b="27302"/>
          <a:stretch/>
        </p:blipFill>
        <p:spPr>
          <a:xfrm>
            <a:off x="0" y="-1"/>
            <a:ext cx="9144000" cy="3289301"/>
          </a:xfrm>
          <a:prstGeom prst="rect">
            <a:avLst/>
          </a:prstGeom>
        </p:spPr>
      </p:pic>
      <p:sp>
        <p:nvSpPr>
          <p:cNvPr id="3" name="Title 1"/>
          <p:cNvSpPr>
            <a:spLocks noGrp="1"/>
          </p:cNvSpPr>
          <p:nvPr>
            <p:ph type="title"/>
          </p:nvPr>
        </p:nvSpPr>
        <p:spPr>
          <a:xfrm>
            <a:off x="590972" y="154616"/>
            <a:ext cx="7931537" cy="839304"/>
          </a:xfrm>
          <a:prstGeom prst="rect">
            <a:avLst/>
          </a:prstGeom>
        </p:spPr>
        <p:txBody>
          <a:bodyPr>
            <a:normAutofit/>
          </a:bodyPr>
          <a:lstStyle>
            <a:lvl1pPr>
              <a:defRPr sz="4000" b="1" i="0" spc="200">
                <a:solidFill>
                  <a:schemeClr val="bg1"/>
                </a:solidFill>
                <a:latin typeface="Komika Text Kaps"/>
                <a:cs typeface="Komika Text Kaps"/>
              </a:defRPr>
            </a:lvl1pPr>
          </a:lstStyle>
          <a:p>
            <a:r>
              <a:rPr lang="en-CA" dirty="0"/>
              <a:t>Click to edit Master title style</a:t>
            </a:r>
            <a:endParaRPr lang="en-US" dirty="0"/>
          </a:p>
        </p:txBody>
      </p:sp>
      <p:sp>
        <p:nvSpPr>
          <p:cNvPr id="4" name="Date Placeholder 2"/>
          <p:cNvSpPr>
            <a:spLocks noGrp="1"/>
          </p:cNvSpPr>
          <p:nvPr>
            <p:ph type="dt" sz="half" idx="10"/>
          </p:nvPr>
        </p:nvSpPr>
        <p:spPr>
          <a:xfrm>
            <a:off x="7608956" y="4763038"/>
            <a:ext cx="963537" cy="273844"/>
          </a:xfrm>
          <a:prstGeom prst="rect">
            <a:avLst/>
          </a:prstGeom>
        </p:spPr>
        <p:txBody>
          <a:bodyPr/>
          <a:lstStyle>
            <a:lvl1pPr algn="r">
              <a:defRPr sz="1600">
                <a:latin typeface="Arial"/>
                <a:cs typeface="Arial"/>
              </a:defRPr>
            </a:lvl1pPr>
          </a:lstStyle>
          <a:p>
            <a:r>
              <a:rPr lang="en-US" dirty="0" smtClean="0"/>
              <a:t>2023</a:t>
            </a:r>
            <a:endParaRPr lang="en-US" dirty="0"/>
          </a:p>
        </p:txBody>
      </p:sp>
      <p:sp>
        <p:nvSpPr>
          <p:cNvPr id="6" name="Text Placeholder 9"/>
          <p:cNvSpPr>
            <a:spLocks noGrp="1"/>
          </p:cNvSpPr>
          <p:nvPr>
            <p:ph type="body" sz="quarter" idx="11"/>
          </p:nvPr>
        </p:nvSpPr>
        <p:spPr>
          <a:xfrm>
            <a:off x="596348" y="950857"/>
            <a:ext cx="7939640" cy="3158435"/>
          </a:xfrm>
          <a:prstGeom prst="rect">
            <a:avLst/>
          </a:prstGeom>
        </p:spPr>
        <p:txBody>
          <a:bodyPr vert="horz"/>
          <a:lstStyle>
            <a:lvl1pPr>
              <a:spcBef>
                <a:spcPts val="800"/>
              </a:spcBef>
              <a:defRPr b="0" spc="0">
                <a:solidFill>
                  <a:schemeClr val="bg1"/>
                </a:solidFill>
              </a:defRPr>
            </a:lvl1pPr>
            <a:lvl2pPr marL="576263" indent="-344488">
              <a:buFont typeface="Lucida Grande"/>
              <a:buChar char="–"/>
              <a:defRPr sz="2600" b="0" spc="0">
                <a:solidFill>
                  <a:schemeClr val="bg1"/>
                </a:solidFill>
              </a:defRPr>
            </a:lvl2pPr>
          </a:lstStyle>
          <a:p>
            <a:pPr lvl="0"/>
            <a:r>
              <a:rPr lang="en-CA" dirty="0" smtClean="0"/>
              <a:t>Click to edit Master text styles</a:t>
            </a:r>
          </a:p>
          <a:p>
            <a:pPr lvl="1"/>
            <a:r>
              <a:rPr lang="en-CA" dirty="0" smtClean="0"/>
              <a:t>Second level</a:t>
            </a:r>
          </a:p>
        </p:txBody>
      </p:sp>
    </p:spTree>
    <p:extLst>
      <p:ext uri="{BB962C8B-B14F-4D97-AF65-F5344CB8AC3E}">
        <p14:creationId xmlns:p14="http://schemas.microsoft.com/office/powerpoint/2010/main" val="13093123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Full green background">
    <p:spTree>
      <p:nvGrpSpPr>
        <p:cNvPr id="1" name=""/>
        <p:cNvGrpSpPr/>
        <p:nvPr/>
      </p:nvGrpSpPr>
      <p:grpSpPr>
        <a:xfrm>
          <a:off x="0" y="0"/>
          <a:ext cx="0" cy="0"/>
          <a:chOff x="0" y="0"/>
          <a:chExt cx="0" cy="0"/>
        </a:xfrm>
      </p:grpSpPr>
      <p:pic>
        <p:nvPicPr>
          <p:cNvPr id="5" name="Picture 4" descr="green with dots-tall.jpg"/>
          <p:cNvPicPr>
            <a:picLocks noChangeAspect="1"/>
          </p:cNvPicPr>
          <p:nvPr userDrawn="1"/>
        </p:nvPicPr>
        <p:blipFill rotWithShape="1">
          <a:blip r:embed="rId2">
            <a:extLst>
              <a:ext uri="{28A0092B-C50C-407E-A947-70E740481C1C}">
                <a14:useLocalDpi xmlns:a14="http://schemas.microsoft.com/office/drawing/2010/main" val="0"/>
              </a:ext>
            </a:extLst>
          </a:blip>
          <a:srcRect r="2174"/>
          <a:stretch/>
        </p:blipFill>
        <p:spPr>
          <a:xfrm>
            <a:off x="0" y="-1"/>
            <a:ext cx="9144000" cy="4524663"/>
          </a:xfrm>
          <a:prstGeom prst="rect">
            <a:avLst/>
          </a:prstGeom>
        </p:spPr>
      </p:pic>
      <p:sp>
        <p:nvSpPr>
          <p:cNvPr id="3" name="Date Placeholder 2"/>
          <p:cNvSpPr>
            <a:spLocks noGrp="1"/>
          </p:cNvSpPr>
          <p:nvPr>
            <p:ph type="dt" sz="half" idx="10"/>
          </p:nvPr>
        </p:nvSpPr>
        <p:spPr>
          <a:xfrm>
            <a:off x="7608956" y="4763038"/>
            <a:ext cx="963537" cy="273844"/>
          </a:xfrm>
          <a:prstGeom prst="rect">
            <a:avLst/>
          </a:prstGeom>
        </p:spPr>
        <p:txBody>
          <a:bodyPr/>
          <a:lstStyle>
            <a:lvl1pPr algn="r">
              <a:defRPr sz="1600">
                <a:latin typeface="Arial"/>
                <a:cs typeface="Arial"/>
              </a:defRPr>
            </a:lvl1pPr>
          </a:lstStyle>
          <a:p>
            <a:r>
              <a:rPr lang="en-US" dirty="0" smtClean="0"/>
              <a:t>2023</a:t>
            </a:r>
            <a:endParaRPr lang="en-US" dirty="0"/>
          </a:p>
        </p:txBody>
      </p:sp>
      <p:sp>
        <p:nvSpPr>
          <p:cNvPr id="9" name="Text Placeholder 9"/>
          <p:cNvSpPr>
            <a:spLocks noGrp="1"/>
          </p:cNvSpPr>
          <p:nvPr>
            <p:ph type="body" sz="quarter" idx="11"/>
          </p:nvPr>
        </p:nvSpPr>
        <p:spPr>
          <a:xfrm>
            <a:off x="596348" y="950857"/>
            <a:ext cx="7939640" cy="3158435"/>
          </a:xfrm>
          <a:prstGeom prst="rect">
            <a:avLst/>
          </a:prstGeom>
        </p:spPr>
        <p:txBody>
          <a:bodyPr vert="horz"/>
          <a:lstStyle>
            <a:lvl1pPr>
              <a:spcBef>
                <a:spcPts val="800"/>
              </a:spcBef>
              <a:defRPr sz="2800" b="0" spc="0">
                <a:solidFill>
                  <a:schemeClr val="bg1"/>
                </a:solidFill>
              </a:defRPr>
            </a:lvl1pPr>
            <a:lvl2pPr marL="576263" indent="-344488">
              <a:buFont typeface="Lucida Grande"/>
              <a:buChar char="–"/>
              <a:defRPr sz="2600" b="0" spc="0">
                <a:solidFill>
                  <a:schemeClr val="bg1"/>
                </a:solidFill>
              </a:defRPr>
            </a:lvl2pPr>
          </a:lstStyle>
          <a:p>
            <a:pPr lvl="0"/>
            <a:r>
              <a:rPr lang="en-CA" dirty="0" smtClean="0"/>
              <a:t>Click to edit Master text styles</a:t>
            </a:r>
          </a:p>
          <a:p>
            <a:pPr lvl="1"/>
            <a:r>
              <a:rPr lang="en-CA" dirty="0" smtClean="0"/>
              <a:t>Second level</a:t>
            </a:r>
          </a:p>
        </p:txBody>
      </p:sp>
      <p:sp>
        <p:nvSpPr>
          <p:cNvPr id="6" name="Title 1"/>
          <p:cNvSpPr>
            <a:spLocks noGrp="1"/>
          </p:cNvSpPr>
          <p:nvPr>
            <p:ph type="title"/>
          </p:nvPr>
        </p:nvSpPr>
        <p:spPr>
          <a:xfrm>
            <a:off x="590972" y="154616"/>
            <a:ext cx="7931537" cy="839304"/>
          </a:xfrm>
          <a:prstGeom prst="rect">
            <a:avLst/>
          </a:prstGeom>
        </p:spPr>
        <p:txBody>
          <a:bodyPr>
            <a:normAutofit/>
          </a:bodyPr>
          <a:lstStyle>
            <a:lvl1pPr>
              <a:defRPr sz="4000" b="1" i="0" spc="200">
                <a:solidFill>
                  <a:schemeClr val="bg1"/>
                </a:solidFill>
                <a:latin typeface="Komika Text Kaps"/>
                <a:cs typeface="Komika Text Kaps"/>
              </a:defRPr>
            </a:lvl1pPr>
          </a:lstStyle>
          <a:p>
            <a:r>
              <a:rPr lang="en-CA" dirty="0"/>
              <a:t>Click to edit Master title style</a:t>
            </a:r>
            <a:endParaRPr lang="en-US" dirty="0"/>
          </a:p>
        </p:txBody>
      </p:sp>
    </p:spTree>
    <p:extLst>
      <p:ext uri="{BB962C8B-B14F-4D97-AF65-F5344CB8AC3E}">
        <p14:creationId xmlns:p14="http://schemas.microsoft.com/office/powerpoint/2010/main" val="17658320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No header">
    <p:spTree>
      <p:nvGrpSpPr>
        <p:cNvPr id="1" name=""/>
        <p:cNvGrpSpPr/>
        <p:nvPr/>
      </p:nvGrpSpPr>
      <p:grpSpPr>
        <a:xfrm>
          <a:off x="0" y="0"/>
          <a:ext cx="0" cy="0"/>
          <a:chOff x="0" y="0"/>
          <a:chExt cx="0" cy="0"/>
        </a:xfrm>
      </p:grpSpPr>
      <p:pic>
        <p:nvPicPr>
          <p:cNvPr id="3" name="Picture 2" descr="green with dots-tall.jpg"/>
          <p:cNvPicPr>
            <a:picLocks noChangeAspect="1"/>
          </p:cNvPicPr>
          <p:nvPr userDrawn="1"/>
        </p:nvPicPr>
        <p:blipFill rotWithShape="1">
          <a:blip r:embed="rId2">
            <a:extLst>
              <a:ext uri="{28A0092B-C50C-407E-A947-70E740481C1C}">
                <a14:useLocalDpi xmlns:a14="http://schemas.microsoft.com/office/drawing/2010/main" val="0"/>
              </a:ext>
            </a:extLst>
          </a:blip>
          <a:srcRect r="2174"/>
          <a:stretch/>
        </p:blipFill>
        <p:spPr>
          <a:xfrm>
            <a:off x="0" y="-1"/>
            <a:ext cx="9144000" cy="4524663"/>
          </a:xfrm>
          <a:prstGeom prst="rect">
            <a:avLst/>
          </a:prstGeom>
        </p:spPr>
      </p:pic>
      <p:sp>
        <p:nvSpPr>
          <p:cNvPr id="4" name="Date Placeholder 2"/>
          <p:cNvSpPr>
            <a:spLocks noGrp="1"/>
          </p:cNvSpPr>
          <p:nvPr>
            <p:ph type="dt" sz="half" idx="10"/>
          </p:nvPr>
        </p:nvSpPr>
        <p:spPr>
          <a:xfrm>
            <a:off x="7608956" y="4763038"/>
            <a:ext cx="963537" cy="273844"/>
          </a:xfrm>
          <a:prstGeom prst="rect">
            <a:avLst/>
          </a:prstGeom>
        </p:spPr>
        <p:txBody>
          <a:bodyPr/>
          <a:lstStyle>
            <a:lvl1pPr algn="r">
              <a:defRPr sz="1600">
                <a:latin typeface="Arial"/>
                <a:cs typeface="Arial"/>
              </a:defRPr>
            </a:lvl1pPr>
          </a:lstStyle>
          <a:p>
            <a:r>
              <a:rPr lang="en-US" dirty="0" smtClean="0"/>
              <a:t>2023</a:t>
            </a:r>
            <a:endParaRPr lang="en-US" dirty="0"/>
          </a:p>
        </p:txBody>
      </p:sp>
      <p:sp>
        <p:nvSpPr>
          <p:cNvPr id="5" name="Text Placeholder 9"/>
          <p:cNvSpPr>
            <a:spLocks noGrp="1"/>
          </p:cNvSpPr>
          <p:nvPr>
            <p:ph type="body" sz="quarter" idx="11"/>
          </p:nvPr>
        </p:nvSpPr>
        <p:spPr>
          <a:xfrm>
            <a:off x="596348" y="501803"/>
            <a:ext cx="7939640" cy="3670213"/>
          </a:xfrm>
          <a:prstGeom prst="rect">
            <a:avLst/>
          </a:prstGeom>
        </p:spPr>
        <p:txBody>
          <a:bodyPr vert="horz"/>
          <a:lstStyle>
            <a:lvl1pPr>
              <a:spcBef>
                <a:spcPts val="800"/>
              </a:spcBef>
              <a:defRPr sz="3200" b="0" spc="0">
                <a:solidFill>
                  <a:schemeClr val="bg1"/>
                </a:solidFill>
              </a:defRPr>
            </a:lvl1pPr>
            <a:lvl2pPr marL="576263" indent="-344488">
              <a:buFont typeface="Lucida Grande"/>
              <a:buChar char="–"/>
              <a:defRPr sz="2600" b="0" spc="0">
                <a:solidFill>
                  <a:schemeClr val="bg1"/>
                </a:solidFill>
              </a:defRPr>
            </a:lvl2pPr>
          </a:lstStyle>
          <a:p>
            <a:pPr lvl="0"/>
            <a:r>
              <a:rPr lang="en-CA" dirty="0" smtClean="0"/>
              <a:t>Click to edit Master text styles</a:t>
            </a:r>
          </a:p>
          <a:p>
            <a:pPr lvl="1"/>
            <a:r>
              <a:rPr lang="en-CA" dirty="0" smtClean="0"/>
              <a:t>Second level</a:t>
            </a:r>
          </a:p>
        </p:txBody>
      </p:sp>
    </p:spTree>
    <p:extLst>
      <p:ext uri="{BB962C8B-B14F-4D97-AF65-F5344CB8AC3E}">
        <p14:creationId xmlns:p14="http://schemas.microsoft.com/office/powerpoint/2010/main" val="38245759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Full green with 2 boxes">
    <p:spTree>
      <p:nvGrpSpPr>
        <p:cNvPr id="1" name=""/>
        <p:cNvGrpSpPr/>
        <p:nvPr/>
      </p:nvGrpSpPr>
      <p:grpSpPr>
        <a:xfrm>
          <a:off x="0" y="0"/>
          <a:ext cx="0" cy="0"/>
          <a:chOff x="0" y="0"/>
          <a:chExt cx="0" cy="0"/>
        </a:xfrm>
      </p:grpSpPr>
      <p:sp>
        <p:nvSpPr>
          <p:cNvPr id="5" name="Date Placeholder 2"/>
          <p:cNvSpPr>
            <a:spLocks noGrp="1"/>
          </p:cNvSpPr>
          <p:nvPr>
            <p:ph type="dt" sz="half" idx="10"/>
          </p:nvPr>
        </p:nvSpPr>
        <p:spPr>
          <a:xfrm>
            <a:off x="7608956" y="4763038"/>
            <a:ext cx="963537" cy="273844"/>
          </a:xfrm>
          <a:prstGeom prst="rect">
            <a:avLst/>
          </a:prstGeom>
        </p:spPr>
        <p:txBody>
          <a:bodyPr/>
          <a:lstStyle>
            <a:lvl1pPr algn="r">
              <a:defRPr sz="1600">
                <a:latin typeface="Arial"/>
                <a:cs typeface="Arial"/>
              </a:defRPr>
            </a:lvl1pPr>
          </a:lstStyle>
          <a:p>
            <a:r>
              <a:rPr lang="en-US" dirty="0" smtClean="0"/>
              <a:t>2023</a:t>
            </a:r>
            <a:endParaRPr lang="en-US" dirty="0"/>
          </a:p>
        </p:txBody>
      </p:sp>
      <p:pic>
        <p:nvPicPr>
          <p:cNvPr id="8" name="Picture 7" descr="green with dots-tall.jpg"/>
          <p:cNvPicPr>
            <a:picLocks noChangeAspect="1"/>
          </p:cNvPicPr>
          <p:nvPr userDrawn="1"/>
        </p:nvPicPr>
        <p:blipFill rotWithShape="1">
          <a:blip r:embed="rId2">
            <a:extLst>
              <a:ext uri="{28A0092B-C50C-407E-A947-70E740481C1C}">
                <a14:useLocalDpi xmlns:a14="http://schemas.microsoft.com/office/drawing/2010/main" val="0"/>
              </a:ext>
            </a:extLst>
          </a:blip>
          <a:srcRect r="2174"/>
          <a:stretch/>
        </p:blipFill>
        <p:spPr>
          <a:xfrm>
            <a:off x="0" y="-1"/>
            <a:ext cx="9144000" cy="4524663"/>
          </a:xfrm>
          <a:prstGeom prst="rect">
            <a:avLst/>
          </a:prstGeom>
        </p:spPr>
      </p:pic>
      <p:sp>
        <p:nvSpPr>
          <p:cNvPr id="9" name="Text Placeholder 9"/>
          <p:cNvSpPr>
            <a:spLocks noGrp="1"/>
          </p:cNvSpPr>
          <p:nvPr>
            <p:ph type="body" sz="quarter" idx="11"/>
          </p:nvPr>
        </p:nvSpPr>
        <p:spPr>
          <a:xfrm>
            <a:off x="596348" y="950857"/>
            <a:ext cx="3366052" cy="3158435"/>
          </a:xfrm>
          <a:prstGeom prst="rect">
            <a:avLst/>
          </a:prstGeom>
        </p:spPr>
        <p:txBody>
          <a:bodyPr vert="horz"/>
          <a:lstStyle>
            <a:lvl1pPr>
              <a:spcBef>
                <a:spcPts val="800"/>
              </a:spcBef>
              <a:defRPr b="0" spc="0">
                <a:solidFill>
                  <a:schemeClr val="bg1"/>
                </a:solidFill>
              </a:defRPr>
            </a:lvl1pPr>
            <a:lvl2pPr marL="576263" indent="-344488">
              <a:buFont typeface="Lucida Grande"/>
              <a:buChar char="–"/>
              <a:defRPr sz="2600" b="0" spc="0">
                <a:solidFill>
                  <a:schemeClr val="bg1"/>
                </a:solidFill>
              </a:defRPr>
            </a:lvl2pPr>
          </a:lstStyle>
          <a:p>
            <a:pPr lvl="0"/>
            <a:r>
              <a:rPr lang="en-CA" dirty="0" smtClean="0"/>
              <a:t>Click to edit Master text styles</a:t>
            </a:r>
          </a:p>
          <a:p>
            <a:pPr lvl="1"/>
            <a:r>
              <a:rPr lang="en-CA" dirty="0" smtClean="0"/>
              <a:t>Second level</a:t>
            </a:r>
          </a:p>
        </p:txBody>
      </p:sp>
      <p:sp>
        <p:nvSpPr>
          <p:cNvPr id="11" name="Text Placeholder 9"/>
          <p:cNvSpPr>
            <a:spLocks noGrp="1"/>
          </p:cNvSpPr>
          <p:nvPr>
            <p:ph type="body" sz="quarter" idx="12"/>
          </p:nvPr>
        </p:nvSpPr>
        <p:spPr>
          <a:xfrm>
            <a:off x="4101548" y="950857"/>
            <a:ext cx="4420152" cy="3158435"/>
          </a:xfrm>
          <a:prstGeom prst="rect">
            <a:avLst/>
          </a:prstGeom>
        </p:spPr>
        <p:txBody>
          <a:bodyPr vert="horz"/>
          <a:lstStyle>
            <a:lvl1pPr>
              <a:spcBef>
                <a:spcPts val="800"/>
              </a:spcBef>
              <a:defRPr b="0" spc="0">
                <a:solidFill>
                  <a:schemeClr val="bg1"/>
                </a:solidFill>
              </a:defRPr>
            </a:lvl1pPr>
            <a:lvl2pPr marL="576263" indent="-344488">
              <a:buFont typeface="Lucida Grande"/>
              <a:buChar char="–"/>
              <a:defRPr sz="2600" b="0" spc="0">
                <a:solidFill>
                  <a:schemeClr val="bg1"/>
                </a:solidFill>
              </a:defRPr>
            </a:lvl2pPr>
          </a:lstStyle>
          <a:p>
            <a:pPr lvl="0"/>
            <a:r>
              <a:rPr lang="en-CA" dirty="0" smtClean="0"/>
              <a:t>Click to edit Master text styles</a:t>
            </a:r>
          </a:p>
          <a:p>
            <a:pPr lvl="1"/>
            <a:r>
              <a:rPr lang="en-CA" dirty="0" smtClean="0"/>
              <a:t>Second level</a:t>
            </a:r>
          </a:p>
        </p:txBody>
      </p:sp>
      <p:sp>
        <p:nvSpPr>
          <p:cNvPr id="7" name="Title 1"/>
          <p:cNvSpPr>
            <a:spLocks noGrp="1"/>
          </p:cNvSpPr>
          <p:nvPr>
            <p:ph type="title"/>
          </p:nvPr>
        </p:nvSpPr>
        <p:spPr>
          <a:xfrm>
            <a:off x="590972" y="154616"/>
            <a:ext cx="7931537" cy="839304"/>
          </a:xfrm>
          <a:prstGeom prst="rect">
            <a:avLst/>
          </a:prstGeom>
        </p:spPr>
        <p:txBody>
          <a:bodyPr>
            <a:normAutofit/>
          </a:bodyPr>
          <a:lstStyle>
            <a:lvl1pPr>
              <a:defRPr sz="4000" b="1" i="0" spc="200">
                <a:solidFill>
                  <a:schemeClr val="bg1"/>
                </a:solidFill>
                <a:latin typeface="Komika Text Kaps"/>
                <a:cs typeface="Komika Text Kaps"/>
              </a:defRPr>
            </a:lvl1pPr>
          </a:lstStyle>
          <a:p>
            <a:r>
              <a:rPr lang="en-CA" dirty="0"/>
              <a:t>Click to edit Master title style</a:t>
            </a:r>
            <a:endParaRPr lang="en-US" dirty="0"/>
          </a:p>
        </p:txBody>
      </p:sp>
    </p:spTree>
    <p:extLst>
      <p:ext uri="{BB962C8B-B14F-4D97-AF65-F5344CB8AC3E}">
        <p14:creationId xmlns:p14="http://schemas.microsoft.com/office/powerpoint/2010/main" val="9299718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lt - short green">
    <p:spTree>
      <p:nvGrpSpPr>
        <p:cNvPr id="1" name=""/>
        <p:cNvGrpSpPr/>
        <p:nvPr/>
      </p:nvGrpSpPr>
      <p:grpSpPr>
        <a:xfrm>
          <a:off x="0" y="0"/>
          <a:ext cx="0" cy="0"/>
          <a:chOff x="0" y="0"/>
          <a:chExt cx="0" cy="0"/>
        </a:xfrm>
      </p:grpSpPr>
      <p:pic>
        <p:nvPicPr>
          <p:cNvPr id="3" name="Picture 2" descr="green with dots-tall.jpg"/>
          <p:cNvPicPr>
            <a:picLocks noChangeAspect="1"/>
          </p:cNvPicPr>
          <p:nvPr userDrawn="1"/>
        </p:nvPicPr>
        <p:blipFill rotWithShape="1">
          <a:blip r:embed="rId2">
            <a:extLst>
              <a:ext uri="{28A0092B-C50C-407E-A947-70E740481C1C}">
                <a14:useLocalDpi xmlns:a14="http://schemas.microsoft.com/office/drawing/2010/main" val="0"/>
              </a:ext>
            </a:extLst>
          </a:blip>
          <a:srcRect r="2174" b="68282"/>
          <a:stretch/>
        </p:blipFill>
        <p:spPr>
          <a:xfrm>
            <a:off x="0" y="-1"/>
            <a:ext cx="9144000" cy="1435101"/>
          </a:xfrm>
          <a:prstGeom prst="rect">
            <a:avLst/>
          </a:prstGeom>
        </p:spPr>
      </p:pic>
      <p:sp>
        <p:nvSpPr>
          <p:cNvPr id="4" name="Title 1"/>
          <p:cNvSpPr>
            <a:spLocks noGrp="1"/>
          </p:cNvSpPr>
          <p:nvPr>
            <p:ph type="title"/>
          </p:nvPr>
        </p:nvSpPr>
        <p:spPr>
          <a:xfrm>
            <a:off x="590972" y="304800"/>
            <a:ext cx="8260928" cy="901700"/>
          </a:xfrm>
          <a:prstGeom prst="rect">
            <a:avLst/>
          </a:prstGeom>
        </p:spPr>
        <p:txBody>
          <a:bodyPr>
            <a:normAutofit/>
          </a:bodyPr>
          <a:lstStyle>
            <a:lvl1pPr>
              <a:defRPr sz="4000" b="1" i="0" spc="200">
                <a:solidFill>
                  <a:schemeClr val="bg1"/>
                </a:solidFill>
                <a:latin typeface="Komika Text Kaps"/>
                <a:cs typeface="Komika Text Kaps"/>
              </a:defRPr>
            </a:lvl1pPr>
          </a:lstStyle>
          <a:p>
            <a:r>
              <a:rPr lang="en-CA" dirty="0"/>
              <a:t>Click to edit Master title style</a:t>
            </a:r>
            <a:endParaRPr lang="en-US" dirty="0"/>
          </a:p>
        </p:txBody>
      </p:sp>
      <p:sp>
        <p:nvSpPr>
          <p:cNvPr id="5" name="Date Placeholder 2"/>
          <p:cNvSpPr>
            <a:spLocks noGrp="1"/>
          </p:cNvSpPr>
          <p:nvPr>
            <p:ph type="dt" sz="half" idx="10"/>
          </p:nvPr>
        </p:nvSpPr>
        <p:spPr>
          <a:xfrm>
            <a:off x="7608956" y="4763038"/>
            <a:ext cx="963537" cy="273844"/>
          </a:xfrm>
          <a:prstGeom prst="rect">
            <a:avLst/>
          </a:prstGeom>
        </p:spPr>
        <p:txBody>
          <a:bodyPr/>
          <a:lstStyle>
            <a:lvl1pPr algn="r">
              <a:defRPr sz="1600">
                <a:latin typeface="Arial"/>
                <a:cs typeface="Arial"/>
              </a:defRPr>
            </a:lvl1pPr>
          </a:lstStyle>
          <a:p>
            <a:r>
              <a:rPr lang="en-US" dirty="0" smtClean="0"/>
              <a:t>2023</a:t>
            </a:r>
            <a:endParaRPr lang="en-US" dirty="0"/>
          </a:p>
        </p:txBody>
      </p:sp>
      <p:sp>
        <p:nvSpPr>
          <p:cNvPr id="6" name="Text Placeholder 9"/>
          <p:cNvSpPr>
            <a:spLocks noGrp="1"/>
          </p:cNvSpPr>
          <p:nvPr>
            <p:ph type="body" sz="quarter" idx="11"/>
          </p:nvPr>
        </p:nvSpPr>
        <p:spPr>
          <a:xfrm>
            <a:off x="596348" y="1587500"/>
            <a:ext cx="7939640" cy="2933700"/>
          </a:xfrm>
          <a:prstGeom prst="rect">
            <a:avLst/>
          </a:prstGeom>
        </p:spPr>
        <p:txBody>
          <a:bodyPr vert="horz"/>
          <a:lstStyle>
            <a:lvl1pPr>
              <a:spcBef>
                <a:spcPts val="0"/>
              </a:spcBef>
              <a:spcAft>
                <a:spcPts val="800"/>
              </a:spcAft>
              <a:defRPr b="0" spc="0">
                <a:solidFill>
                  <a:srgbClr val="636463"/>
                </a:solidFill>
              </a:defRPr>
            </a:lvl1pPr>
            <a:lvl2pPr marL="576263" indent="-344488">
              <a:buFont typeface="Lucida Grande"/>
              <a:buChar char="–"/>
              <a:defRPr sz="2600" b="0" spc="0">
                <a:solidFill>
                  <a:schemeClr val="bg1"/>
                </a:solidFill>
              </a:defRPr>
            </a:lvl2pPr>
          </a:lstStyle>
          <a:p>
            <a:pPr lvl="0"/>
            <a:r>
              <a:rPr lang="en-CA" dirty="0" smtClean="0"/>
              <a:t>Click to edit Master text styles</a:t>
            </a:r>
          </a:p>
          <a:p>
            <a:pPr lvl="1"/>
            <a:r>
              <a:rPr lang="en-CA" dirty="0" smtClean="0"/>
              <a:t>Second level</a:t>
            </a:r>
          </a:p>
        </p:txBody>
      </p:sp>
    </p:spTree>
    <p:extLst>
      <p:ext uri="{BB962C8B-B14F-4D97-AF65-F5344CB8AC3E}">
        <p14:creationId xmlns:p14="http://schemas.microsoft.com/office/powerpoint/2010/main" val="34368157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590972" y="4127500"/>
            <a:ext cx="7931537" cy="529083"/>
          </a:xfrm>
          <a:prstGeom prst="rect">
            <a:avLst/>
          </a:prstGeom>
        </p:spPr>
        <p:txBody>
          <a:bodyPr>
            <a:normAutofit/>
          </a:bodyPr>
          <a:lstStyle>
            <a:lvl1pPr>
              <a:defRPr sz="3200" b="1" i="0">
                <a:latin typeface="Komika Text"/>
                <a:cs typeface="Komika Text"/>
              </a:defRPr>
            </a:lvl1pPr>
          </a:lstStyle>
          <a:p>
            <a:r>
              <a:rPr lang="en-CA" dirty="0" smtClean="0"/>
              <a:t>Click to edit Master title style</a:t>
            </a:r>
            <a:endParaRPr lang="en-US" dirty="0"/>
          </a:p>
        </p:txBody>
      </p:sp>
      <p:sp>
        <p:nvSpPr>
          <p:cNvPr id="3" name="Date Placeholder 2"/>
          <p:cNvSpPr>
            <a:spLocks noGrp="1"/>
          </p:cNvSpPr>
          <p:nvPr>
            <p:ph type="dt" sz="half" idx="10"/>
          </p:nvPr>
        </p:nvSpPr>
        <p:spPr>
          <a:xfrm>
            <a:off x="6248400" y="4656583"/>
            <a:ext cx="2133600" cy="273844"/>
          </a:xfrm>
          <a:prstGeom prst="rect">
            <a:avLst/>
          </a:prstGeom>
        </p:spPr>
        <p:txBody>
          <a:bodyPr/>
          <a:lstStyle/>
          <a:p>
            <a:r>
              <a:rPr lang="en-US" smtClean="0"/>
              <a:t>2023</a:t>
            </a:r>
            <a:endParaRPr lang="en-US" dirty="0" smtClean="0"/>
          </a:p>
        </p:txBody>
      </p:sp>
      <p:pic>
        <p:nvPicPr>
          <p:cNvPr id="4" name="Picture 3"/>
          <p:cNvPicPr>
            <a:picLocks noChangeAspect="1"/>
          </p:cNvPicPr>
          <p:nvPr userDrawn="1"/>
        </p:nvPicPr>
        <p:blipFill rotWithShape="1">
          <a:blip r:embed="rId2">
            <a:extLst>
              <a:ext uri="{28A0092B-C50C-407E-A947-70E740481C1C}">
                <a14:useLocalDpi xmlns:a14="http://schemas.microsoft.com/office/drawing/2010/main" val="0"/>
              </a:ext>
            </a:extLst>
          </a:blip>
          <a:srcRect l="10882"/>
          <a:stretch/>
        </p:blipFill>
        <p:spPr>
          <a:xfrm>
            <a:off x="0" y="-1"/>
            <a:ext cx="9177866" cy="3115733"/>
          </a:xfrm>
          <a:prstGeom prst="rect">
            <a:avLst/>
          </a:prstGeom>
          <a:blipFill rotWithShape="1">
            <a:blip r:embed="rId2"/>
            <a:stretch>
              <a:fillRect/>
            </a:stretch>
          </a:blipFill>
        </p:spPr>
      </p:pic>
      <p:sp>
        <p:nvSpPr>
          <p:cNvPr id="6" name="Picture Placeholder 5"/>
          <p:cNvSpPr>
            <a:spLocks noGrp="1"/>
          </p:cNvSpPr>
          <p:nvPr>
            <p:ph type="pic" sz="quarter" idx="11"/>
          </p:nvPr>
        </p:nvSpPr>
        <p:spPr>
          <a:xfrm>
            <a:off x="590973" y="609600"/>
            <a:ext cx="7931536" cy="3517900"/>
          </a:xfrm>
          <a:prstGeom prst="rect">
            <a:avLst/>
          </a:prstGeom>
        </p:spPr>
        <p:txBody>
          <a:bodyPr>
            <a:normAutofit/>
          </a:bodyPr>
          <a:lstStyle>
            <a:lvl1pPr marL="0" indent="0">
              <a:buNone/>
              <a:defRPr sz="2000" b="0"/>
            </a:lvl1pPr>
          </a:lstStyle>
          <a:p>
            <a:endParaRPr lang="en-US" dirty="0"/>
          </a:p>
        </p:txBody>
      </p:sp>
    </p:spTree>
    <p:extLst>
      <p:ext uri="{BB962C8B-B14F-4D97-AF65-F5344CB8AC3E}">
        <p14:creationId xmlns:p14="http://schemas.microsoft.com/office/powerpoint/2010/main" val="100706357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571506" y="4715540"/>
            <a:ext cx="8000989" cy="20574"/>
          </a:xfrm>
          <a:prstGeom prst="rect">
            <a:avLst/>
          </a:prstGeom>
          <a:solidFill>
            <a:srgbClr val="5BA03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dirty="0"/>
              <a:t>- </a:t>
            </a:r>
          </a:p>
        </p:txBody>
      </p:sp>
      <p:sp>
        <p:nvSpPr>
          <p:cNvPr id="10" name="Text Placeholder 11"/>
          <p:cNvSpPr txBox="1">
            <a:spLocks/>
          </p:cNvSpPr>
          <p:nvPr userDrawn="1"/>
        </p:nvSpPr>
        <p:spPr>
          <a:xfrm>
            <a:off x="487209" y="4763038"/>
            <a:ext cx="3545529" cy="317500"/>
          </a:xfrm>
          <a:prstGeom prst="rect">
            <a:avLst/>
          </a:prstGeom>
        </p:spPr>
        <p:txBody>
          <a:bodyPr>
            <a:normAutofit/>
          </a:bodyPr>
          <a:lstStyle>
            <a:lvl1pPr marL="0" indent="0" algn="l" defTabSz="685800" rtl="0" eaLnBrk="1" latinLnBrk="0" hangingPunct="1">
              <a:spcBef>
                <a:spcPct val="20000"/>
              </a:spcBef>
              <a:buClr>
                <a:schemeClr val="accent1"/>
              </a:buClr>
              <a:buFont typeface="Arial" pitchFamily="34" charset="0"/>
              <a:buNone/>
              <a:defRPr sz="1200" b="0" i="0" kern="1200">
                <a:solidFill>
                  <a:schemeClr val="tx2"/>
                </a:solidFill>
                <a:latin typeface="Calibri"/>
                <a:ea typeface="+mn-ea"/>
                <a:cs typeface="Calibri"/>
              </a:defRPr>
            </a:lvl1pPr>
            <a:lvl2pPr marL="445770" indent="-205740" algn="l" defTabSz="685800" rtl="0" eaLnBrk="1" latinLnBrk="0" hangingPunct="1">
              <a:spcBef>
                <a:spcPct val="20000"/>
              </a:spcBef>
              <a:buClr>
                <a:schemeClr val="accent1"/>
              </a:buClr>
              <a:buFont typeface="Arial" pitchFamily="34" charset="0"/>
              <a:buChar char="•"/>
              <a:defRPr sz="1700" b="1" i="0" kern="1200">
                <a:solidFill>
                  <a:schemeClr val="tx2"/>
                </a:solidFill>
                <a:latin typeface="Komika Text"/>
                <a:ea typeface="+mn-ea"/>
                <a:cs typeface="Komika Text"/>
              </a:defRPr>
            </a:lvl2pPr>
            <a:lvl3pPr marL="651510" indent="-171450" algn="l" defTabSz="685800" rtl="0" eaLnBrk="1" latinLnBrk="0" hangingPunct="1">
              <a:spcBef>
                <a:spcPct val="20000"/>
              </a:spcBef>
              <a:buClr>
                <a:schemeClr val="accent1"/>
              </a:buClr>
              <a:buFont typeface="Arial" pitchFamily="34" charset="0"/>
              <a:buChar char="•"/>
              <a:defRPr sz="1500" b="1" i="0" kern="1200">
                <a:solidFill>
                  <a:schemeClr val="tx2"/>
                </a:solidFill>
                <a:latin typeface="Komika Text"/>
                <a:ea typeface="+mn-ea"/>
                <a:cs typeface="Komika Text"/>
              </a:defRPr>
            </a:lvl3pPr>
            <a:lvl4pPr marL="857250" indent="-171450" algn="l" defTabSz="685800" rtl="0" eaLnBrk="1" latinLnBrk="0" hangingPunct="1">
              <a:spcBef>
                <a:spcPct val="20000"/>
              </a:spcBef>
              <a:buClr>
                <a:schemeClr val="accent1"/>
              </a:buClr>
              <a:buFont typeface="Arial" pitchFamily="34" charset="0"/>
              <a:buChar char="•"/>
              <a:defRPr sz="1400" b="1" i="0" kern="1200">
                <a:solidFill>
                  <a:schemeClr val="tx2"/>
                </a:solidFill>
                <a:latin typeface="Komika Text"/>
                <a:ea typeface="+mn-ea"/>
                <a:cs typeface="Komika Text"/>
              </a:defRPr>
            </a:lvl4pPr>
            <a:lvl5pPr marL="1028700" indent="-171450" algn="l" defTabSz="685800" rtl="0" eaLnBrk="1" latinLnBrk="0" hangingPunct="1">
              <a:spcBef>
                <a:spcPct val="20000"/>
              </a:spcBef>
              <a:buClr>
                <a:schemeClr val="accent1"/>
              </a:buClr>
              <a:buFont typeface="Arial" pitchFamily="34" charset="0"/>
              <a:buChar char="•"/>
              <a:defRPr sz="1400" b="1" i="0" kern="1200" baseline="0">
                <a:solidFill>
                  <a:schemeClr val="tx2"/>
                </a:solidFill>
                <a:latin typeface="Komika Text"/>
                <a:ea typeface="+mn-ea"/>
                <a:cs typeface="Komika Text"/>
              </a:defRPr>
            </a:lvl5pPr>
            <a:lvl6pPr marL="1234440"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6pPr>
            <a:lvl7pPr marL="1426464"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7pPr>
            <a:lvl8pPr marL="1645920"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8pPr>
            <a:lvl9pPr marL="1851660"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9pPr>
          </a:lstStyle>
          <a:p>
            <a:r>
              <a:rPr lang="en-US" sz="1050" b="0" i="0" dirty="0">
                <a:solidFill>
                  <a:schemeClr val="tx1"/>
                </a:solidFill>
                <a:latin typeface="Arial" panose="020B0604020202020204" pitchFamily="34" charset="0"/>
                <a:cs typeface="Arial" panose="020B0604020202020204" pitchFamily="34" charset="0"/>
              </a:rPr>
              <a:t>Skills/</a:t>
            </a:r>
            <a:r>
              <a:rPr lang="en-US" sz="1050" b="0" i="0" dirty="0" err="1">
                <a:solidFill>
                  <a:schemeClr val="tx1"/>
                </a:solidFill>
                <a:latin typeface="Arial" panose="020B0604020202020204" pitchFamily="34" charset="0"/>
                <a:cs typeface="Arial" panose="020B0604020202020204" pitchFamily="34" charset="0"/>
              </a:rPr>
              <a:t>Compétences</a:t>
            </a:r>
            <a:r>
              <a:rPr lang="en-US" sz="1050" b="0" i="0" dirty="0">
                <a:solidFill>
                  <a:schemeClr val="tx1"/>
                </a:solidFill>
                <a:latin typeface="Arial" panose="020B0604020202020204" pitchFamily="34" charset="0"/>
                <a:cs typeface="Arial" panose="020B0604020202020204" pitchFamily="34" charset="0"/>
              </a:rPr>
              <a:t> Canada — Skills for Success</a:t>
            </a:r>
          </a:p>
        </p:txBody>
      </p:sp>
    </p:spTree>
  </p:cSld>
  <p:clrMap bg1="lt1" tx1="dk1" bg2="lt2" tx2="dk2" accent1="accent1" accent2="accent2" accent3="accent3" accent4="accent4" accent5="accent5" accent6="accent6" hlink="hlink" folHlink="folHlink"/>
  <p:sldLayoutIdLst>
    <p:sldLayoutId id="2147483661" r:id="rId1"/>
    <p:sldLayoutId id="2147483688" r:id="rId2"/>
    <p:sldLayoutId id="2147483687" r:id="rId3"/>
    <p:sldLayoutId id="2147483691" r:id="rId4"/>
    <p:sldLayoutId id="2147483689" r:id="rId5"/>
    <p:sldLayoutId id="2147483690" r:id="rId6"/>
    <p:sldLayoutId id="2147483692" r:id="rId7"/>
  </p:sldLayoutIdLst>
  <p:timing>
    <p:tnLst>
      <p:par>
        <p:cTn xmlns:p14="http://schemas.microsoft.com/office/powerpoint/2010/main" id="1" dur="indefinite" restart="never" nodeType="tmRoot"/>
      </p:par>
    </p:tnLst>
  </p:timing>
  <p:txStyles>
    <p:titleStyle>
      <a:lvl1pPr algn="l" defTabSz="685800" rtl="0" eaLnBrk="1" latinLnBrk="0" hangingPunct="1">
        <a:spcBef>
          <a:spcPct val="0"/>
        </a:spcBef>
        <a:buNone/>
        <a:defRPr sz="4000" b="1" i="0" kern="1200" spc="250">
          <a:solidFill>
            <a:schemeClr val="tx1">
              <a:lumMod val="85000"/>
              <a:lumOff val="15000"/>
            </a:schemeClr>
          </a:solidFill>
          <a:latin typeface="Komika Text Kaps"/>
          <a:ea typeface="+mj-ea"/>
          <a:cs typeface="Komika Text Kap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05740" indent="-205740" algn="l" defTabSz="685800" rtl="0" eaLnBrk="1" latinLnBrk="0" hangingPunct="1">
        <a:spcBef>
          <a:spcPct val="20000"/>
        </a:spcBef>
        <a:buClr>
          <a:schemeClr val="accent1"/>
        </a:buClr>
        <a:buFont typeface="Arial" pitchFamily="34" charset="0"/>
        <a:buChar char="•"/>
        <a:defRPr sz="2800" b="1" i="0" kern="1200" spc="100">
          <a:solidFill>
            <a:schemeClr val="tx2"/>
          </a:solidFill>
          <a:latin typeface="Calibri"/>
          <a:ea typeface="+mn-ea"/>
          <a:cs typeface="Calibri"/>
        </a:defRPr>
      </a:lvl1pPr>
      <a:lvl2pPr marL="445770" indent="-205740" algn="l" defTabSz="685800" rtl="0" eaLnBrk="1" latinLnBrk="0" hangingPunct="1">
        <a:spcBef>
          <a:spcPct val="20000"/>
        </a:spcBef>
        <a:buClr>
          <a:schemeClr val="accent1"/>
        </a:buClr>
        <a:buFont typeface="Arial" pitchFamily="34" charset="0"/>
        <a:buChar char="•"/>
        <a:defRPr sz="2800" b="1" i="0" kern="1200" spc="100">
          <a:solidFill>
            <a:schemeClr val="tx2"/>
          </a:solidFill>
          <a:latin typeface="Calibri"/>
          <a:ea typeface="+mn-ea"/>
          <a:cs typeface="Calibri"/>
        </a:defRPr>
      </a:lvl2pPr>
      <a:lvl3pPr marL="651510" indent="-171450" algn="l" defTabSz="685800" rtl="0" eaLnBrk="1" latinLnBrk="0" hangingPunct="1">
        <a:spcBef>
          <a:spcPct val="20000"/>
        </a:spcBef>
        <a:buClr>
          <a:schemeClr val="accent1"/>
        </a:buClr>
        <a:buFont typeface="Arial" pitchFamily="34" charset="0"/>
        <a:buChar char="•"/>
        <a:defRPr sz="2800" b="1" i="0" kern="1200">
          <a:solidFill>
            <a:schemeClr val="tx2"/>
          </a:solidFill>
          <a:latin typeface="Calibri"/>
          <a:ea typeface="+mn-ea"/>
          <a:cs typeface="Calibri"/>
        </a:defRPr>
      </a:lvl3pPr>
      <a:lvl4pPr marL="857250" indent="-171450" algn="l" defTabSz="685800" rtl="0" eaLnBrk="1" latinLnBrk="0" hangingPunct="1">
        <a:spcBef>
          <a:spcPct val="20000"/>
        </a:spcBef>
        <a:buClr>
          <a:schemeClr val="accent1"/>
        </a:buClr>
        <a:buFont typeface="Arial" pitchFamily="34" charset="0"/>
        <a:buChar char="•"/>
        <a:defRPr sz="1400" b="1" i="0" kern="1200">
          <a:solidFill>
            <a:schemeClr val="tx2"/>
          </a:solidFill>
          <a:latin typeface="Komika Text"/>
          <a:ea typeface="+mn-ea"/>
          <a:cs typeface="Komika Text"/>
        </a:defRPr>
      </a:lvl4pPr>
      <a:lvl5pPr marL="1028700" indent="-171450" algn="l" defTabSz="685800" rtl="0" eaLnBrk="1" latinLnBrk="0" hangingPunct="1">
        <a:spcBef>
          <a:spcPct val="20000"/>
        </a:spcBef>
        <a:buClr>
          <a:schemeClr val="accent1"/>
        </a:buClr>
        <a:buFont typeface="Arial" pitchFamily="34" charset="0"/>
        <a:buChar char="•"/>
        <a:defRPr sz="1400" b="1" i="0" kern="1200" baseline="0">
          <a:solidFill>
            <a:schemeClr val="tx2"/>
          </a:solidFill>
          <a:latin typeface="Komika Text"/>
          <a:ea typeface="+mn-ea"/>
          <a:cs typeface="Komika Text"/>
        </a:defRPr>
      </a:lvl5pPr>
      <a:lvl6pPr marL="1234440"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6pPr>
      <a:lvl7pPr marL="1426464"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7pPr>
      <a:lvl8pPr marL="1645920"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8pPr>
      <a:lvl9pPr marL="1851660"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9pPr>
    </p:bodyStyle>
    <p:otherStyle>
      <a:defPPr>
        <a:defRPr lang="en-US"/>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png"/><Relationship Id="rId3" Type="http://schemas.openxmlformats.org/officeDocument/2006/relationships/image" Target="../media/image5.e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2.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13.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6.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xml"/><Relationship Id="rId3" Type="http://schemas.openxmlformats.org/officeDocument/2006/relationships/image" Target="../media/image7.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8.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9.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10.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11.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08550" y="273538"/>
            <a:ext cx="7205323" cy="1438031"/>
          </a:xfrm>
        </p:spPr>
        <p:txBody>
          <a:bodyPr anchor="b"/>
          <a:lstStyle/>
          <a:p>
            <a:r>
              <a:rPr lang="en-US" spc="200" dirty="0"/>
              <a:t>Skills for Success</a:t>
            </a:r>
          </a:p>
        </p:txBody>
      </p:sp>
      <p:sp>
        <p:nvSpPr>
          <p:cNvPr id="3" name="Subtitle 2"/>
          <p:cNvSpPr>
            <a:spLocks noGrp="1"/>
          </p:cNvSpPr>
          <p:nvPr>
            <p:ph type="subTitle" idx="1"/>
          </p:nvPr>
        </p:nvSpPr>
        <p:spPr>
          <a:xfrm>
            <a:off x="808550" y="2510766"/>
            <a:ext cx="7378700" cy="1131721"/>
          </a:xfrm>
        </p:spPr>
        <p:txBody>
          <a:bodyPr/>
          <a:lstStyle/>
          <a:p>
            <a:r>
              <a:rPr lang="en-US" dirty="0" smtClean="0"/>
              <a:t>Digital</a:t>
            </a:r>
            <a:endParaRPr lang="en-US" dirty="0"/>
          </a:p>
        </p:txBody>
      </p:sp>
      <p:pic>
        <p:nvPicPr>
          <p:cNvPr id="6" name="Picture 5">
            <a:extLst>
              <a:ext uri="{FF2B5EF4-FFF2-40B4-BE49-F238E27FC236}">
                <a16:creationId xmlns:a16="http://schemas.microsoft.com/office/drawing/2014/main" xmlns="" id="{7FD970B4-1C95-9B14-6CCD-F1258FD62CC4}"/>
              </a:ext>
            </a:extLst>
          </p:cNvPr>
          <p:cNvPicPr>
            <a:picLocks noChangeAspect="1"/>
          </p:cNvPicPr>
          <p:nvPr/>
        </p:nvPicPr>
        <p:blipFill>
          <a:blip r:embed="rId2"/>
          <a:srcRect/>
          <a:stretch/>
        </p:blipFill>
        <p:spPr>
          <a:xfrm>
            <a:off x="578339" y="3835692"/>
            <a:ext cx="1756856" cy="796882"/>
          </a:xfrm>
          <a:prstGeom prst="rect">
            <a:avLst/>
          </a:prstGeom>
        </p:spPr>
      </p:pic>
      <p:pic>
        <p:nvPicPr>
          <p:cNvPr id="7" name="Picture 6">
            <a:extLst>
              <a:ext uri="{FF2B5EF4-FFF2-40B4-BE49-F238E27FC236}">
                <a16:creationId xmlns:a16="http://schemas.microsoft.com/office/drawing/2014/main" xmlns="" id="{D59C70E6-298E-C7F5-48DD-D2B620E200F8}"/>
              </a:ext>
            </a:extLst>
          </p:cNvPr>
          <p:cNvPicPr>
            <a:picLocks noChangeAspect="1"/>
          </p:cNvPicPr>
          <p:nvPr/>
        </p:nvPicPr>
        <p:blipFill>
          <a:blip r:embed="rId3"/>
          <a:srcRect/>
          <a:stretch/>
        </p:blipFill>
        <p:spPr>
          <a:xfrm>
            <a:off x="6510308" y="4363571"/>
            <a:ext cx="2055353" cy="269003"/>
          </a:xfrm>
          <a:prstGeom prst="rect">
            <a:avLst/>
          </a:prstGeom>
        </p:spPr>
      </p:pic>
      <p:sp>
        <p:nvSpPr>
          <p:cNvPr id="8" name="Rectangle 7">
            <a:extLst>
              <a:ext uri="{FF2B5EF4-FFF2-40B4-BE49-F238E27FC236}">
                <a16:creationId xmlns:a16="http://schemas.microsoft.com/office/drawing/2014/main" xmlns="" id="{91230745-2B66-A87E-D381-7266C67406AF}"/>
              </a:ext>
            </a:extLst>
          </p:cNvPr>
          <p:cNvSpPr/>
          <p:nvPr/>
        </p:nvSpPr>
        <p:spPr>
          <a:xfrm>
            <a:off x="492369" y="4759569"/>
            <a:ext cx="8159262" cy="3048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505772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True or False ?</a:t>
            </a:r>
            <a:endParaRPr lang="en-US" dirty="0"/>
          </a:p>
        </p:txBody>
      </p:sp>
      <p:sp>
        <p:nvSpPr>
          <p:cNvPr id="3" name="Text Placeholder 2"/>
          <p:cNvSpPr>
            <a:spLocks noGrp="1"/>
          </p:cNvSpPr>
          <p:nvPr>
            <p:ph type="body" sz="quarter" idx="11"/>
          </p:nvPr>
        </p:nvSpPr>
        <p:spPr>
          <a:xfrm>
            <a:off x="596349" y="950857"/>
            <a:ext cx="4961770" cy="3158435"/>
          </a:xfrm>
        </p:spPr>
        <p:txBody>
          <a:bodyPr/>
          <a:lstStyle/>
          <a:p>
            <a:pPr marL="0" indent="0">
              <a:buNone/>
            </a:pPr>
            <a:r>
              <a:rPr lang="en-CA" sz="3200" dirty="0"/>
              <a:t>Your Digital Skills include your ability to understand and </a:t>
            </a:r>
            <a:r>
              <a:rPr lang="en-CA" sz="3200" dirty="0" smtClean="0"/>
              <a:t>apply </a:t>
            </a:r>
            <a:r>
              <a:rPr lang="en-CA" sz="3200" dirty="0"/>
              <a:t>rules of privacy and security. </a:t>
            </a:r>
          </a:p>
        </p:txBody>
      </p:sp>
      <p:sp>
        <p:nvSpPr>
          <p:cNvPr id="4" name="Alternate Process 3"/>
          <p:cNvSpPr/>
          <p:nvPr/>
        </p:nvSpPr>
        <p:spPr>
          <a:xfrm>
            <a:off x="5469946" y="2226235"/>
            <a:ext cx="3091348" cy="2136589"/>
          </a:xfrm>
          <a:prstGeom prst="flowChartAlternateProcess">
            <a:avLst/>
          </a:prstGeom>
          <a:blipFill rotWithShape="1">
            <a:blip r:embed="rId3"/>
            <a:stretch>
              <a:fillRect/>
            </a:stretch>
          </a:blipFill>
          <a:ln w="101600">
            <a:solidFill>
              <a:srgbClr val="00A0D6"/>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kern="1200"/>
          </a:p>
        </p:txBody>
      </p:sp>
    </p:spTree>
    <p:extLst>
      <p:ext uri="{BB962C8B-B14F-4D97-AF65-F5344CB8AC3E}">
        <p14:creationId xmlns:p14="http://schemas.microsoft.com/office/powerpoint/2010/main" val="38922434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a:xfrm>
            <a:off x="596346" y="950857"/>
            <a:ext cx="3990595" cy="4192643"/>
          </a:xfrm>
        </p:spPr>
        <p:txBody>
          <a:bodyPr/>
          <a:lstStyle/>
          <a:p>
            <a:pPr marL="285750" indent="-228600">
              <a:lnSpc>
                <a:spcPct val="90000"/>
              </a:lnSpc>
              <a:spcAft>
                <a:spcPts val="600"/>
              </a:spcAft>
            </a:pPr>
            <a:r>
              <a:rPr lang="en-US" sz="2300" dirty="0"/>
              <a:t>Always use strong passwords</a:t>
            </a:r>
          </a:p>
          <a:p>
            <a:pPr marL="285750" indent="-228600">
              <a:lnSpc>
                <a:spcPct val="90000"/>
              </a:lnSpc>
              <a:spcAft>
                <a:spcPts val="600"/>
              </a:spcAft>
            </a:pPr>
            <a:r>
              <a:rPr lang="en-US" sz="2300" dirty="0"/>
              <a:t>Use multi-factor authentication when possible</a:t>
            </a:r>
          </a:p>
          <a:p>
            <a:pPr marL="285750" indent="-228600">
              <a:lnSpc>
                <a:spcPct val="90000"/>
              </a:lnSpc>
              <a:spcAft>
                <a:spcPts val="600"/>
              </a:spcAft>
            </a:pPr>
            <a:r>
              <a:rPr lang="en-US" sz="2300" dirty="0"/>
              <a:t>Never share passwords</a:t>
            </a:r>
          </a:p>
          <a:p>
            <a:pPr marL="285750" indent="-228600">
              <a:lnSpc>
                <a:spcPct val="90000"/>
              </a:lnSpc>
              <a:spcAft>
                <a:spcPts val="600"/>
              </a:spcAft>
            </a:pPr>
            <a:r>
              <a:rPr lang="en-US" sz="2300" dirty="0"/>
              <a:t>Minimize personal information in your social media accounts</a:t>
            </a:r>
          </a:p>
          <a:p>
            <a:pPr marL="285750" indent="-228600">
              <a:lnSpc>
                <a:spcPct val="90000"/>
              </a:lnSpc>
              <a:spcAft>
                <a:spcPts val="600"/>
              </a:spcAft>
            </a:pPr>
            <a:r>
              <a:rPr lang="en-US" sz="2300" dirty="0"/>
              <a:t>Use anti-virus software</a:t>
            </a:r>
          </a:p>
          <a:p>
            <a:endParaRPr lang="en-US" sz="2300" dirty="0"/>
          </a:p>
        </p:txBody>
      </p:sp>
      <p:sp>
        <p:nvSpPr>
          <p:cNvPr id="6" name="Text Placeholder 5"/>
          <p:cNvSpPr>
            <a:spLocks noGrp="1"/>
          </p:cNvSpPr>
          <p:nvPr>
            <p:ph type="body" sz="quarter" idx="12"/>
          </p:nvPr>
        </p:nvSpPr>
        <p:spPr>
          <a:xfrm>
            <a:off x="4796117" y="950857"/>
            <a:ext cx="4078941" cy="3158435"/>
          </a:xfrm>
        </p:spPr>
        <p:txBody>
          <a:bodyPr/>
          <a:lstStyle/>
          <a:p>
            <a:r>
              <a:rPr lang="en-US" sz="2300" dirty="0"/>
              <a:t>Check the security of websites before accessing them (https </a:t>
            </a:r>
            <a:r>
              <a:rPr lang="en-US" sz="2300" dirty="0" smtClean="0"/>
              <a:t>– </a:t>
            </a:r>
            <a:r>
              <a:rPr lang="en-US" sz="2300" dirty="0"/>
              <a:t>secure, http –</a:t>
            </a:r>
            <a:r>
              <a:rPr lang="en-US" sz="2300" dirty="0" smtClean="0"/>
              <a:t> </a:t>
            </a:r>
            <a:r>
              <a:rPr lang="en-US" sz="2300" dirty="0"/>
              <a:t>not secure)</a:t>
            </a:r>
          </a:p>
          <a:p>
            <a:r>
              <a:rPr lang="en-US" sz="2300" dirty="0"/>
              <a:t>Turn off tracking on mobile devices</a:t>
            </a:r>
          </a:p>
          <a:p>
            <a:r>
              <a:rPr lang="en-US" sz="2300" dirty="0"/>
              <a:t>Only open emails and links from sources you recognize</a:t>
            </a:r>
          </a:p>
          <a:p>
            <a:r>
              <a:rPr lang="en-US" sz="2300" dirty="0"/>
              <a:t>Choose strict privacy settings.</a:t>
            </a:r>
          </a:p>
          <a:p>
            <a:endParaRPr lang="en-US" sz="2300" dirty="0"/>
          </a:p>
        </p:txBody>
      </p:sp>
      <p:sp>
        <p:nvSpPr>
          <p:cNvPr id="4" name="Title 3"/>
          <p:cNvSpPr>
            <a:spLocks noGrp="1"/>
          </p:cNvSpPr>
          <p:nvPr>
            <p:ph type="title"/>
          </p:nvPr>
        </p:nvSpPr>
        <p:spPr/>
        <p:txBody>
          <a:bodyPr/>
          <a:lstStyle/>
          <a:p>
            <a:r>
              <a:rPr lang="en-US" dirty="0" smtClean="0"/>
              <a:t>Prevent personal </a:t>
            </a:r>
            <a:r>
              <a:rPr lang="en-US" dirty="0"/>
              <a:t>d</a:t>
            </a:r>
            <a:r>
              <a:rPr lang="en-US" dirty="0" smtClean="0"/>
              <a:t>ata </a:t>
            </a:r>
            <a:r>
              <a:rPr lang="en-US" dirty="0"/>
              <a:t>b</a:t>
            </a:r>
            <a:r>
              <a:rPr lang="en-US" dirty="0" smtClean="0"/>
              <a:t>reaches</a:t>
            </a:r>
            <a:endParaRPr lang="en-US" dirty="0"/>
          </a:p>
        </p:txBody>
      </p:sp>
    </p:spTree>
    <p:extLst>
      <p:ext uri="{BB962C8B-B14F-4D97-AF65-F5344CB8AC3E}">
        <p14:creationId xmlns:p14="http://schemas.microsoft.com/office/powerpoint/2010/main" val="36925653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596348" y="950857"/>
            <a:ext cx="2227534" cy="3158435"/>
          </a:xfrm>
        </p:spPr>
        <p:txBody>
          <a:bodyPr/>
          <a:lstStyle/>
          <a:p>
            <a:pPr marL="0" indent="0">
              <a:buNone/>
            </a:pPr>
            <a:r>
              <a:rPr lang="en-US" sz="3000" dirty="0"/>
              <a:t>Morgan </a:t>
            </a:r>
            <a:r>
              <a:rPr lang="en-US" sz="3000" dirty="0" smtClean="0"/>
              <a:t/>
            </a:r>
            <a:br>
              <a:rPr lang="en-US" sz="3000" dirty="0" smtClean="0"/>
            </a:br>
            <a:r>
              <a:rPr lang="en-US" sz="3000" dirty="0" smtClean="0"/>
              <a:t>uses </a:t>
            </a:r>
            <a:r>
              <a:rPr lang="en-US" sz="3000" dirty="0"/>
              <a:t>AI every morning. </a:t>
            </a:r>
          </a:p>
        </p:txBody>
      </p:sp>
      <p:sp>
        <p:nvSpPr>
          <p:cNvPr id="3" name="Text Placeholder 2"/>
          <p:cNvSpPr>
            <a:spLocks noGrp="1"/>
          </p:cNvSpPr>
          <p:nvPr>
            <p:ph type="body" sz="quarter" idx="12"/>
          </p:nvPr>
        </p:nvSpPr>
        <p:spPr>
          <a:xfrm>
            <a:off x="3003175" y="950857"/>
            <a:ext cx="5408707" cy="3158435"/>
          </a:xfrm>
        </p:spPr>
        <p:txBody>
          <a:bodyPr/>
          <a:lstStyle/>
          <a:p>
            <a:pPr>
              <a:spcAft>
                <a:spcPts val="600"/>
              </a:spcAft>
            </a:pPr>
            <a:r>
              <a:rPr lang="en-US" sz="2500" dirty="0"/>
              <a:t>Every morning when Morgan wakes up, they reach for their smartphone, hold it up to their face to log on and see what happened while they slept. </a:t>
            </a:r>
            <a:endParaRPr lang="en-US" sz="2500" dirty="0" smtClean="0"/>
          </a:p>
          <a:p>
            <a:pPr>
              <a:spcAft>
                <a:spcPts val="600"/>
              </a:spcAft>
            </a:pPr>
            <a:r>
              <a:rPr lang="en-US" sz="2500" dirty="0" smtClean="0"/>
              <a:t>They </a:t>
            </a:r>
            <a:r>
              <a:rPr lang="en-US" sz="2500" dirty="0"/>
              <a:t>click into social media, scroll the first few posts, and check any new friend requests. </a:t>
            </a:r>
          </a:p>
        </p:txBody>
      </p:sp>
      <p:sp>
        <p:nvSpPr>
          <p:cNvPr id="5" name="Title 4"/>
          <p:cNvSpPr>
            <a:spLocks noGrp="1"/>
          </p:cNvSpPr>
          <p:nvPr>
            <p:ph type="title"/>
          </p:nvPr>
        </p:nvSpPr>
        <p:spPr>
          <a:xfrm>
            <a:off x="590972" y="154616"/>
            <a:ext cx="8299028" cy="839304"/>
          </a:xfrm>
        </p:spPr>
        <p:txBody>
          <a:bodyPr/>
          <a:lstStyle/>
          <a:p>
            <a:r>
              <a:rPr lang="en-US" spc="120" dirty="0" smtClean="0"/>
              <a:t>What do you know about AI</a:t>
            </a:r>
            <a:endParaRPr lang="en-US" spc="120" dirty="0"/>
          </a:p>
        </p:txBody>
      </p:sp>
    </p:spTree>
    <p:extLst>
      <p:ext uri="{BB962C8B-B14F-4D97-AF65-F5344CB8AC3E}">
        <p14:creationId xmlns:p14="http://schemas.microsoft.com/office/powerpoint/2010/main" val="2564679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596347" y="950857"/>
            <a:ext cx="5589300" cy="3606202"/>
          </a:xfrm>
        </p:spPr>
        <p:txBody>
          <a:bodyPr/>
          <a:lstStyle/>
          <a:p>
            <a:pPr>
              <a:spcAft>
                <a:spcPts val="600"/>
              </a:spcAft>
            </a:pPr>
            <a:r>
              <a:rPr lang="en-US" sz="2500" dirty="0"/>
              <a:t>They check their </a:t>
            </a:r>
            <a:r>
              <a:rPr lang="en-US" sz="2500" dirty="0" err="1"/>
              <a:t>smartwatch</a:t>
            </a:r>
            <a:r>
              <a:rPr lang="en-US" sz="2500" dirty="0"/>
              <a:t> to see how they </a:t>
            </a:r>
            <a:r>
              <a:rPr lang="en-US" sz="2500" dirty="0" smtClean="0"/>
              <a:t>slept, </a:t>
            </a:r>
            <a:r>
              <a:rPr lang="en-US" sz="2500" dirty="0"/>
              <a:t>and their calendar to see what meetings they have. </a:t>
            </a:r>
            <a:endParaRPr lang="en-US" sz="2500" dirty="0" smtClean="0"/>
          </a:p>
          <a:p>
            <a:pPr>
              <a:spcAft>
                <a:spcPts val="600"/>
              </a:spcAft>
            </a:pPr>
            <a:r>
              <a:rPr lang="en-US" sz="2500" dirty="0" smtClean="0"/>
              <a:t>They </a:t>
            </a:r>
            <a:r>
              <a:rPr lang="en-US" sz="2500" dirty="0"/>
              <a:t>search for the fastest route </a:t>
            </a:r>
            <a:r>
              <a:rPr lang="en-US" sz="2500" dirty="0" smtClean="0"/>
              <a:t>to </a:t>
            </a:r>
            <a:r>
              <a:rPr lang="en-US" sz="2500" dirty="0"/>
              <a:t>a building they’ve never been </a:t>
            </a:r>
            <a:r>
              <a:rPr lang="en-US" sz="2500" dirty="0" smtClean="0"/>
              <a:t>to, see </a:t>
            </a:r>
            <a:r>
              <a:rPr lang="en-US" sz="2500" dirty="0"/>
              <a:t>there’s road construction, and </a:t>
            </a:r>
            <a:r>
              <a:rPr lang="en-US" sz="2500" dirty="0" smtClean="0"/>
              <a:t>text their </a:t>
            </a:r>
            <a:r>
              <a:rPr lang="en-US" sz="2500" dirty="0"/>
              <a:t>co-worker </a:t>
            </a:r>
            <a:r>
              <a:rPr lang="en-US" sz="2500" dirty="0" smtClean="0"/>
              <a:t>the recommended </a:t>
            </a:r>
            <a:r>
              <a:rPr lang="en-US" sz="2500" dirty="0"/>
              <a:t>detour and how much extra time they’ll need. </a:t>
            </a:r>
          </a:p>
        </p:txBody>
      </p:sp>
      <p:sp>
        <p:nvSpPr>
          <p:cNvPr id="3" name="Text Placeholder 2"/>
          <p:cNvSpPr>
            <a:spLocks noGrp="1"/>
          </p:cNvSpPr>
          <p:nvPr>
            <p:ph type="body" sz="quarter" idx="12"/>
          </p:nvPr>
        </p:nvSpPr>
        <p:spPr>
          <a:xfrm>
            <a:off x="6559175" y="2525057"/>
            <a:ext cx="2435413" cy="1867647"/>
          </a:xfrm>
        </p:spPr>
        <p:txBody>
          <a:bodyPr/>
          <a:lstStyle/>
          <a:p>
            <a:pPr marL="0" indent="0">
              <a:spcAft>
                <a:spcPts val="600"/>
              </a:spcAft>
              <a:buNone/>
            </a:pPr>
            <a:r>
              <a:rPr lang="en-US" dirty="0"/>
              <a:t>That’s a lot </a:t>
            </a:r>
            <a:r>
              <a:rPr lang="en-US" dirty="0" smtClean="0"/>
              <a:t/>
            </a:r>
            <a:br>
              <a:rPr lang="en-US" dirty="0" smtClean="0"/>
            </a:br>
            <a:r>
              <a:rPr lang="en-US" dirty="0" smtClean="0"/>
              <a:t>of </a:t>
            </a:r>
            <a:r>
              <a:rPr lang="en-US" dirty="0"/>
              <a:t>AI, all before getting out </a:t>
            </a:r>
            <a:r>
              <a:rPr lang="en-US" dirty="0" smtClean="0"/>
              <a:t/>
            </a:r>
            <a:br>
              <a:rPr lang="en-US" dirty="0" smtClean="0"/>
            </a:br>
            <a:r>
              <a:rPr lang="en-US" dirty="0" smtClean="0"/>
              <a:t>of </a:t>
            </a:r>
            <a:r>
              <a:rPr lang="en-US" dirty="0"/>
              <a:t>bed.</a:t>
            </a:r>
          </a:p>
        </p:txBody>
      </p:sp>
      <p:sp>
        <p:nvSpPr>
          <p:cNvPr id="5" name="Title 4"/>
          <p:cNvSpPr>
            <a:spLocks noGrp="1"/>
          </p:cNvSpPr>
          <p:nvPr>
            <p:ph type="title"/>
          </p:nvPr>
        </p:nvSpPr>
        <p:spPr>
          <a:xfrm>
            <a:off x="590971" y="154616"/>
            <a:ext cx="8433499" cy="839304"/>
          </a:xfrm>
        </p:spPr>
        <p:txBody>
          <a:bodyPr/>
          <a:lstStyle/>
          <a:p>
            <a:r>
              <a:rPr lang="en-US" spc="120" dirty="0" smtClean="0"/>
              <a:t>What do you know about AI   </a:t>
            </a:r>
            <a:r>
              <a:rPr lang="en-US" sz="2400" b="0" spc="120" dirty="0" smtClean="0"/>
              <a:t>(continued)</a:t>
            </a:r>
            <a:endParaRPr lang="en-US" sz="2400" b="0" spc="120" dirty="0"/>
          </a:p>
        </p:txBody>
      </p:sp>
    </p:spTree>
    <p:extLst>
      <p:ext uri="{BB962C8B-B14F-4D97-AF65-F5344CB8AC3E}">
        <p14:creationId xmlns:p14="http://schemas.microsoft.com/office/powerpoint/2010/main" val="12579397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596347" y="950857"/>
            <a:ext cx="3557299" cy="3158435"/>
          </a:xfrm>
        </p:spPr>
        <p:txBody>
          <a:bodyPr/>
          <a:lstStyle/>
          <a:p>
            <a:pPr>
              <a:spcAft>
                <a:spcPts val="600"/>
              </a:spcAft>
            </a:pPr>
            <a:r>
              <a:rPr lang="en-US" dirty="0"/>
              <a:t>AI is creating new jobs and modernizing traditional trade jobs by introducing cutting-edge technologies and machines. </a:t>
            </a:r>
          </a:p>
        </p:txBody>
      </p:sp>
      <p:sp>
        <p:nvSpPr>
          <p:cNvPr id="3" name="Text Placeholder 2"/>
          <p:cNvSpPr>
            <a:spLocks noGrp="1"/>
          </p:cNvSpPr>
          <p:nvPr>
            <p:ph type="body" sz="quarter" idx="12"/>
          </p:nvPr>
        </p:nvSpPr>
        <p:spPr>
          <a:xfrm>
            <a:off x="4519896" y="950857"/>
            <a:ext cx="4420152" cy="3158435"/>
          </a:xfrm>
        </p:spPr>
        <p:txBody>
          <a:bodyPr/>
          <a:lstStyle/>
          <a:p>
            <a:r>
              <a:rPr lang="en-US" dirty="0"/>
              <a:t>AI can help suggest the best processes and products for a job and relieve people of labour that could be too strenuous to be safe for a person, such as heavy machinery. </a:t>
            </a:r>
          </a:p>
        </p:txBody>
      </p:sp>
      <p:sp>
        <p:nvSpPr>
          <p:cNvPr id="4" name="Title 3"/>
          <p:cNvSpPr>
            <a:spLocks noGrp="1"/>
          </p:cNvSpPr>
          <p:nvPr>
            <p:ph type="title"/>
          </p:nvPr>
        </p:nvSpPr>
        <p:spPr/>
        <p:txBody>
          <a:bodyPr/>
          <a:lstStyle/>
          <a:p>
            <a:r>
              <a:rPr lang="en-US" dirty="0"/>
              <a:t>AI in different trades</a:t>
            </a:r>
          </a:p>
        </p:txBody>
      </p:sp>
    </p:spTree>
    <p:extLst>
      <p:ext uri="{BB962C8B-B14F-4D97-AF65-F5344CB8AC3E}">
        <p14:creationId xmlns:p14="http://schemas.microsoft.com/office/powerpoint/2010/main" val="42614198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90972" y="154616"/>
            <a:ext cx="3170647" cy="2887576"/>
          </a:xfrm>
        </p:spPr>
        <p:txBody>
          <a:bodyPr>
            <a:normAutofit/>
          </a:bodyPr>
          <a:lstStyle/>
          <a:p>
            <a:r>
              <a:rPr lang="en-US" sz="3600" dirty="0"/>
              <a:t>Cool Jobs </a:t>
            </a:r>
            <a:r>
              <a:rPr lang="en-US" sz="3600" dirty="0" smtClean="0"/>
              <a:t/>
            </a:r>
            <a:br>
              <a:rPr lang="en-US" sz="3600" dirty="0" smtClean="0"/>
            </a:br>
            <a:r>
              <a:rPr lang="en-US" sz="3600" dirty="0" smtClean="0"/>
              <a:t>that use </a:t>
            </a:r>
            <a:br>
              <a:rPr lang="en-US" sz="3600" dirty="0" smtClean="0"/>
            </a:br>
            <a:r>
              <a:rPr lang="en-US" sz="3600" dirty="0" smtClean="0"/>
              <a:t>Digital Skills</a:t>
            </a:r>
            <a:endParaRPr lang="en-US" sz="3600" dirty="0"/>
          </a:p>
        </p:txBody>
      </p:sp>
      <p:pic>
        <p:nvPicPr>
          <p:cNvPr id="2" name="Picture 1" descr="CoolJobs-Digital.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50118" y="173637"/>
            <a:ext cx="3570942" cy="4673356"/>
          </a:xfrm>
          <a:prstGeom prst="rect">
            <a:avLst/>
          </a:prstGeom>
        </p:spPr>
      </p:pic>
    </p:spTree>
    <p:extLst>
      <p:ext uri="{BB962C8B-B14F-4D97-AF65-F5344CB8AC3E}">
        <p14:creationId xmlns:p14="http://schemas.microsoft.com/office/powerpoint/2010/main" val="25457745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Start with an activity</a:t>
            </a:r>
            <a:endParaRPr lang="en-US" dirty="0"/>
          </a:p>
        </p:txBody>
      </p:sp>
      <p:sp>
        <p:nvSpPr>
          <p:cNvPr id="9" name="Text Placeholder 8"/>
          <p:cNvSpPr>
            <a:spLocks noGrp="1"/>
          </p:cNvSpPr>
          <p:nvPr>
            <p:ph type="body" sz="quarter" idx="11"/>
          </p:nvPr>
        </p:nvSpPr>
        <p:spPr>
          <a:xfrm>
            <a:off x="596348" y="1176105"/>
            <a:ext cx="4692828" cy="2933187"/>
          </a:xfrm>
        </p:spPr>
        <p:txBody>
          <a:bodyPr/>
          <a:lstStyle/>
          <a:p>
            <a:pPr>
              <a:tabLst>
                <a:tab pos="2054225" algn="l"/>
              </a:tabLst>
            </a:pPr>
            <a:r>
              <a:rPr lang="en-US" dirty="0"/>
              <a:t>Activity 1  	</a:t>
            </a:r>
            <a:r>
              <a:rPr lang="en-US" dirty="0" smtClean="0"/>
              <a:t>Call Me </a:t>
            </a:r>
            <a:r>
              <a:rPr lang="en-US" dirty="0"/>
              <a:t>M</a:t>
            </a:r>
            <a:r>
              <a:rPr lang="en-US" dirty="0" smtClean="0"/>
              <a:t>aybe</a:t>
            </a:r>
            <a:endParaRPr lang="en-US" dirty="0"/>
          </a:p>
          <a:p>
            <a:pPr>
              <a:tabLst>
                <a:tab pos="2054225" algn="l"/>
              </a:tabLst>
            </a:pPr>
            <a:r>
              <a:rPr lang="en-US" dirty="0"/>
              <a:t>Activity 2  	</a:t>
            </a:r>
            <a:r>
              <a:rPr lang="en-US" dirty="0" smtClean="0"/>
              <a:t>Following </a:t>
            </a:r>
            <a:br>
              <a:rPr lang="en-US" dirty="0" smtClean="0"/>
            </a:br>
            <a:r>
              <a:rPr lang="en-US" dirty="0" smtClean="0"/>
              <a:t>	Instructions</a:t>
            </a:r>
            <a:endParaRPr lang="en-US" dirty="0"/>
          </a:p>
        </p:txBody>
      </p:sp>
      <p:sp>
        <p:nvSpPr>
          <p:cNvPr id="7" name="Alternate Process 6"/>
          <p:cNvSpPr>
            <a:spLocks noChangeAspect="1"/>
          </p:cNvSpPr>
          <p:nvPr/>
        </p:nvSpPr>
        <p:spPr>
          <a:xfrm>
            <a:off x="5468469" y="2076824"/>
            <a:ext cx="3137647" cy="2300941"/>
          </a:xfrm>
          <a:prstGeom prst="flowChartAlternateProcess">
            <a:avLst/>
          </a:prstGeom>
          <a:blipFill rotWithShape="1">
            <a:blip r:embed="rId3"/>
            <a:srcRect/>
            <a:stretch>
              <a:fillRect l="-13501" t="-704" r="-7619" b="-3896"/>
            </a:stretch>
          </a:blipFill>
          <a:ln w="101600">
            <a:solidFill>
              <a:srgbClr val="00A0D6"/>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kern="1200"/>
          </a:p>
        </p:txBody>
      </p:sp>
    </p:spTree>
    <p:extLst>
      <p:ext uri="{BB962C8B-B14F-4D97-AF65-F5344CB8AC3E}">
        <p14:creationId xmlns:p14="http://schemas.microsoft.com/office/powerpoint/2010/main" val="16783999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a:xfrm>
            <a:off x="596348" y="501803"/>
            <a:ext cx="7561533" cy="3670213"/>
          </a:xfrm>
        </p:spPr>
        <p:txBody>
          <a:bodyPr/>
          <a:lstStyle/>
          <a:p>
            <a:pPr marL="0" indent="0">
              <a:lnSpc>
                <a:spcPct val="110000"/>
              </a:lnSpc>
              <a:spcAft>
                <a:spcPts val="1200"/>
              </a:spcAft>
              <a:buNone/>
            </a:pPr>
            <a:r>
              <a:rPr lang="en-US" b="1" dirty="0"/>
              <a:t>Digital</a:t>
            </a:r>
            <a:r>
              <a:rPr lang="en-US" dirty="0"/>
              <a:t> is your ability to use digital technology and tools to find, manage, apply, create, and share information and content.</a:t>
            </a:r>
          </a:p>
          <a:p>
            <a:pPr marL="0" indent="0">
              <a:lnSpc>
                <a:spcPct val="110000"/>
              </a:lnSpc>
              <a:spcAft>
                <a:spcPts val="1200"/>
              </a:spcAft>
              <a:buNone/>
            </a:pPr>
            <a:r>
              <a:rPr lang="en-US" dirty="0"/>
              <a:t>Digital Skills help you keep up with changing demands in the modern workplace.</a:t>
            </a:r>
          </a:p>
        </p:txBody>
      </p:sp>
    </p:spTree>
    <p:extLst>
      <p:ext uri="{BB962C8B-B14F-4D97-AF65-F5344CB8AC3E}">
        <p14:creationId xmlns:p14="http://schemas.microsoft.com/office/powerpoint/2010/main" val="39609599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a:xfrm>
            <a:off x="596348" y="501803"/>
            <a:ext cx="6799534" cy="3670213"/>
          </a:xfrm>
          <a:prstGeom prst="rect">
            <a:avLst/>
          </a:prstGeom>
        </p:spPr>
        <p:txBody>
          <a:bodyPr/>
          <a:lstStyle/>
          <a:p>
            <a:pPr>
              <a:spcBef>
                <a:spcPts val="1400"/>
              </a:spcBef>
            </a:pPr>
            <a:r>
              <a:rPr lang="en-US" sz="2800" dirty="0"/>
              <a:t>Many skilled trade occupations that used to be considered primarily “hands on” now require advanced Digital Skills</a:t>
            </a:r>
            <a:r>
              <a:rPr lang="en-US" sz="2800" dirty="0" smtClean="0"/>
              <a:t>.</a:t>
            </a:r>
          </a:p>
          <a:p>
            <a:pPr>
              <a:spcBef>
                <a:spcPts val="1400"/>
              </a:spcBef>
            </a:pPr>
            <a:r>
              <a:rPr lang="en-US" sz="2800" b="1" dirty="0"/>
              <a:t>Did you know</a:t>
            </a:r>
            <a:r>
              <a:rPr lang="en-US" sz="2800" b="1" dirty="0" smtClean="0"/>
              <a:t>?</a:t>
            </a:r>
            <a:r>
              <a:rPr lang="en-US" sz="2800" dirty="0" smtClean="0"/>
              <a:t> </a:t>
            </a:r>
            <a:br>
              <a:rPr lang="en-US" sz="2800" dirty="0" smtClean="0"/>
            </a:br>
            <a:r>
              <a:rPr lang="en-US" sz="2800" dirty="0" smtClean="0"/>
              <a:t>Schematic </a:t>
            </a:r>
            <a:r>
              <a:rPr lang="en-US" sz="2800" dirty="0"/>
              <a:t>drawings are now </a:t>
            </a:r>
            <a:r>
              <a:rPr lang="en-US" sz="2800" dirty="0" smtClean="0"/>
              <a:t/>
            </a:r>
            <a:br>
              <a:rPr lang="en-US" sz="2800" dirty="0" smtClean="0"/>
            </a:br>
            <a:r>
              <a:rPr lang="en-US" sz="2800" dirty="0" smtClean="0"/>
              <a:t>mostly </a:t>
            </a:r>
            <a:r>
              <a:rPr lang="en-US" sz="2800" dirty="0"/>
              <a:t>read on tablets </a:t>
            </a:r>
            <a:r>
              <a:rPr lang="en-US" sz="2800" dirty="0" smtClean="0"/>
              <a:t>rather</a:t>
            </a:r>
            <a:br>
              <a:rPr lang="en-US" sz="2800" dirty="0" smtClean="0"/>
            </a:br>
            <a:r>
              <a:rPr lang="en-US" sz="2800" dirty="0" smtClean="0"/>
              <a:t>than </a:t>
            </a:r>
            <a:r>
              <a:rPr lang="en-US" sz="2800" dirty="0"/>
              <a:t>from rolls of paper </a:t>
            </a:r>
            <a:r>
              <a:rPr lang="en-US" sz="2800" dirty="0" smtClean="0"/>
              <a:t/>
            </a:r>
            <a:br>
              <a:rPr lang="en-US" sz="2800" dirty="0" smtClean="0"/>
            </a:br>
            <a:r>
              <a:rPr lang="en-US" sz="2800" dirty="0" smtClean="0"/>
              <a:t>blueprints</a:t>
            </a:r>
            <a:r>
              <a:rPr lang="en-US" sz="2800" dirty="0"/>
              <a:t>. </a:t>
            </a:r>
            <a:endParaRPr lang="en-CA" sz="2800" dirty="0"/>
          </a:p>
          <a:p>
            <a:endParaRPr lang="en-US" sz="2800" dirty="0"/>
          </a:p>
          <a:p>
            <a:endParaRPr lang="en-US" sz="2800" dirty="0"/>
          </a:p>
        </p:txBody>
      </p:sp>
      <p:sp>
        <p:nvSpPr>
          <p:cNvPr id="4" name="Alternate Process 3"/>
          <p:cNvSpPr/>
          <p:nvPr/>
        </p:nvSpPr>
        <p:spPr>
          <a:xfrm>
            <a:off x="5469946" y="1832090"/>
            <a:ext cx="3091348" cy="2408214"/>
          </a:xfrm>
          <a:prstGeom prst="flowChartAlternateProcess">
            <a:avLst/>
          </a:prstGeom>
          <a:blipFill rotWithShape="1">
            <a:blip r:embed="rId3"/>
            <a:stretch>
              <a:fillRect/>
            </a:stretch>
          </a:blipFill>
          <a:ln w="101600">
            <a:solidFill>
              <a:srgbClr val="00A0D6"/>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kern="1200"/>
          </a:p>
        </p:txBody>
      </p:sp>
    </p:spTree>
    <p:extLst>
      <p:ext uri="{BB962C8B-B14F-4D97-AF65-F5344CB8AC3E}">
        <p14:creationId xmlns:p14="http://schemas.microsoft.com/office/powerpoint/2010/main" val="33115436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1"/>
          </p:nvPr>
        </p:nvSpPr>
        <p:spPr>
          <a:xfrm>
            <a:off x="663222" y="964968"/>
            <a:ext cx="4611013" cy="3158435"/>
          </a:xfrm>
        </p:spPr>
        <p:txBody>
          <a:bodyPr/>
          <a:lstStyle/>
          <a:p>
            <a:pPr marL="0" indent="0">
              <a:buNone/>
            </a:pPr>
            <a:r>
              <a:rPr lang="en-US" sz="2500" b="1" dirty="0" smtClean="0"/>
              <a:t>Illustrators </a:t>
            </a:r>
            <a:r>
              <a:rPr lang="en-US" sz="2500" dirty="0" smtClean="0"/>
              <a:t>use </a:t>
            </a:r>
            <a:r>
              <a:rPr lang="en-US" sz="2500" dirty="0"/>
              <a:t>CAD (computer-aided design) software to produce computer animation in movies and games. For example, 2D and 3D animators use CAD to design buildings and rigid structures or the background scenes of games. </a:t>
            </a:r>
          </a:p>
          <a:p>
            <a:pPr marL="0" indent="0">
              <a:buNone/>
            </a:pPr>
            <a:endParaRPr lang="en-US" sz="2400" dirty="0"/>
          </a:p>
        </p:txBody>
      </p:sp>
      <p:sp>
        <p:nvSpPr>
          <p:cNvPr id="5" name="Title 4"/>
          <p:cNvSpPr>
            <a:spLocks noGrp="1"/>
          </p:cNvSpPr>
          <p:nvPr>
            <p:ph type="title"/>
          </p:nvPr>
        </p:nvSpPr>
        <p:spPr/>
        <p:txBody>
          <a:bodyPr/>
          <a:lstStyle/>
          <a:p>
            <a:r>
              <a:rPr lang="en-US" dirty="0"/>
              <a:t>Digital S</a:t>
            </a:r>
            <a:r>
              <a:rPr lang="en-US" dirty="0" smtClean="0"/>
              <a:t>kills </a:t>
            </a:r>
            <a:r>
              <a:rPr lang="en-US" dirty="0"/>
              <a:t>in the trades</a:t>
            </a:r>
            <a:br>
              <a:rPr lang="en-US" dirty="0"/>
            </a:br>
            <a:endParaRPr lang="en-US" dirty="0"/>
          </a:p>
        </p:txBody>
      </p:sp>
      <p:sp>
        <p:nvSpPr>
          <p:cNvPr id="9" name="Alternate Process 8"/>
          <p:cNvSpPr/>
          <p:nvPr/>
        </p:nvSpPr>
        <p:spPr>
          <a:xfrm>
            <a:off x="5666855" y="1404469"/>
            <a:ext cx="2999027" cy="2226237"/>
          </a:xfrm>
          <a:prstGeom prst="flowChartAlternateProcess">
            <a:avLst/>
          </a:prstGeom>
          <a:blipFill rotWithShape="1">
            <a:blip r:embed="rId3"/>
            <a:srcRect/>
            <a:stretch>
              <a:fillRect l="1" t="-1060" r="-10574" b="-1906"/>
            </a:stretch>
          </a:blipFill>
          <a:ln w="101600">
            <a:solidFill>
              <a:srgbClr val="00A0D6"/>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kern="1200"/>
          </a:p>
        </p:txBody>
      </p:sp>
    </p:spTree>
    <p:extLst>
      <p:ext uri="{BB962C8B-B14F-4D97-AF65-F5344CB8AC3E}">
        <p14:creationId xmlns:p14="http://schemas.microsoft.com/office/powerpoint/2010/main" val="41132576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Digital Skills in the trades</a:t>
            </a:r>
            <a:br>
              <a:rPr lang="en-US" dirty="0"/>
            </a:br>
            <a:endParaRPr lang="en-US" dirty="0"/>
          </a:p>
        </p:txBody>
      </p:sp>
      <p:sp>
        <p:nvSpPr>
          <p:cNvPr id="9" name="Alternate Process 8"/>
          <p:cNvSpPr/>
          <p:nvPr/>
        </p:nvSpPr>
        <p:spPr>
          <a:xfrm>
            <a:off x="5812119" y="1150471"/>
            <a:ext cx="2853764" cy="2958353"/>
          </a:xfrm>
          <a:prstGeom prst="flowChartAlternateProcess">
            <a:avLst/>
          </a:prstGeom>
          <a:blipFill rotWithShape="1">
            <a:blip r:embed="rId3"/>
            <a:srcRect/>
            <a:stretch>
              <a:fillRect/>
            </a:stretch>
          </a:blipFill>
          <a:ln w="101600">
            <a:solidFill>
              <a:srgbClr val="00A0D6"/>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kern="1200"/>
          </a:p>
        </p:txBody>
      </p:sp>
      <p:sp>
        <p:nvSpPr>
          <p:cNvPr id="6" name="Text Placeholder 5"/>
          <p:cNvSpPr>
            <a:spLocks noGrp="1"/>
          </p:cNvSpPr>
          <p:nvPr>
            <p:ph type="body" sz="quarter" idx="11"/>
          </p:nvPr>
        </p:nvSpPr>
        <p:spPr>
          <a:xfrm>
            <a:off x="663221" y="964968"/>
            <a:ext cx="4894897" cy="3158435"/>
          </a:xfrm>
        </p:spPr>
        <p:txBody>
          <a:bodyPr/>
          <a:lstStyle/>
          <a:p>
            <a:pPr marL="0" indent="0">
              <a:buNone/>
            </a:pPr>
            <a:r>
              <a:rPr lang="en-US" sz="2500" b="1" dirty="0"/>
              <a:t>Construction electricians</a:t>
            </a:r>
            <a:r>
              <a:rPr lang="en-US" sz="2500" dirty="0"/>
              <a:t>, </a:t>
            </a:r>
            <a:r>
              <a:rPr lang="en-US" sz="2500" b="1" dirty="0"/>
              <a:t>carpenters</a:t>
            </a:r>
            <a:r>
              <a:rPr lang="en-US" sz="2500" dirty="0"/>
              <a:t>, </a:t>
            </a:r>
            <a:r>
              <a:rPr lang="en-US" sz="2500" b="1" dirty="0"/>
              <a:t>ironworkers</a:t>
            </a:r>
            <a:r>
              <a:rPr lang="en-US" sz="2500" dirty="0"/>
              <a:t>, </a:t>
            </a:r>
            <a:r>
              <a:rPr lang="en-US" sz="2500" b="1" dirty="0"/>
              <a:t>refrigeration</a:t>
            </a:r>
            <a:r>
              <a:rPr lang="en-US" sz="2500" dirty="0"/>
              <a:t> and </a:t>
            </a:r>
            <a:r>
              <a:rPr lang="en-US" sz="2500" b="1" dirty="0"/>
              <a:t>air</a:t>
            </a:r>
            <a:r>
              <a:rPr lang="en-US" sz="2500" dirty="0"/>
              <a:t> </a:t>
            </a:r>
            <a:r>
              <a:rPr lang="en-US" sz="2500" b="1" dirty="0"/>
              <a:t>conditioning mechanics </a:t>
            </a:r>
            <a:r>
              <a:rPr lang="en-US" sz="2500" dirty="0"/>
              <a:t>and </a:t>
            </a:r>
            <a:r>
              <a:rPr lang="en-US" sz="2500" b="1" dirty="0"/>
              <a:t>plumbers</a:t>
            </a:r>
            <a:r>
              <a:rPr lang="en-US" sz="2500" dirty="0"/>
              <a:t> are impacted by a growing reliance on smart technologies, building information modelling, automation systems, and the Internet.</a:t>
            </a:r>
          </a:p>
        </p:txBody>
      </p:sp>
    </p:spTree>
    <p:extLst>
      <p:ext uri="{BB962C8B-B14F-4D97-AF65-F5344CB8AC3E}">
        <p14:creationId xmlns:p14="http://schemas.microsoft.com/office/powerpoint/2010/main" val="19292249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1"/>
          </p:nvPr>
        </p:nvSpPr>
        <p:spPr>
          <a:xfrm>
            <a:off x="663222" y="964968"/>
            <a:ext cx="4491484" cy="3158435"/>
          </a:xfrm>
        </p:spPr>
        <p:txBody>
          <a:bodyPr/>
          <a:lstStyle/>
          <a:p>
            <a:pPr marL="0" indent="0">
              <a:buNone/>
            </a:pPr>
            <a:r>
              <a:rPr lang="en-US" sz="2500" b="1" dirty="0"/>
              <a:t>Welders, machinists, and industrial mechanics </a:t>
            </a:r>
            <a:r>
              <a:rPr lang="en-US" sz="2500" dirty="0"/>
              <a:t>rely on sophisticated technologies. </a:t>
            </a:r>
            <a:endParaRPr lang="en-US" sz="2500" dirty="0" smtClean="0"/>
          </a:p>
          <a:p>
            <a:pPr marL="0" indent="0">
              <a:buNone/>
            </a:pPr>
            <a:r>
              <a:rPr lang="en-US" sz="2500" dirty="0" smtClean="0"/>
              <a:t>They </a:t>
            </a:r>
            <a:r>
              <a:rPr lang="en-US" sz="2500" dirty="0"/>
              <a:t>work with digital thermostats, digital control systems, sensors, digital measuring tools, and automation systems. </a:t>
            </a:r>
          </a:p>
        </p:txBody>
      </p:sp>
      <p:sp>
        <p:nvSpPr>
          <p:cNvPr id="5" name="Title 4"/>
          <p:cNvSpPr>
            <a:spLocks noGrp="1"/>
          </p:cNvSpPr>
          <p:nvPr>
            <p:ph type="title"/>
          </p:nvPr>
        </p:nvSpPr>
        <p:spPr/>
        <p:txBody>
          <a:bodyPr/>
          <a:lstStyle/>
          <a:p>
            <a:r>
              <a:rPr lang="en-US" dirty="0"/>
              <a:t>Digital Skills in the trades</a:t>
            </a:r>
            <a:br>
              <a:rPr lang="en-US" dirty="0"/>
            </a:br>
            <a:endParaRPr lang="en-US" dirty="0"/>
          </a:p>
        </p:txBody>
      </p:sp>
      <p:sp>
        <p:nvSpPr>
          <p:cNvPr id="9" name="Alternate Process 8"/>
          <p:cNvSpPr/>
          <p:nvPr/>
        </p:nvSpPr>
        <p:spPr>
          <a:xfrm>
            <a:off x="5651914" y="1404470"/>
            <a:ext cx="2999027" cy="2226237"/>
          </a:xfrm>
          <a:prstGeom prst="flowChartAlternateProcess">
            <a:avLst/>
          </a:prstGeom>
          <a:blipFill rotWithShape="1">
            <a:blip r:embed="rId3"/>
            <a:srcRect/>
            <a:stretch>
              <a:fillRect/>
            </a:stretch>
          </a:blipFill>
          <a:ln w="101600">
            <a:solidFill>
              <a:srgbClr val="00A0D6"/>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kern="1200"/>
          </a:p>
        </p:txBody>
      </p:sp>
    </p:spTree>
    <p:extLst>
      <p:ext uri="{BB962C8B-B14F-4D97-AF65-F5344CB8AC3E}">
        <p14:creationId xmlns:p14="http://schemas.microsoft.com/office/powerpoint/2010/main" val="16449155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pPr marL="0" indent="0">
              <a:buNone/>
            </a:pPr>
            <a:r>
              <a:rPr lang="en-US" dirty="0"/>
              <a:t>Almost all trades use digital tools for scheduling, invoicing, and other software programs to speed up their paperwork. </a:t>
            </a:r>
            <a:endParaRPr lang="en-US" dirty="0" smtClean="0"/>
          </a:p>
          <a:p>
            <a:pPr marL="0" indent="0">
              <a:buNone/>
            </a:pPr>
            <a:r>
              <a:rPr lang="en-US" dirty="0" smtClean="0"/>
              <a:t>Smartphones </a:t>
            </a:r>
            <a:r>
              <a:rPr lang="en-US" dirty="0"/>
              <a:t>and communication platforms such as Zoom allow for greater collaboration and problem solving among tradespeople, designers, and engineers. </a:t>
            </a:r>
          </a:p>
          <a:p>
            <a:endParaRPr lang="en-US" dirty="0"/>
          </a:p>
        </p:txBody>
      </p:sp>
      <p:sp>
        <p:nvSpPr>
          <p:cNvPr id="3" name="Title 2"/>
          <p:cNvSpPr>
            <a:spLocks noGrp="1"/>
          </p:cNvSpPr>
          <p:nvPr>
            <p:ph type="title"/>
          </p:nvPr>
        </p:nvSpPr>
        <p:spPr/>
        <p:txBody>
          <a:bodyPr/>
          <a:lstStyle/>
          <a:p>
            <a:r>
              <a:rPr lang="en-US" dirty="0"/>
              <a:t>Digital tools across </a:t>
            </a:r>
            <a:r>
              <a:rPr lang="en-US" dirty="0" smtClean="0"/>
              <a:t>trades </a:t>
            </a:r>
            <a:endParaRPr lang="en-US" dirty="0"/>
          </a:p>
        </p:txBody>
      </p:sp>
    </p:spTree>
    <p:extLst>
      <p:ext uri="{BB962C8B-B14F-4D97-AF65-F5344CB8AC3E}">
        <p14:creationId xmlns:p14="http://schemas.microsoft.com/office/powerpoint/2010/main" val="3134139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596349" y="950857"/>
            <a:ext cx="4857180" cy="3158435"/>
          </a:xfrm>
        </p:spPr>
        <p:txBody>
          <a:bodyPr/>
          <a:lstStyle/>
          <a:p>
            <a:pPr marL="0" indent="0">
              <a:lnSpc>
                <a:spcPct val="90000"/>
              </a:lnSpc>
              <a:spcAft>
                <a:spcPts val="600"/>
              </a:spcAft>
              <a:buNone/>
            </a:pPr>
            <a:r>
              <a:rPr lang="en-US" dirty="0"/>
              <a:t>Examples include the diagnostic tools that automotive and heavy equipment technicians use today and GPS-guided excavation that is routinely used in road construction and natural resource extraction projects. </a:t>
            </a:r>
          </a:p>
        </p:txBody>
      </p:sp>
      <p:sp>
        <p:nvSpPr>
          <p:cNvPr id="3" name="Title 2"/>
          <p:cNvSpPr>
            <a:spLocks noGrp="1"/>
          </p:cNvSpPr>
          <p:nvPr>
            <p:ph type="title"/>
          </p:nvPr>
        </p:nvSpPr>
        <p:spPr/>
        <p:txBody>
          <a:bodyPr/>
          <a:lstStyle/>
          <a:p>
            <a:r>
              <a:rPr lang="en-US" dirty="0"/>
              <a:t>Digital tools specific to a trade </a:t>
            </a:r>
          </a:p>
        </p:txBody>
      </p:sp>
      <p:sp>
        <p:nvSpPr>
          <p:cNvPr id="4" name="Alternate Process 3"/>
          <p:cNvSpPr/>
          <p:nvPr/>
        </p:nvSpPr>
        <p:spPr>
          <a:xfrm>
            <a:off x="5651914" y="1105648"/>
            <a:ext cx="2999027" cy="2958352"/>
          </a:xfrm>
          <a:prstGeom prst="flowChartAlternateProcess">
            <a:avLst/>
          </a:prstGeom>
          <a:blipFill rotWithShape="1">
            <a:blip r:embed="rId3"/>
            <a:srcRect/>
            <a:stretch>
              <a:fillRect l="-21059" t="-991" r="-33482" b="-3535"/>
            </a:stretch>
          </a:blipFill>
          <a:ln w="101600">
            <a:solidFill>
              <a:srgbClr val="00A0D6"/>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kern="1200"/>
          </a:p>
        </p:txBody>
      </p:sp>
    </p:spTree>
    <p:extLst>
      <p:ext uri="{BB962C8B-B14F-4D97-AF65-F5344CB8AC3E}">
        <p14:creationId xmlns:p14="http://schemas.microsoft.com/office/powerpoint/2010/main" val="90691854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KILLS-2023">
  <a:themeElements>
    <a:clrScheme name="Custom 10">
      <a:dk1>
        <a:srgbClr val="47B3C6"/>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A0D6"/>
      </a:hlink>
      <a:folHlink>
        <a:srgbClr val="800080"/>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b99450e6-b98c-46fe-969f-08a1e686a47c" xsi:nil="true"/>
    <lcf76f155ced4ddcb4097134ff3c332f xmlns="c31867ed-14af-43af-a40e-dbb258c24461">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6A49B40CBCDAF48B72A00462F978272" ma:contentTypeVersion="17" ma:contentTypeDescription="Create a new document." ma:contentTypeScope="" ma:versionID="d8ce85f6f2ba012ed4d00bd9314ea16d">
  <xsd:schema xmlns:xsd="http://www.w3.org/2001/XMLSchema" xmlns:xs="http://www.w3.org/2001/XMLSchema" xmlns:p="http://schemas.microsoft.com/office/2006/metadata/properties" xmlns:ns2="b99450e6-b98c-46fe-969f-08a1e686a47c" xmlns:ns3="c31867ed-14af-43af-a40e-dbb258c24461" targetNamespace="http://schemas.microsoft.com/office/2006/metadata/properties" ma:root="true" ma:fieldsID="1448e659582f881a95c69b922e9ae848" ns2:_="" ns3:_="">
    <xsd:import namespace="b99450e6-b98c-46fe-969f-08a1e686a47c"/>
    <xsd:import namespace="c31867ed-14af-43af-a40e-dbb258c24461"/>
    <xsd:element name="properties">
      <xsd:complexType>
        <xsd:sequence>
          <xsd:element name="documentManagement">
            <xsd:complexType>
              <xsd:all>
                <xsd:element ref="ns2:TaxCatchAll" minOccurs="0"/>
                <xsd:element ref="ns3:MediaServiceMetadata" minOccurs="0"/>
                <xsd:element ref="ns3:MediaServiceFastMetadata" minOccurs="0"/>
                <xsd:element ref="ns3:MediaServiceDateTaken" minOccurs="0"/>
                <xsd:element ref="ns3:MediaServiceObjectDetectorVersions" minOccurs="0"/>
                <xsd:element ref="ns3:MediaServiceLocation" minOccurs="0"/>
                <xsd:element ref="ns3:MediaServiceOCR" minOccurs="0"/>
                <xsd:element ref="ns3:MediaServiceGenerationTime" minOccurs="0"/>
                <xsd:element ref="ns3:MediaServiceEventHashCode" minOccurs="0"/>
                <xsd:element ref="ns3:lcf76f155ced4ddcb4097134ff3c332f" minOccurs="0"/>
                <xsd:element ref="ns3:MediaLengthInSeconds" minOccurs="0"/>
                <xsd:element ref="ns2:SharedWithUsers" minOccurs="0"/>
                <xsd:element ref="ns2:SharedWithDetail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99450e6-b98c-46fe-969f-08a1e686a47c" elementFormDefault="qualified">
    <xsd:import namespace="http://schemas.microsoft.com/office/2006/documentManagement/types"/>
    <xsd:import namespace="http://schemas.microsoft.com/office/infopath/2007/PartnerControls"/>
    <xsd:element name="TaxCatchAll" ma:index="8" nillable="true" ma:displayName="Taxonomy Catch All Column" ma:hidden="true" ma:list="{d779b64e-ebf5-4ebd-a3a4-60f9e1ec8ab8}" ma:internalName="TaxCatchAll" ma:showField="CatchAllData" ma:web="b99450e6-b98c-46fe-969f-08a1e686a47c">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31867ed-14af-43af-a40e-dbb258c24461" elementFormDefault="qualified">
    <xsd:import namespace="http://schemas.microsoft.com/office/2006/documentManagement/types"/>
    <xsd:import namespace="http://schemas.microsoft.com/office/infopath/2007/PartnerControls"/>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MediaServiceLocation" ma:index="13" nillable="true" ma:displayName="Location" ma:indexed="true" ma:internalName="MediaServiceLocation"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lcf76f155ced4ddcb4097134ff3c332f" ma:index="18" nillable="true" ma:taxonomy="true" ma:internalName="lcf76f155ced4ddcb4097134ff3c332f" ma:taxonomyFieldName="MediaServiceImageTags" ma:displayName="Image Tags" ma:readOnly="false" ma:fieldId="{5cf76f15-5ced-4ddc-b409-7134ff3c332f}" ma:taxonomyMulti="true" ma:sspId="8d3b4c81-3f07-471f-9771-68e0463ff5a3" ma:termSetId="09814cd3-568e-fe90-9814-8d621ff8fb84" ma:anchorId="fba54fb3-c3e1-fe81-a776-ca4b69148c4d" ma:open="true" ma:isKeyword="false">
      <xsd:complexType>
        <xsd:sequence>
          <xsd:element ref="pc:Terms" minOccurs="0" maxOccurs="1"/>
        </xsd:sequence>
      </xsd:complexType>
    </xsd:element>
    <xsd:element name="MediaLengthInSeconds" ma:index="19" nillable="true" ma:displayName="MediaLengthInSeconds" ma:hidden="true" ma:internalName="MediaLengthInSeconds" ma:readOnly="true">
      <xsd:simpleType>
        <xsd:restriction base="dms:Unknown"/>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96F0ED6-761D-4ED5-B6F0-273F8A9A09D8}">
  <ds:schemaRefs>
    <ds:schemaRef ds:uri="b99450e6-b98c-46fe-969f-08a1e686a47c"/>
    <ds:schemaRef ds:uri="c31867ed-14af-43af-a40e-dbb258c24461"/>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5E04B516-1202-48B8-8AC0-2A62A9945EA6}">
  <ds:schemaRefs>
    <ds:schemaRef ds:uri="http://schemas.microsoft.com/sharepoint/v3/contenttype/forms"/>
  </ds:schemaRefs>
</ds:datastoreItem>
</file>

<file path=customXml/itemProps3.xml><?xml version="1.0" encoding="utf-8"?>
<ds:datastoreItem xmlns:ds="http://schemas.openxmlformats.org/officeDocument/2006/customXml" ds:itemID="{35EF34B3-205B-43B3-92D3-9C3F67AF1BB1}">
  <ds:schemaRefs>
    <ds:schemaRef ds:uri="b99450e6-b98c-46fe-969f-08a1e686a47c"/>
    <ds:schemaRef ds:uri="c31867ed-14af-43af-a40e-dbb258c24461"/>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SKILLS-2023.thmx</Template>
  <TotalTime>6473</TotalTime>
  <Words>1644</Words>
  <Application>Microsoft Macintosh PowerPoint</Application>
  <PresentationFormat>On-screen Show (16:9)</PresentationFormat>
  <Paragraphs>80</Paragraphs>
  <Slides>15</Slides>
  <Notes>14</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SKILLS-2023</vt:lpstr>
      <vt:lpstr>Skills for Success</vt:lpstr>
      <vt:lpstr>Start with an activity</vt:lpstr>
      <vt:lpstr>PowerPoint Presentation</vt:lpstr>
      <vt:lpstr>PowerPoint Presentation</vt:lpstr>
      <vt:lpstr>Digital Skills in the trades </vt:lpstr>
      <vt:lpstr>Digital Skills in the trades </vt:lpstr>
      <vt:lpstr>Digital Skills in the trades </vt:lpstr>
      <vt:lpstr>Digital tools across trades </vt:lpstr>
      <vt:lpstr>Digital tools specific to a trade </vt:lpstr>
      <vt:lpstr>True or False ?</vt:lpstr>
      <vt:lpstr>Prevent personal data breaches</vt:lpstr>
      <vt:lpstr>What do you know about AI</vt:lpstr>
      <vt:lpstr>What do you know about AI   (continued)</vt:lpstr>
      <vt:lpstr>AI in different trades</vt:lpstr>
      <vt:lpstr>Cool Jobs  that use  Digital Skills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Adaptability</dc:title>
  <dc:creator>Susan Corning</dc:creator>
  <cp:lastModifiedBy>Susan Corning</cp:lastModifiedBy>
  <cp:revision>81</cp:revision>
  <dcterms:created xsi:type="dcterms:W3CDTF">2023-11-15T11:01:28Z</dcterms:created>
  <dcterms:modified xsi:type="dcterms:W3CDTF">2024-03-26T13:34:28Z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0x01010076A49B40CBCDAF48B72A00462F978272</vt:lpwstr>
  </property>
  <property fmtid="{D5CDD505-2E9C-101B-9397-08002B2CF9AE}" pid="3" name="MediaServiceImageTags">
    <vt:lpwstr/>
  </property>
</Properties>
</file>