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5"/>
  </p:notesMasterIdLst>
  <p:sldIdLst>
    <p:sldId id="256" r:id="rId5"/>
    <p:sldId id="301" r:id="rId6"/>
    <p:sldId id="302" r:id="rId7"/>
    <p:sldId id="317" r:id="rId8"/>
    <p:sldId id="325" r:id="rId9"/>
    <p:sldId id="326" r:id="rId10"/>
    <p:sldId id="328" r:id="rId11"/>
    <p:sldId id="327" r:id="rId12"/>
    <p:sldId id="329" r:id="rId13"/>
    <p:sldId id="312" r:id="rId14"/>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8BE8C80-9B71-0EF0-B856-2A9DAF7D39BA}" name="Michele Rogerson" initials="MR" userId="S::micheler@skillscanada.com::17d40708-dce1-4b86-94fe-cce130823a5f" providerId="AD"/>
  <p188:author id="{11EFACD4-64A3-1FBF-2316-684725D43376}" name="Marisa Sosa" initials="MS" userId="S::marisas@skillscanada.com::41c6d62e-e2ae-49ec-9be9-88f24e42ae4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C3DB83"/>
    <a:srgbClr val="C2D46D"/>
    <a:srgbClr val="636463"/>
    <a:srgbClr val="505150"/>
    <a:srgbClr val="FDFCFB"/>
    <a:srgbClr val="00A0D6"/>
    <a:srgbClr val="5BA03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03" autoAdjust="0"/>
    <p:restoredTop sz="63770" autoAdjust="0"/>
  </p:normalViewPr>
  <p:slideViewPr>
    <p:cSldViewPr snapToGrid="0">
      <p:cViewPr>
        <p:scale>
          <a:sx n="76" d="100"/>
          <a:sy n="76" d="100"/>
        </p:scale>
        <p:origin x="-1256" y="-61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tableStyles" Target="tableStyles.xml"/><Relationship Id="rId27" Type="http://schemas.microsoft.com/office/2018/10/relationships/authors" Target="author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884-99C9-BB4A-ADA3-BD07E5543727}" type="datetimeFigureOut">
              <a:rPr lang="en-US" smtClean="0"/>
              <a:t>24-03-12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E342EC-6DED-2245-AA22-C87F0AA07751}" type="slidenum">
              <a:rPr lang="en-US" smtClean="0"/>
              <a:t>‹#›</a:t>
            </a:fld>
            <a:endParaRPr lang="en-US"/>
          </a:p>
        </p:txBody>
      </p:sp>
    </p:spTree>
    <p:extLst>
      <p:ext uri="{BB962C8B-B14F-4D97-AF65-F5344CB8AC3E}">
        <p14:creationId xmlns:p14="http://schemas.microsoft.com/office/powerpoint/2010/main" val="17199714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1</a:t>
            </a:fld>
            <a:endParaRPr lang="en-US"/>
          </a:p>
        </p:txBody>
      </p:sp>
    </p:spTree>
    <p:extLst>
      <p:ext uri="{BB962C8B-B14F-4D97-AF65-F5344CB8AC3E}">
        <p14:creationId xmlns:p14="http://schemas.microsoft.com/office/powerpoint/2010/main" val="35213424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Explain to students that strong writing skills makes it easier for the person who is reading what you wrote to understand what you mean, and this is especially important in the workplace.</a:t>
            </a:r>
            <a:endParaRPr lang="en-CA" dirty="0" smtClean="0"/>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10</a:t>
            </a:fld>
            <a:endParaRPr lang="en-US"/>
          </a:p>
        </p:txBody>
      </p:sp>
    </p:spTree>
    <p:extLst>
      <p:ext uri="{BB962C8B-B14F-4D97-AF65-F5344CB8AC3E}">
        <p14:creationId xmlns:p14="http://schemas.microsoft.com/office/powerpoint/2010/main" val="20099463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dirty="0" smtClean="0"/>
              <a:t>Select one of the ‘Writing’ activities from the Activities Booklet.</a:t>
            </a:r>
          </a:p>
        </p:txBody>
      </p:sp>
      <p:sp>
        <p:nvSpPr>
          <p:cNvPr id="4" name="Slide Number Placeholder 3"/>
          <p:cNvSpPr>
            <a:spLocks noGrp="1"/>
          </p:cNvSpPr>
          <p:nvPr>
            <p:ph type="sldNum" sz="quarter" idx="10"/>
          </p:nvPr>
        </p:nvSpPr>
        <p:spPr/>
        <p:txBody>
          <a:bodyPr/>
          <a:lstStyle/>
          <a:p>
            <a:fld id="{91E342EC-6DED-2245-AA22-C87F0AA07751}" type="slidenum">
              <a:rPr lang="en-US" smtClean="0"/>
              <a:t>2</a:t>
            </a:fld>
            <a:endParaRPr lang="en-US"/>
          </a:p>
        </p:txBody>
      </p:sp>
    </p:spTree>
    <p:extLst>
      <p:ext uri="{BB962C8B-B14F-4D97-AF65-F5344CB8AC3E}">
        <p14:creationId xmlns:p14="http://schemas.microsoft.com/office/powerpoint/2010/main" val="27904344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smtClean="0"/>
              <a:t>Read the definition of Writing. Ask students what other types of writing might be used in the workplace. Examples may include reminder notes, to-do-lists, letters, funding proposals, incident reports, invoices, and texts to coworkers.</a:t>
            </a:r>
            <a:endParaRPr lang="en-CA" sz="1200" dirty="0" smtClean="0"/>
          </a:p>
          <a:p>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3</a:t>
            </a:fld>
            <a:endParaRPr lang="en-US"/>
          </a:p>
        </p:txBody>
      </p:sp>
    </p:spTree>
    <p:extLst>
      <p:ext uri="{BB962C8B-B14F-4D97-AF65-F5344CB8AC3E}">
        <p14:creationId xmlns:p14="http://schemas.microsoft.com/office/powerpoint/2010/main" val="6328018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smtClean="0"/>
              <a:t>Explain that in many workplaces, online text is becoming more common than printed (or written) text. Text is written online and read online. Employees in many professions will often write text to be read online. </a:t>
            </a:r>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4</a:t>
            </a:fld>
            <a:endParaRPr lang="en-US"/>
          </a:p>
        </p:txBody>
      </p:sp>
    </p:spTree>
    <p:extLst>
      <p:ext uri="{BB962C8B-B14F-4D97-AF65-F5344CB8AC3E}">
        <p14:creationId xmlns:p14="http://schemas.microsoft.com/office/powerpoint/2010/main" val="2321934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Introduce students to a sample job posting for ‘Facilities Summer Student’ found in appendix. Explain that job postings are a form of online writing as many employers advertise jobs online. The information written in the posting is very important and job seekers should make note of the important details that they will need to capture when writing their resume. </a:t>
            </a:r>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5</a:t>
            </a:fld>
            <a:endParaRPr lang="en-US"/>
          </a:p>
        </p:txBody>
      </p:sp>
    </p:spTree>
    <p:extLst>
      <p:ext uri="{BB962C8B-B14F-4D97-AF65-F5344CB8AC3E}">
        <p14:creationId xmlns:p14="http://schemas.microsoft.com/office/powerpoint/2010/main" val="25397110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Start by asking students if they have a resume. Explain that when writing a resume, it is important to use action words. Action words are often verbs. They will make a stronger more professional statement about you. Ask students to practice their resume writing skills by making each of the sentences stronger by rewriting it to include an action word. Some sample action words are provided. Have students share their suggestions aloud. Make sure to advise students where they can access free support with resume and job search, e.g., School Liaison, Nova Scotia Works. </a:t>
            </a:r>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6</a:t>
            </a:fld>
            <a:endParaRPr lang="en-US"/>
          </a:p>
        </p:txBody>
      </p:sp>
    </p:spTree>
    <p:extLst>
      <p:ext uri="{BB962C8B-B14F-4D97-AF65-F5344CB8AC3E}">
        <p14:creationId xmlns:p14="http://schemas.microsoft.com/office/powerpoint/2010/main" val="13753487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Start by asking students if they have a resume. Explain that when writing a resume, it is important to use action words. Action words are often verbs. They will make a stronger more professional statement about you. Ask students to practice their resume writing skills by making each of the sentences stronger by rewriting it to include an action word. Some sample action words are provided. Have students share their suggestions aloud. Make sure to advise students where they can access free support with resume and job search, e.g., School Liaison, Nova Scotia Works. </a:t>
            </a:r>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7</a:t>
            </a:fld>
            <a:endParaRPr lang="en-US"/>
          </a:p>
        </p:txBody>
      </p:sp>
    </p:spTree>
    <p:extLst>
      <p:ext uri="{BB962C8B-B14F-4D97-AF65-F5344CB8AC3E}">
        <p14:creationId xmlns:p14="http://schemas.microsoft.com/office/powerpoint/2010/main" val="3331886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smtClean="0"/>
              <a:t>Ask student if they think the statement is true or false. Discuss. Explain that thank you notes leave a good impression with the hiring manager/team and demonstrated that you really want the job! Have students written thank you notes before? What might be included? Discuss </a:t>
            </a:r>
            <a:r>
              <a:rPr lang="en-US" u="sng" dirty="0" smtClean="0"/>
              <a:t> Key components</a:t>
            </a:r>
            <a:r>
              <a:rPr lang="en-US" dirty="0" smtClean="0"/>
              <a:t>: 1. Key points that came up in the interview 2. Clarify anything you think wasn’t clear or may have left the wrong impression 3. The things you wished you’d said but forgot 4. Express your interest in the position</a:t>
            </a:r>
          </a:p>
          <a:p>
            <a:r>
              <a:rPr lang="en-CA" dirty="0" smtClean="0"/>
              <a:t> Answer: True.</a:t>
            </a:r>
            <a:endParaRPr lang="en-CA" dirty="0"/>
          </a:p>
        </p:txBody>
      </p:sp>
      <p:sp>
        <p:nvSpPr>
          <p:cNvPr id="4" name="Slide Number Placeholder 3"/>
          <p:cNvSpPr>
            <a:spLocks noGrp="1"/>
          </p:cNvSpPr>
          <p:nvPr>
            <p:ph type="sldNum" sz="quarter" idx="10"/>
          </p:nvPr>
        </p:nvSpPr>
        <p:spPr/>
        <p:txBody>
          <a:bodyPr/>
          <a:lstStyle/>
          <a:p>
            <a:fld id="{91E342EC-6DED-2245-AA22-C87F0AA07751}" type="slidenum">
              <a:rPr lang="en-US" smtClean="0"/>
              <a:t>8</a:t>
            </a:fld>
            <a:endParaRPr lang="en-US"/>
          </a:p>
        </p:txBody>
      </p:sp>
    </p:spTree>
    <p:extLst>
      <p:ext uri="{BB962C8B-B14F-4D97-AF65-F5344CB8AC3E}">
        <p14:creationId xmlns:p14="http://schemas.microsoft.com/office/powerpoint/2010/main" val="31950703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smtClean="0"/>
              <a:t>Writing in the workplace can be formal or informal; it depends on the context. Think about who the audience is and the purpose of the writing. Explain to students that when you write in the workplace, remember that someone else is likely going to read it, so you need to be mindful of what you say and how you say it. Learning to write </a:t>
            </a:r>
            <a:r>
              <a:rPr lang="en-CA" dirty="0" err="1" smtClean="0"/>
              <a:t>formall</a:t>
            </a:r>
            <a:r>
              <a:rPr lang="en-CA" dirty="0" smtClean="0"/>
              <a:t> takes practice. The goal is to be clear, organized and not use slang.</a:t>
            </a:r>
          </a:p>
        </p:txBody>
      </p:sp>
      <p:sp>
        <p:nvSpPr>
          <p:cNvPr id="4" name="Slide Number Placeholder 3"/>
          <p:cNvSpPr>
            <a:spLocks noGrp="1"/>
          </p:cNvSpPr>
          <p:nvPr>
            <p:ph type="sldNum" sz="quarter" idx="10"/>
          </p:nvPr>
        </p:nvSpPr>
        <p:spPr/>
        <p:txBody>
          <a:bodyPr/>
          <a:lstStyle/>
          <a:p>
            <a:fld id="{91E342EC-6DED-2245-AA22-C87F0AA07751}" type="slidenum">
              <a:rPr lang="en-US" smtClean="0"/>
              <a:t>9</a:t>
            </a:fld>
            <a:endParaRPr lang="en-US"/>
          </a:p>
        </p:txBody>
      </p:sp>
    </p:spTree>
    <p:extLst>
      <p:ext uri="{BB962C8B-B14F-4D97-AF65-F5344CB8AC3E}">
        <p14:creationId xmlns:p14="http://schemas.microsoft.com/office/powerpoint/2010/main" val="34047285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5048" y="1"/>
            <a:ext cx="7543800" cy="2282311"/>
          </a:xfrm>
          <a:prstGeom prst="rect">
            <a:avLst/>
          </a:prstGeom>
          <a:blipFill rotWithShape="1">
            <a:blip r:embed="rId2"/>
            <a:stretch>
              <a:fillRect/>
            </a:stretch>
          </a:blipFill>
        </p:spPr>
      </p:pic>
      <p:sp>
        <p:nvSpPr>
          <p:cNvPr id="2" name="Title 1"/>
          <p:cNvSpPr>
            <a:spLocks noGrp="1"/>
          </p:cNvSpPr>
          <p:nvPr>
            <p:ph type="ctrTitle"/>
          </p:nvPr>
        </p:nvSpPr>
        <p:spPr>
          <a:xfrm>
            <a:off x="838200" y="691127"/>
            <a:ext cx="7205323" cy="1478557"/>
          </a:xfrm>
          <a:prstGeom prst="rect">
            <a:avLst/>
          </a:prstGeom>
        </p:spPr>
        <p:txBody>
          <a:bodyPr>
            <a:noAutofit/>
          </a:bodyPr>
          <a:lstStyle>
            <a:lvl1pPr algn="l">
              <a:defRPr sz="4800" b="1" i="0" spc="300">
                <a:solidFill>
                  <a:schemeClr val="bg1"/>
                </a:solidFill>
                <a:latin typeface="Komika Text Kaps"/>
                <a:cs typeface="Komika Text Kaps"/>
              </a:defRPr>
            </a:lvl1pPr>
          </a:lstStyle>
          <a:p>
            <a:r>
              <a:rPr lang="en-CA" dirty="0"/>
              <a:t>Click to edit Master title style</a:t>
            </a:r>
            <a:endParaRPr lang="en-US" dirty="0"/>
          </a:p>
        </p:txBody>
      </p:sp>
      <p:sp>
        <p:nvSpPr>
          <p:cNvPr id="3" name="Subtitle 2"/>
          <p:cNvSpPr>
            <a:spLocks noGrp="1"/>
          </p:cNvSpPr>
          <p:nvPr>
            <p:ph type="subTitle" idx="1"/>
          </p:nvPr>
        </p:nvSpPr>
        <p:spPr>
          <a:xfrm>
            <a:off x="843221" y="2850900"/>
            <a:ext cx="7462579" cy="1131721"/>
          </a:xfrm>
          <a:prstGeom prst="rect">
            <a:avLst/>
          </a:prstGeom>
        </p:spPr>
        <p:txBody>
          <a:bodyPr anchor="t" anchorCtr="0">
            <a:noAutofit/>
          </a:bodyPr>
          <a:lstStyle>
            <a:lvl1pPr marL="0" indent="0" algn="l">
              <a:buNone/>
              <a:defRPr sz="4800" spc="0">
                <a:solidFill>
                  <a:schemeClr val="bg1">
                    <a:lumMod val="50000"/>
                  </a:schemeClr>
                </a:solidFill>
                <a:latin typeface="Komika Text"/>
                <a:cs typeface="Komika Text"/>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CA" dirty="0"/>
              <a:t>Click to edit Master subtitle style</a:t>
            </a:r>
            <a:endParaRPr lang="en-US" dirty="0"/>
          </a:p>
        </p:txBody>
      </p:sp>
      <p:sp>
        <p:nvSpPr>
          <p:cNvPr id="4" name="Date Placeholder 3"/>
          <p:cNvSpPr>
            <a:spLocks noGrp="1"/>
          </p:cNvSpPr>
          <p:nvPr>
            <p:ph type="dt" sz="half" idx="10"/>
          </p:nvPr>
        </p:nvSpPr>
        <p:spPr>
          <a:xfrm>
            <a:off x="6438894" y="4763038"/>
            <a:ext cx="2133600" cy="273844"/>
          </a:xfrm>
          <a:prstGeom prst="rect">
            <a:avLst/>
          </a:prstGeom>
        </p:spPr>
        <p:txBody>
          <a:bodyPr/>
          <a:lstStyle>
            <a:lvl1pPr algn="r">
              <a:defRPr sz="1000" b="0" i="0">
                <a:solidFill>
                  <a:schemeClr val="tx1"/>
                </a:solidFill>
                <a:latin typeface="Arial" panose="020B0604020202020204" pitchFamily="34" charset="0"/>
                <a:cs typeface="Arial" panose="020B0604020202020204" pitchFamily="34" charset="0"/>
              </a:defRPr>
            </a:lvl1pPr>
          </a:lstStyle>
          <a:p>
            <a:fld id="{5F612117-C0BC-EC43-AA68-675AB14ADD96}" type="slidenum">
              <a:rPr lang="en-US" smtClean="0"/>
              <a:pPr/>
              <a:t>‹#›</a:t>
            </a:fld>
            <a:endParaRPr lang="en-US" dirty="0"/>
          </a:p>
        </p:txBody>
      </p:sp>
      <p:sp>
        <p:nvSpPr>
          <p:cNvPr id="10" name="Rectangle 9"/>
          <p:cNvSpPr/>
          <p:nvPr userDrawn="1"/>
        </p:nvSpPr>
        <p:spPr>
          <a:xfrm>
            <a:off x="765048" y="0"/>
            <a:ext cx="7543800" cy="285750"/>
          </a:xfrm>
          <a:prstGeom prst="rect">
            <a:avLst/>
          </a:prstGeom>
          <a:solidFill>
            <a:srgbClr val="00A0D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rgbClr val="3366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layout">
    <p:spTree>
      <p:nvGrpSpPr>
        <p:cNvPr id="1" name=""/>
        <p:cNvGrpSpPr/>
        <p:nvPr/>
      </p:nvGrpSpPr>
      <p:grpSpPr>
        <a:xfrm>
          <a:off x="0" y="0"/>
          <a:ext cx="0" cy="0"/>
          <a:chOff x="0" y="0"/>
          <a:chExt cx="0" cy="0"/>
        </a:xfrm>
      </p:grpSpPr>
      <p:pic>
        <p:nvPicPr>
          <p:cNvPr id="7" name="Picture 6"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t="1" r="2174" b="27302"/>
          <a:stretch/>
        </p:blipFill>
        <p:spPr>
          <a:xfrm>
            <a:off x="0" y="-1"/>
            <a:ext cx="9144000" cy="3289301"/>
          </a:xfrm>
          <a:prstGeom prst="rect">
            <a:avLst/>
          </a:prstGeom>
        </p:spPr>
      </p:pic>
      <p:sp>
        <p:nvSpPr>
          <p:cNvPr id="3"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
        <p:nvSpPr>
          <p:cNvPr id="4"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6" name="Text Placeholder 9"/>
          <p:cNvSpPr>
            <a:spLocks noGrp="1"/>
          </p:cNvSpPr>
          <p:nvPr>
            <p:ph type="body" sz="quarter" idx="11"/>
          </p:nvPr>
        </p:nvSpPr>
        <p:spPr>
          <a:xfrm>
            <a:off x="596348" y="950857"/>
            <a:ext cx="7939640"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1309312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green background">
    <p:spTree>
      <p:nvGrpSpPr>
        <p:cNvPr id="1" name=""/>
        <p:cNvGrpSpPr/>
        <p:nvPr/>
      </p:nvGrpSpPr>
      <p:grpSpPr>
        <a:xfrm>
          <a:off x="0" y="0"/>
          <a:ext cx="0" cy="0"/>
          <a:chOff x="0" y="0"/>
          <a:chExt cx="0" cy="0"/>
        </a:xfrm>
      </p:grpSpPr>
      <p:pic>
        <p:nvPicPr>
          <p:cNvPr id="5" name="Picture 4"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3"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9" name="Text Placeholder 9"/>
          <p:cNvSpPr>
            <a:spLocks noGrp="1"/>
          </p:cNvSpPr>
          <p:nvPr>
            <p:ph type="body" sz="quarter" idx="11"/>
          </p:nvPr>
        </p:nvSpPr>
        <p:spPr>
          <a:xfrm>
            <a:off x="596348" y="950857"/>
            <a:ext cx="7939640" cy="3158435"/>
          </a:xfrm>
          <a:prstGeom prst="rect">
            <a:avLst/>
          </a:prstGeom>
        </p:spPr>
        <p:txBody>
          <a:bodyPr vert="horz"/>
          <a:lstStyle>
            <a:lvl1pPr>
              <a:spcBef>
                <a:spcPts val="800"/>
              </a:spcBef>
              <a:defRPr sz="2800"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6"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Tree>
    <p:extLst>
      <p:ext uri="{BB962C8B-B14F-4D97-AF65-F5344CB8AC3E}">
        <p14:creationId xmlns:p14="http://schemas.microsoft.com/office/powerpoint/2010/main" val="1765832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 header">
    <p:spTree>
      <p:nvGrpSpPr>
        <p:cNvPr id="1" name=""/>
        <p:cNvGrpSpPr/>
        <p:nvPr/>
      </p:nvGrpSpPr>
      <p:grpSpPr>
        <a:xfrm>
          <a:off x="0" y="0"/>
          <a:ext cx="0" cy="0"/>
          <a:chOff x="0" y="0"/>
          <a:chExt cx="0" cy="0"/>
        </a:xfrm>
      </p:grpSpPr>
      <p:pic>
        <p:nvPicPr>
          <p:cNvPr id="3" name="Picture 2"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4"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5" name="Text Placeholder 9"/>
          <p:cNvSpPr>
            <a:spLocks noGrp="1"/>
          </p:cNvSpPr>
          <p:nvPr>
            <p:ph type="body" sz="quarter" idx="11"/>
          </p:nvPr>
        </p:nvSpPr>
        <p:spPr>
          <a:xfrm>
            <a:off x="596348" y="501803"/>
            <a:ext cx="7939640" cy="3670213"/>
          </a:xfrm>
          <a:prstGeom prst="rect">
            <a:avLst/>
          </a:prstGeom>
        </p:spPr>
        <p:txBody>
          <a:bodyPr vert="horz"/>
          <a:lstStyle>
            <a:lvl1pPr>
              <a:spcBef>
                <a:spcPts val="800"/>
              </a:spcBef>
              <a:defRPr sz="3200"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3824575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green with 2 boxes">
    <p:spTree>
      <p:nvGrpSpPr>
        <p:cNvPr id="1" name=""/>
        <p:cNvGrpSpPr/>
        <p:nvPr/>
      </p:nvGrpSpPr>
      <p:grpSpPr>
        <a:xfrm>
          <a:off x="0" y="0"/>
          <a:ext cx="0" cy="0"/>
          <a:chOff x="0" y="0"/>
          <a:chExt cx="0" cy="0"/>
        </a:xfrm>
      </p:grpSpPr>
      <p:sp>
        <p:nvSpPr>
          <p:cNvPr id="5"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pic>
        <p:nvPicPr>
          <p:cNvPr id="8" name="Picture 7"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9" name="Text Placeholder 9"/>
          <p:cNvSpPr>
            <a:spLocks noGrp="1"/>
          </p:cNvSpPr>
          <p:nvPr>
            <p:ph type="body" sz="quarter" idx="11"/>
          </p:nvPr>
        </p:nvSpPr>
        <p:spPr>
          <a:xfrm>
            <a:off x="596348" y="950857"/>
            <a:ext cx="3366052"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11" name="Text Placeholder 9"/>
          <p:cNvSpPr>
            <a:spLocks noGrp="1"/>
          </p:cNvSpPr>
          <p:nvPr>
            <p:ph type="body" sz="quarter" idx="12"/>
          </p:nvPr>
        </p:nvSpPr>
        <p:spPr>
          <a:xfrm>
            <a:off x="4101548" y="950857"/>
            <a:ext cx="4420152"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7"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Tree>
    <p:extLst>
      <p:ext uri="{BB962C8B-B14F-4D97-AF65-F5344CB8AC3E}">
        <p14:creationId xmlns:p14="http://schemas.microsoft.com/office/powerpoint/2010/main" val="929971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lt - short green">
    <p:spTree>
      <p:nvGrpSpPr>
        <p:cNvPr id="1" name=""/>
        <p:cNvGrpSpPr/>
        <p:nvPr/>
      </p:nvGrpSpPr>
      <p:grpSpPr>
        <a:xfrm>
          <a:off x="0" y="0"/>
          <a:ext cx="0" cy="0"/>
          <a:chOff x="0" y="0"/>
          <a:chExt cx="0" cy="0"/>
        </a:xfrm>
      </p:grpSpPr>
      <p:pic>
        <p:nvPicPr>
          <p:cNvPr id="3" name="Picture 2"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b="68282"/>
          <a:stretch/>
        </p:blipFill>
        <p:spPr>
          <a:xfrm>
            <a:off x="0" y="-1"/>
            <a:ext cx="9144000" cy="1435101"/>
          </a:xfrm>
          <a:prstGeom prst="rect">
            <a:avLst/>
          </a:prstGeom>
        </p:spPr>
      </p:pic>
      <p:sp>
        <p:nvSpPr>
          <p:cNvPr id="4" name="Title 1"/>
          <p:cNvSpPr>
            <a:spLocks noGrp="1"/>
          </p:cNvSpPr>
          <p:nvPr>
            <p:ph type="title"/>
          </p:nvPr>
        </p:nvSpPr>
        <p:spPr>
          <a:xfrm>
            <a:off x="590972" y="304800"/>
            <a:ext cx="8260928" cy="901700"/>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
        <p:nvSpPr>
          <p:cNvPr id="5"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6" name="Text Placeholder 9"/>
          <p:cNvSpPr>
            <a:spLocks noGrp="1"/>
          </p:cNvSpPr>
          <p:nvPr>
            <p:ph type="body" sz="quarter" idx="11"/>
          </p:nvPr>
        </p:nvSpPr>
        <p:spPr>
          <a:xfrm>
            <a:off x="596348" y="1587500"/>
            <a:ext cx="7939640" cy="2933700"/>
          </a:xfrm>
          <a:prstGeom prst="rect">
            <a:avLst/>
          </a:prstGeom>
        </p:spPr>
        <p:txBody>
          <a:bodyPr vert="horz"/>
          <a:lstStyle>
            <a:lvl1pPr>
              <a:spcBef>
                <a:spcPts val="0"/>
              </a:spcBef>
              <a:spcAft>
                <a:spcPts val="800"/>
              </a:spcAft>
              <a:defRPr b="0" spc="0">
                <a:solidFill>
                  <a:srgbClr val="636463"/>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3436815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90972" y="4127500"/>
            <a:ext cx="7931537" cy="529083"/>
          </a:xfrm>
          <a:prstGeom prst="rect">
            <a:avLst/>
          </a:prstGeom>
        </p:spPr>
        <p:txBody>
          <a:bodyPr>
            <a:normAutofit/>
          </a:bodyPr>
          <a:lstStyle>
            <a:lvl1pPr>
              <a:defRPr sz="3200" b="1" i="0">
                <a:latin typeface="Komika Text"/>
                <a:cs typeface="Komika Text"/>
              </a:defRPr>
            </a:lvl1pPr>
          </a:lstStyle>
          <a:p>
            <a:r>
              <a:rPr lang="en-CA" dirty="0" smtClean="0"/>
              <a:t>Click to edit Master title style</a:t>
            </a:r>
            <a:endParaRPr lang="en-US" dirty="0"/>
          </a:p>
        </p:txBody>
      </p:sp>
      <p:sp>
        <p:nvSpPr>
          <p:cNvPr id="3" name="Date Placeholder 2"/>
          <p:cNvSpPr>
            <a:spLocks noGrp="1"/>
          </p:cNvSpPr>
          <p:nvPr>
            <p:ph type="dt" sz="half" idx="10"/>
          </p:nvPr>
        </p:nvSpPr>
        <p:spPr>
          <a:xfrm>
            <a:off x="6248400" y="4656583"/>
            <a:ext cx="2133600" cy="273844"/>
          </a:xfrm>
          <a:prstGeom prst="rect">
            <a:avLst/>
          </a:prstGeom>
        </p:spPr>
        <p:txBody>
          <a:bodyPr/>
          <a:lstStyle/>
          <a:p>
            <a:r>
              <a:rPr lang="en-US" smtClean="0"/>
              <a:t>2023</a:t>
            </a:r>
            <a:endParaRPr lang="en-US" dirty="0" smtClean="0"/>
          </a:p>
        </p:txBody>
      </p:sp>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l="10882"/>
          <a:stretch/>
        </p:blipFill>
        <p:spPr>
          <a:xfrm>
            <a:off x="0" y="-1"/>
            <a:ext cx="9177866" cy="3115733"/>
          </a:xfrm>
          <a:prstGeom prst="rect">
            <a:avLst/>
          </a:prstGeom>
          <a:blipFill rotWithShape="1">
            <a:blip r:embed="rId2"/>
            <a:stretch>
              <a:fillRect/>
            </a:stretch>
          </a:blipFill>
        </p:spPr>
      </p:pic>
      <p:sp>
        <p:nvSpPr>
          <p:cNvPr id="6" name="Picture Placeholder 5"/>
          <p:cNvSpPr>
            <a:spLocks noGrp="1"/>
          </p:cNvSpPr>
          <p:nvPr>
            <p:ph type="pic" sz="quarter" idx="11"/>
          </p:nvPr>
        </p:nvSpPr>
        <p:spPr>
          <a:xfrm>
            <a:off x="590973" y="609600"/>
            <a:ext cx="7931536" cy="3517900"/>
          </a:xfrm>
          <a:prstGeom prst="rect">
            <a:avLst/>
          </a:prstGeom>
        </p:spPr>
        <p:txBody>
          <a:bodyPr>
            <a:normAutofit/>
          </a:bodyPr>
          <a:lstStyle>
            <a:lvl1pPr marL="0" indent="0">
              <a:buNone/>
              <a:defRPr sz="2000" b="0"/>
            </a:lvl1pPr>
          </a:lstStyle>
          <a:p>
            <a:endParaRPr lang="en-US" dirty="0"/>
          </a:p>
        </p:txBody>
      </p:sp>
    </p:spTree>
    <p:extLst>
      <p:ext uri="{BB962C8B-B14F-4D97-AF65-F5344CB8AC3E}">
        <p14:creationId xmlns:p14="http://schemas.microsoft.com/office/powerpoint/2010/main" val="100706357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571506" y="4715540"/>
            <a:ext cx="8000989" cy="20574"/>
          </a:xfrm>
          <a:prstGeom prst="rect">
            <a:avLst/>
          </a:prstGeom>
          <a:solidFill>
            <a:srgbClr val="5BA03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dirty="0"/>
              <a:t>- </a:t>
            </a:r>
          </a:p>
        </p:txBody>
      </p:sp>
      <p:sp>
        <p:nvSpPr>
          <p:cNvPr id="10" name="Text Placeholder 11"/>
          <p:cNvSpPr txBox="1">
            <a:spLocks/>
          </p:cNvSpPr>
          <p:nvPr userDrawn="1"/>
        </p:nvSpPr>
        <p:spPr>
          <a:xfrm>
            <a:off x="487209" y="4763038"/>
            <a:ext cx="3545529" cy="317500"/>
          </a:xfrm>
          <a:prstGeom prst="rect">
            <a:avLst/>
          </a:prstGeom>
        </p:spPr>
        <p:txBody>
          <a:bodyPr>
            <a:normAutofit/>
          </a:bodyPr>
          <a:lstStyle>
            <a:lvl1pPr marL="0" indent="0" algn="l" defTabSz="685800" rtl="0" eaLnBrk="1" latinLnBrk="0" hangingPunct="1">
              <a:spcBef>
                <a:spcPct val="20000"/>
              </a:spcBef>
              <a:buClr>
                <a:schemeClr val="accent1"/>
              </a:buClr>
              <a:buFont typeface="Arial" pitchFamily="34" charset="0"/>
              <a:buNone/>
              <a:defRPr sz="1200" b="0" i="0" kern="1200">
                <a:solidFill>
                  <a:schemeClr val="tx2"/>
                </a:solidFill>
                <a:latin typeface="Calibri"/>
                <a:ea typeface="+mn-ea"/>
                <a:cs typeface="Calibri"/>
              </a:defRPr>
            </a:lvl1pPr>
            <a:lvl2pPr marL="445770" indent="-205740" algn="l" defTabSz="685800" rtl="0" eaLnBrk="1" latinLnBrk="0" hangingPunct="1">
              <a:spcBef>
                <a:spcPct val="20000"/>
              </a:spcBef>
              <a:buClr>
                <a:schemeClr val="accent1"/>
              </a:buClr>
              <a:buFont typeface="Arial" pitchFamily="34" charset="0"/>
              <a:buChar char="•"/>
              <a:defRPr sz="1700" b="1" i="0" kern="1200">
                <a:solidFill>
                  <a:schemeClr val="tx2"/>
                </a:solidFill>
                <a:latin typeface="Komika Text"/>
                <a:ea typeface="+mn-ea"/>
                <a:cs typeface="Komika Text"/>
              </a:defRPr>
            </a:lvl2pPr>
            <a:lvl3pPr marL="651510" indent="-171450" algn="l" defTabSz="685800" rtl="0" eaLnBrk="1" latinLnBrk="0" hangingPunct="1">
              <a:spcBef>
                <a:spcPct val="20000"/>
              </a:spcBef>
              <a:buClr>
                <a:schemeClr val="accent1"/>
              </a:buClr>
              <a:buFont typeface="Arial" pitchFamily="34" charset="0"/>
              <a:buChar char="•"/>
              <a:defRPr sz="1500" b="1" i="0" kern="1200">
                <a:solidFill>
                  <a:schemeClr val="tx2"/>
                </a:solidFill>
                <a:latin typeface="Komika Text"/>
                <a:ea typeface="+mn-ea"/>
                <a:cs typeface="Komika Text"/>
              </a:defRPr>
            </a:lvl3pPr>
            <a:lvl4pPr marL="857250" indent="-171450" algn="l" defTabSz="685800" rtl="0" eaLnBrk="1" latinLnBrk="0" hangingPunct="1">
              <a:spcBef>
                <a:spcPct val="20000"/>
              </a:spcBef>
              <a:buClr>
                <a:schemeClr val="accent1"/>
              </a:buClr>
              <a:buFont typeface="Arial" pitchFamily="34" charset="0"/>
              <a:buChar char="•"/>
              <a:defRPr sz="1400" b="1" i="0" kern="1200">
                <a:solidFill>
                  <a:schemeClr val="tx2"/>
                </a:solidFill>
                <a:latin typeface="Komika Text"/>
                <a:ea typeface="+mn-ea"/>
                <a:cs typeface="Komika Text"/>
              </a:defRPr>
            </a:lvl4pPr>
            <a:lvl5pPr marL="1028700" indent="-171450" algn="l" defTabSz="685800" rtl="0" eaLnBrk="1" latinLnBrk="0" hangingPunct="1">
              <a:spcBef>
                <a:spcPct val="20000"/>
              </a:spcBef>
              <a:buClr>
                <a:schemeClr val="accent1"/>
              </a:buClr>
              <a:buFont typeface="Arial" pitchFamily="34" charset="0"/>
              <a:buChar char="•"/>
              <a:defRPr sz="1400" b="1" i="0" kern="1200" baseline="0">
                <a:solidFill>
                  <a:schemeClr val="tx2"/>
                </a:solidFill>
                <a:latin typeface="Komika Text"/>
                <a:ea typeface="+mn-ea"/>
                <a:cs typeface="Komika Text"/>
              </a:defRPr>
            </a:lvl5pPr>
            <a:lvl6pPr marL="123444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426464"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7pPr>
            <a:lvl8pPr marL="164592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8pPr>
            <a:lvl9pPr marL="185166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9pPr>
          </a:lstStyle>
          <a:p>
            <a:r>
              <a:rPr lang="en-US" sz="1050" b="0" i="0" dirty="0">
                <a:solidFill>
                  <a:schemeClr val="tx1"/>
                </a:solidFill>
                <a:latin typeface="Arial" panose="020B0604020202020204" pitchFamily="34" charset="0"/>
                <a:cs typeface="Arial" panose="020B0604020202020204" pitchFamily="34" charset="0"/>
              </a:rPr>
              <a:t>Skills/</a:t>
            </a:r>
            <a:r>
              <a:rPr lang="en-US" sz="1050" b="0" i="0" dirty="0" err="1">
                <a:solidFill>
                  <a:schemeClr val="tx1"/>
                </a:solidFill>
                <a:latin typeface="Arial" panose="020B0604020202020204" pitchFamily="34" charset="0"/>
                <a:cs typeface="Arial" panose="020B0604020202020204" pitchFamily="34" charset="0"/>
              </a:rPr>
              <a:t>Compétences</a:t>
            </a:r>
            <a:r>
              <a:rPr lang="en-US" sz="1050" b="0" i="0" dirty="0">
                <a:solidFill>
                  <a:schemeClr val="tx1"/>
                </a:solidFill>
                <a:latin typeface="Arial" panose="020B0604020202020204" pitchFamily="34" charset="0"/>
                <a:cs typeface="Arial" panose="020B0604020202020204" pitchFamily="34" charset="0"/>
              </a:rPr>
              <a:t> Canada — Skills for Success</a:t>
            </a:r>
          </a:p>
        </p:txBody>
      </p:sp>
    </p:spTree>
  </p:cSld>
  <p:clrMap bg1="lt1" tx1="dk1" bg2="lt2" tx2="dk2" accent1="accent1" accent2="accent2" accent3="accent3" accent4="accent4" accent5="accent5" accent6="accent6" hlink="hlink" folHlink="folHlink"/>
  <p:sldLayoutIdLst>
    <p:sldLayoutId id="2147483661" r:id="rId1"/>
    <p:sldLayoutId id="2147483688" r:id="rId2"/>
    <p:sldLayoutId id="2147483687" r:id="rId3"/>
    <p:sldLayoutId id="2147483691" r:id="rId4"/>
    <p:sldLayoutId id="2147483689" r:id="rId5"/>
    <p:sldLayoutId id="2147483690" r:id="rId6"/>
    <p:sldLayoutId id="2147483692" r:id="rId7"/>
  </p:sldLayoutIdLst>
  <p:timing>
    <p:tnLst>
      <p:par>
        <p:cTn xmlns:p14="http://schemas.microsoft.com/office/powerpoint/2010/main" id="1" dur="indefinite" restart="never" nodeType="tmRoot"/>
      </p:par>
    </p:tnLst>
  </p:timing>
  <p:txStyles>
    <p:titleStyle>
      <a:lvl1pPr algn="l" defTabSz="685800" rtl="0" eaLnBrk="1" latinLnBrk="0" hangingPunct="1">
        <a:spcBef>
          <a:spcPct val="0"/>
        </a:spcBef>
        <a:buNone/>
        <a:defRPr sz="4000" b="1" i="0" kern="1200" spc="250">
          <a:solidFill>
            <a:schemeClr val="tx1">
              <a:lumMod val="85000"/>
              <a:lumOff val="15000"/>
            </a:schemeClr>
          </a:solidFill>
          <a:latin typeface="Komika Text Kaps"/>
          <a:ea typeface="+mj-ea"/>
          <a:cs typeface="Komika Text Kap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05740" indent="-205740" algn="l" defTabSz="685800" rtl="0" eaLnBrk="1" latinLnBrk="0" hangingPunct="1">
        <a:spcBef>
          <a:spcPct val="20000"/>
        </a:spcBef>
        <a:buClr>
          <a:schemeClr val="accent1"/>
        </a:buClr>
        <a:buFont typeface="Arial" pitchFamily="34" charset="0"/>
        <a:buChar char="•"/>
        <a:defRPr sz="2800" b="1" i="0" kern="1200" spc="100">
          <a:solidFill>
            <a:schemeClr val="tx2"/>
          </a:solidFill>
          <a:latin typeface="Calibri"/>
          <a:ea typeface="+mn-ea"/>
          <a:cs typeface="Calibri"/>
        </a:defRPr>
      </a:lvl1pPr>
      <a:lvl2pPr marL="445770" indent="-205740" algn="l" defTabSz="685800" rtl="0" eaLnBrk="1" latinLnBrk="0" hangingPunct="1">
        <a:spcBef>
          <a:spcPct val="20000"/>
        </a:spcBef>
        <a:buClr>
          <a:schemeClr val="accent1"/>
        </a:buClr>
        <a:buFont typeface="Arial" pitchFamily="34" charset="0"/>
        <a:buChar char="•"/>
        <a:defRPr sz="2800" b="1" i="0" kern="1200" spc="100">
          <a:solidFill>
            <a:schemeClr val="tx2"/>
          </a:solidFill>
          <a:latin typeface="Calibri"/>
          <a:ea typeface="+mn-ea"/>
          <a:cs typeface="Calibri"/>
        </a:defRPr>
      </a:lvl2pPr>
      <a:lvl3pPr marL="651510" indent="-171450" algn="l" defTabSz="685800" rtl="0" eaLnBrk="1" latinLnBrk="0" hangingPunct="1">
        <a:spcBef>
          <a:spcPct val="20000"/>
        </a:spcBef>
        <a:buClr>
          <a:schemeClr val="accent1"/>
        </a:buClr>
        <a:buFont typeface="Arial" pitchFamily="34" charset="0"/>
        <a:buChar char="•"/>
        <a:defRPr sz="2800" b="1" i="0" kern="1200">
          <a:solidFill>
            <a:schemeClr val="tx2"/>
          </a:solidFill>
          <a:latin typeface="Calibri"/>
          <a:ea typeface="+mn-ea"/>
          <a:cs typeface="Calibri"/>
        </a:defRPr>
      </a:lvl3pPr>
      <a:lvl4pPr marL="857250" indent="-171450" algn="l" defTabSz="685800" rtl="0" eaLnBrk="1" latinLnBrk="0" hangingPunct="1">
        <a:spcBef>
          <a:spcPct val="20000"/>
        </a:spcBef>
        <a:buClr>
          <a:schemeClr val="accent1"/>
        </a:buClr>
        <a:buFont typeface="Arial" pitchFamily="34" charset="0"/>
        <a:buChar char="•"/>
        <a:defRPr sz="1400" b="1" i="0" kern="1200">
          <a:solidFill>
            <a:schemeClr val="tx2"/>
          </a:solidFill>
          <a:latin typeface="Komika Text"/>
          <a:ea typeface="+mn-ea"/>
          <a:cs typeface="Komika Text"/>
        </a:defRPr>
      </a:lvl4pPr>
      <a:lvl5pPr marL="1028700" indent="-171450" algn="l" defTabSz="685800" rtl="0" eaLnBrk="1" latinLnBrk="0" hangingPunct="1">
        <a:spcBef>
          <a:spcPct val="20000"/>
        </a:spcBef>
        <a:buClr>
          <a:schemeClr val="accent1"/>
        </a:buClr>
        <a:buFont typeface="Arial" pitchFamily="34" charset="0"/>
        <a:buChar char="•"/>
        <a:defRPr sz="1400" b="1" i="0" kern="1200" baseline="0">
          <a:solidFill>
            <a:schemeClr val="tx2"/>
          </a:solidFill>
          <a:latin typeface="Komika Text"/>
          <a:ea typeface="+mn-ea"/>
          <a:cs typeface="Komika Text"/>
        </a:defRPr>
      </a:lvl5pPr>
      <a:lvl6pPr marL="123444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426464"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7pPr>
      <a:lvl8pPr marL="164592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8pPr>
      <a:lvl9pPr marL="185166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em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8550" y="273538"/>
            <a:ext cx="7205323" cy="1438031"/>
          </a:xfrm>
        </p:spPr>
        <p:txBody>
          <a:bodyPr anchor="b"/>
          <a:lstStyle/>
          <a:p>
            <a:r>
              <a:rPr lang="en-US" spc="200" dirty="0"/>
              <a:t>Skills for Success</a:t>
            </a:r>
          </a:p>
        </p:txBody>
      </p:sp>
      <p:sp>
        <p:nvSpPr>
          <p:cNvPr id="3" name="Subtitle 2"/>
          <p:cNvSpPr>
            <a:spLocks noGrp="1"/>
          </p:cNvSpPr>
          <p:nvPr>
            <p:ph type="subTitle" idx="1"/>
          </p:nvPr>
        </p:nvSpPr>
        <p:spPr>
          <a:xfrm>
            <a:off x="808550" y="2510766"/>
            <a:ext cx="7378700" cy="1131721"/>
          </a:xfrm>
        </p:spPr>
        <p:txBody>
          <a:bodyPr/>
          <a:lstStyle/>
          <a:p>
            <a:r>
              <a:rPr lang="en-US" spc="100" dirty="0" smtClean="0"/>
              <a:t>Writing</a:t>
            </a:r>
            <a:endParaRPr lang="en-US" spc="100" dirty="0"/>
          </a:p>
        </p:txBody>
      </p:sp>
      <p:pic>
        <p:nvPicPr>
          <p:cNvPr id="6" name="Picture 5">
            <a:extLst>
              <a:ext uri="{FF2B5EF4-FFF2-40B4-BE49-F238E27FC236}">
                <a16:creationId xmlns:a16="http://schemas.microsoft.com/office/drawing/2014/main" xmlns="" id="{7FD970B4-1C95-9B14-6CCD-F1258FD62CC4}"/>
              </a:ext>
            </a:extLst>
          </p:cNvPr>
          <p:cNvPicPr>
            <a:picLocks noChangeAspect="1"/>
          </p:cNvPicPr>
          <p:nvPr/>
        </p:nvPicPr>
        <p:blipFill>
          <a:blip r:embed="rId3"/>
          <a:srcRect/>
          <a:stretch/>
        </p:blipFill>
        <p:spPr>
          <a:xfrm>
            <a:off x="578339" y="3835692"/>
            <a:ext cx="1756856" cy="796882"/>
          </a:xfrm>
          <a:prstGeom prst="rect">
            <a:avLst/>
          </a:prstGeom>
        </p:spPr>
      </p:pic>
      <p:pic>
        <p:nvPicPr>
          <p:cNvPr id="7" name="Picture 6">
            <a:extLst>
              <a:ext uri="{FF2B5EF4-FFF2-40B4-BE49-F238E27FC236}">
                <a16:creationId xmlns:a16="http://schemas.microsoft.com/office/drawing/2014/main" xmlns="" id="{D59C70E6-298E-C7F5-48DD-D2B620E200F8}"/>
              </a:ext>
            </a:extLst>
          </p:cNvPr>
          <p:cNvPicPr>
            <a:picLocks noChangeAspect="1"/>
          </p:cNvPicPr>
          <p:nvPr/>
        </p:nvPicPr>
        <p:blipFill>
          <a:blip r:embed="rId4"/>
          <a:srcRect/>
          <a:stretch/>
        </p:blipFill>
        <p:spPr>
          <a:xfrm>
            <a:off x="6510308" y="4363571"/>
            <a:ext cx="2055353" cy="269003"/>
          </a:xfrm>
          <a:prstGeom prst="rect">
            <a:avLst/>
          </a:prstGeom>
        </p:spPr>
      </p:pic>
      <p:sp>
        <p:nvSpPr>
          <p:cNvPr id="8" name="Rectangle 7">
            <a:extLst>
              <a:ext uri="{FF2B5EF4-FFF2-40B4-BE49-F238E27FC236}">
                <a16:creationId xmlns:a16="http://schemas.microsoft.com/office/drawing/2014/main" xmlns="" id="{91230745-2B66-A87E-D381-7266C67406AF}"/>
              </a:ext>
            </a:extLst>
          </p:cNvPr>
          <p:cNvSpPr/>
          <p:nvPr/>
        </p:nvSpPr>
        <p:spPr>
          <a:xfrm>
            <a:off x="492369" y="4759569"/>
            <a:ext cx="8159262" cy="304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05772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90972" y="154616"/>
            <a:ext cx="4124589" cy="2887576"/>
          </a:xfrm>
        </p:spPr>
        <p:txBody>
          <a:bodyPr>
            <a:normAutofit/>
          </a:bodyPr>
          <a:lstStyle/>
          <a:p>
            <a:r>
              <a:rPr lang="en-US" sz="3600" dirty="0"/>
              <a:t>Cool Jobs </a:t>
            </a:r>
            <a:r>
              <a:rPr lang="en-US" sz="3600" dirty="0" smtClean="0"/>
              <a:t/>
            </a:r>
            <a:br>
              <a:rPr lang="en-US" sz="3600" dirty="0" smtClean="0"/>
            </a:br>
            <a:r>
              <a:rPr lang="en-US" sz="3600" dirty="0" smtClean="0"/>
              <a:t>that use Writing</a:t>
            </a:r>
            <a:endParaRPr lang="en-US" sz="3600" dirty="0"/>
          </a:p>
        </p:txBody>
      </p:sp>
      <p:pic>
        <p:nvPicPr>
          <p:cNvPr id="5" name="Picture 4">
            <a:extLst>
              <a:ext uri="{FF2B5EF4-FFF2-40B4-BE49-F238E27FC236}">
                <a16:creationId xmlns="" xmlns:a16="http://schemas.microsoft.com/office/drawing/2014/main" id="{5786808C-A661-5DB3-6986-A9D9579DCCB6}"/>
              </a:ext>
            </a:extLst>
          </p:cNvPr>
          <p:cNvPicPr>
            <a:picLocks noChangeAspect="1"/>
          </p:cNvPicPr>
          <p:nvPr/>
        </p:nvPicPr>
        <p:blipFill rotWithShape="1">
          <a:blip r:embed="rId3"/>
          <a:srcRect l="2187" t="2169" r="1354"/>
          <a:stretch/>
        </p:blipFill>
        <p:spPr>
          <a:xfrm>
            <a:off x="4523619" y="266095"/>
            <a:ext cx="4366381" cy="4625527"/>
          </a:xfrm>
          <a:prstGeom prst="rect">
            <a:avLst/>
          </a:prstGeom>
        </p:spPr>
      </p:pic>
    </p:spTree>
    <p:extLst>
      <p:ext uri="{BB962C8B-B14F-4D97-AF65-F5344CB8AC3E}">
        <p14:creationId xmlns:p14="http://schemas.microsoft.com/office/powerpoint/2010/main" val="2545774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Start with an activity</a:t>
            </a:r>
            <a:endParaRPr lang="en-US" dirty="0"/>
          </a:p>
        </p:txBody>
      </p:sp>
      <p:sp>
        <p:nvSpPr>
          <p:cNvPr id="9" name="Text Placeholder 8"/>
          <p:cNvSpPr>
            <a:spLocks noGrp="1"/>
          </p:cNvSpPr>
          <p:nvPr>
            <p:ph type="body" sz="quarter" idx="11"/>
          </p:nvPr>
        </p:nvSpPr>
        <p:spPr>
          <a:xfrm>
            <a:off x="596348" y="1176105"/>
            <a:ext cx="7939640" cy="2933187"/>
          </a:xfrm>
        </p:spPr>
        <p:txBody>
          <a:bodyPr/>
          <a:lstStyle/>
          <a:p>
            <a:pPr>
              <a:tabLst>
                <a:tab pos="2054225" algn="l"/>
              </a:tabLst>
            </a:pPr>
            <a:r>
              <a:rPr lang="en-US" dirty="0"/>
              <a:t>Activity 1  	Can't Get a </a:t>
            </a:r>
            <a:r>
              <a:rPr lang="en-US" dirty="0" smtClean="0"/>
              <a:t>Word </a:t>
            </a:r>
            <a:r>
              <a:rPr lang="en-US" dirty="0"/>
              <a:t>In</a:t>
            </a:r>
          </a:p>
          <a:p>
            <a:pPr>
              <a:tabLst>
                <a:tab pos="2054225" algn="l"/>
              </a:tabLst>
            </a:pPr>
            <a:r>
              <a:rPr lang="en-US" dirty="0"/>
              <a:t>Activity 2  	Caption This</a:t>
            </a:r>
          </a:p>
          <a:p>
            <a:pPr>
              <a:tabLst>
                <a:tab pos="2054225" algn="l"/>
              </a:tabLst>
            </a:pPr>
            <a:endParaRPr lang="en-US" dirty="0"/>
          </a:p>
        </p:txBody>
      </p:sp>
      <p:sp>
        <p:nvSpPr>
          <p:cNvPr id="6" name="Alternate Process 5"/>
          <p:cNvSpPr/>
          <p:nvPr/>
        </p:nvSpPr>
        <p:spPr>
          <a:xfrm>
            <a:off x="5015077" y="1945277"/>
            <a:ext cx="3582823" cy="2444688"/>
          </a:xfrm>
          <a:prstGeom prst="flowChartAlternateProcess">
            <a:avLst/>
          </a:prstGeom>
          <a:blipFill rotWithShape="1">
            <a:blip r:embed="rId3"/>
            <a:stretch>
              <a:fillRect/>
            </a:stretch>
          </a:blipFill>
          <a:ln w="101600">
            <a:solidFill>
              <a:srgbClr val="47B3C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1678399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596348" y="501803"/>
            <a:ext cx="7159331" cy="3670213"/>
          </a:xfrm>
        </p:spPr>
        <p:txBody>
          <a:bodyPr/>
          <a:lstStyle/>
          <a:p>
            <a:pPr marL="0" indent="0">
              <a:lnSpc>
                <a:spcPct val="110000"/>
              </a:lnSpc>
              <a:spcAft>
                <a:spcPts val="600"/>
              </a:spcAft>
              <a:buNone/>
            </a:pPr>
            <a:r>
              <a:rPr lang="en-US" b="1" dirty="0"/>
              <a:t>Writing</a:t>
            </a:r>
            <a:r>
              <a:rPr lang="en-US" dirty="0"/>
              <a:t> refers to your ability to share information using written words, symbols, and images.</a:t>
            </a:r>
          </a:p>
          <a:p>
            <a:pPr marL="0" indent="0">
              <a:lnSpc>
                <a:spcPct val="110000"/>
              </a:lnSpc>
              <a:spcAft>
                <a:spcPts val="600"/>
              </a:spcAft>
              <a:buNone/>
            </a:pPr>
            <a:r>
              <a:rPr lang="en-US" dirty="0"/>
              <a:t>For example, at work we use this skill to fill out forms and write emails, instructions and reports.</a:t>
            </a:r>
          </a:p>
        </p:txBody>
      </p:sp>
    </p:spTree>
    <p:extLst>
      <p:ext uri="{BB962C8B-B14F-4D97-AF65-F5344CB8AC3E}">
        <p14:creationId xmlns:p14="http://schemas.microsoft.com/office/powerpoint/2010/main" val="3960959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1"/>
          </p:nvPr>
        </p:nvSpPr>
        <p:spPr>
          <a:xfrm>
            <a:off x="3570941" y="1083334"/>
            <a:ext cx="5050118" cy="3040069"/>
          </a:xfrm>
        </p:spPr>
        <p:txBody>
          <a:bodyPr/>
          <a:lstStyle/>
          <a:p>
            <a:r>
              <a:rPr lang="en-US" dirty="0"/>
              <a:t>Web designers and developers</a:t>
            </a:r>
          </a:p>
          <a:p>
            <a:r>
              <a:rPr lang="en-US" dirty="0"/>
              <a:t>IT Office System Technicians</a:t>
            </a:r>
          </a:p>
          <a:p>
            <a:r>
              <a:rPr lang="en-US" dirty="0"/>
              <a:t>Technical Writers</a:t>
            </a:r>
          </a:p>
          <a:p>
            <a:r>
              <a:rPr lang="en-US" dirty="0"/>
              <a:t>Video Games Designers</a:t>
            </a:r>
          </a:p>
          <a:p>
            <a:r>
              <a:rPr lang="en-US" dirty="0"/>
              <a:t>Computer Network Technicians</a:t>
            </a:r>
          </a:p>
        </p:txBody>
      </p:sp>
      <p:sp>
        <p:nvSpPr>
          <p:cNvPr id="5" name="Title 4"/>
          <p:cNvSpPr>
            <a:spLocks noGrp="1"/>
          </p:cNvSpPr>
          <p:nvPr>
            <p:ph type="title"/>
          </p:nvPr>
        </p:nvSpPr>
        <p:spPr/>
        <p:txBody>
          <a:bodyPr/>
          <a:lstStyle/>
          <a:p>
            <a:r>
              <a:rPr lang="en-US" dirty="0"/>
              <a:t>Writing text to be read online</a:t>
            </a:r>
          </a:p>
        </p:txBody>
      </p:sp>
      <p:sp>
        <p:nvSpPr>
          <p:cNvPr id="8" name="Alternate Process 7"/>
          <p:cNvSpPr/>
          <p:nvPr/>
        </p:nvSpPr>
        <p:spPr>
          <a:xfrm>
            <a:off x="727355" y="1192858"/>
            <a:ext cx="2406819" cy="2567622"/>
          </a:xfrm>
          <a:prstGeom prst="flowChartAlternateProcess">
            <a:avLst/>
          </a:prstGeom>
          <a:blipFill rotWithShape="1">
            <a:blip r:embed="rId3"/>
            <a:srcRect/>
            <a:stretch>
              <a:fillRect l="-45494" t="-2992" r="-13190" b="-3212"/>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4113257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Job Postings</a:t>
            </a:r>
          </a:p>
        </p:txBody>
      </p:sp>
      <p:sp>
        <p:nvSpPr>
          <p:cNvPr id="3" name="Text Placeholder 2"/>
          <p:cNvSpPr>
            <a:spLocks noGrp="1"/>
          </p:cNvSpPr>
          <p:nvPr>
            <p:ph type="body" sz="quarter" idx="11"/>
          </p:nvPr>
        </p:nvSpPr>
        <p:spPr>
          <a:xfrm>
            <a:off x="596348" y="1587500"/>
            <a:ext cx="4110123" cy="2933700"/>
          </a:xfrm>
        </p:spPr>
        <p:txBody>
          <a:bodyPr/>
          <a:lstStyle/>
          <a:p>
            <a:pPr marL="0" indent="0">
              <a:buNone/>
            </a:pPr>
            <a:r>
              <a:rPr lang="en-US" sz="4000" b="1" dirty="0"/>
              <a:t>Facilities Summer </a:t>
            </a:r>
            <a:r>
              <a:rPr lang="en-US" sz="4000" b="1" dirty="0" smtClean="0"/>
              <a:t>Student</a:t>
            </a:r>
            <a:endParaRPr lang="en-US" sz="4000" b="1" dirty="0"/>
          </a:p>
        </p:txBody>
      </p:sp>
      <p:pic>
        <p:nvPicPr>
          <p:cNvPr id="5" name="Content Placeholder 8" descr="Writing-Job.png"/>
          <p:cNvPicPr>
            <a:picLocks noChangeAspect="1"/>
          </p:cNvPicPr>
          <p:nvPr/>
        </p:nvPicPr>
        <p:blipFill>
          <a:blip r:embed="rId3">
            <a:extLst>
              <a:ext uri="{28A0092B-C50C-407E-A947-70E740481C1C}">
                <a14:useLocalDpi xmlns:a14="http://schemas.microsoft.com/office/drawing/2010/main" val="0"/>
              </a:ext>
            </a:extLst>
          </a:blip>
          <a:srcRect l="-30312" r="-30312"/>
          <a:stretch>
            <a:fillRect/>
          </a:stretch>
        </p:blipFill>
        <p:spPr>
          <a:xfrm>
            <a:off x="4664391" y="927100"/>
            <a:ext cx="5421765" cy="4216400"/>
          </a:xfrm>
          <a:prstGeom prst="rect">
            <a:avLst/>
          </a:prstGeom>
        </p:spPr>
      </p:pic>
    </p:spTree>
    <p:extLst>
      <p:ext uri="{BB962C8B-B14F-4D97-AF65-F5344CB8AC3E}">
        <p14:creationId xmlns:p14="http://schemas.microsoft.com/office/powerpoint/2010/main" val="35795155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1"/>
          </p:nvPr>
        </p:nvSpPr>
        <p:spPr>
          <a:xfrm>
            <a:off x="1878117" y="950857"/>
            <a:ext cx="6917959" cy="3158435"/>
          </a:xfrm>
        </p:spPr>
        <p:txBody>
          <a:bodyPr/>
          <a:lstStyle/>
          <a:p>
            <a:pPr marL="342900" indent="-342900">
              <a:buFont typeface="+mj-lt"/>
              <a:buAutoNum type="arabicPeriod"/>
            </a:pPr>
            <a:r>
              <a:rPr lang="en-CA" dirty="0"/>
              <a:t>Got award for highest contributions on the school fundraising team.</a:t>
            </a:r>
          </a:p>
          <a:p>
            <a:pPr marL="342900" indent="-342900">
              <a:buFont typeface="+mj-lt"/>
              <a:buAutoNum type="arabicPeriod"/>
            </a:pPr>
            <a:r>
              <a:rPr lang="en-CA" dirty="0"/>
              <a:t>Got highest marks in Skills Canada Competition.</a:t>
            </a:r>
          </a:p>
          <a:p>
            <a:pPr marL="342900" indent="-342900">
              <a:buFont typeface="+mj-lt"/>
              <a:buAutoNum type="arabicPeriod"/>
            </a:pPr>
            <a:r>
              <a:rPr lang="en-CA" dirty="0"/>
              <a:t>Was </a:t>
            </a:r>
            <a:r>
              <a:rPr lang="en-CA" dirty="0" smtClean="0"/>
              <a:t>team manager of </a:t>
            </a:r>
            <a:r>
              <a:rPr lang="en-CA" dirty="0"/>
              <a:t>four service people.</a:t>
            </a:r>
          </a:p>
          <a:p>
            <a:pPr marL="342900" indent="-342900">
              <a:buFont typeface="+mj-lt"/>
              <a:buAutoNum type="arabicPeriod"/>
            </a:pPr>
            <a:r>
              <a:rPr lang="en-CA" dirty="0"/>
              <a:t>Was the first person to be given the </a:t>
            </a:r>
            <a:r>
              <a:rPr lang="en-CA" dirty="0" err="1"/>
              <a:t>Bendel</a:t>
            </a:r>
            <a:r>
              <a:rPr lang="en-CA" dirty="0"/>
              <a:t> Award.</a:t>
            </a:r>
          </a:p>
        </p:txBody>
      </p:sp>
      <p:sp>
        <p:nvSpPr>
          <p:cNvPr id="4" name="Title 3"/>
          <p:cNvSpPr>
            <a:spLocks noGrp="1"/>
          </p:cNvSpPr>
          <p:nvPr>
            <p:ph type="title"/>
          </p:nvPr>
        </p:nvSpPr>
        <p:spPr/>
        <p:txBody>
          <a:bodyPr/>
          <a:lstStyle/>
          <a:p>
            <a:r>
              <a:rPr lang="en-US" smtClean="0"/>
              <a:t>Using action words in resumes</a:t>
            </a:r>
            <a:endParaRPr lang="en-US" dirty="0"/>
          </a:p>
        </p:txBody>
      </p:sp>
      <p:pic>
        <p:nvPicPr>
          <p:cNvPr id="5" name="Picture 4" descr="Yellow Arrow.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60452" y="1280313"/>
            <a:ext cx="882396" cy="1216152"/>
          </a:xfrm>
          <a:prstGeom prst="rect">
            <a:avLst/>
          </a:prstGeom>
        </p:spPr>
      </p:pic>
    </p:spTree>
    <p:extLst>
      <p:ext uri="{BB962C8B-B14F-4D97-AF65-F5344CB8AC3E}">
        <p14:creationId xmlns:p14="http://schemas.microsoft.com/office/powerpoint/2010/main" val="42409855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words</a:t>
            </a:r>
            <a:endParaRPr lang="en-US" dirty="0"/>
          </a:p>
        </p:txBody>
      </p:sp>
      <p:sp>
        <p:nvSpPr>
          <p:cNvPr id="4" name="TextBox 3"/>
          <p:cNvSpPr txBox="1"/>
          <p:nvPr/>
        </p:nvSpPr>
        <p:spPr>
          <a:xfrm>
            <a:off x="590973" y="1066647"/>
            <a:ext cx="7813265" cy="3094084"/>
          </a:xfrm>
          <a:prstGeom prst="rect">
            <a:avLst/>
          </a:prstGeom>
          <a:solidFill>
            <a:schemeClr val="bg1"/>
          </a:solidFill>
        </p:spPr>
        <p:txBody>
          <a:bodyPr wrap="square" lIns="91440" tIns="182880" bIns="0" numCol="3" rtlCol="0" anchor="ctr" anchorCtr="0">
            <a:spAutoFit/>
          </a:bodyPr>
          <a:lstStyle/>
          <a:p>
            <a:pPr algn="ctr">
              <a:lnSpc>
                <a:spcPct val="110000"/>
              </a:lnSpc>
            </a:pPr>
            <a:r>
              <a:rPr lang="en-CA" sz="2400" dirty="0">
                <a:solidFill>
                  <a:srgbClr val="505150"/>
                </a:solidFill>
                <a:latin typeface="Calibri"/>
                <a:cs typeface="Calibri"/>
              </a:rPr>
              <a:t>Accelerated</a:t>
            </a:r>
          </a:p>
          <a:p>
            <a:pPr algn="ctr">
              <a:lnSpc>
                <a:spcPct val="110000"/>
              </a:lnSpc>
            </a:pPr>
            <a:r>
              <a:rPr lang="en-CA" sz="2400" dirty="0">
                <a:solidFill>
                  <a:srgbClr val="505150"/>
                </a:solidFill>
                <a:latin typeface="Calibri"/>
                <a:cs typeface="Calibri"/>
              </a:rPr>
              <a:t>Administered</a:t>
            </a:r>
          </a:p>
          <a:p>
            <a:pPr algn="ctr">
              <a:lnSpc>
                <a:spcPct val="110000"/>
              </a:lnSpc>
            </a:pPr>
            <a:r>
              <a:rPr lang="en-CA" sz="2400" dirty="0">
                <a:solidFill>
                  <a:srgbClr val="505150"/>
                </a:solidFill>
                <a:latin typeface="Calibri"/>
                <a:cs typeface="Calibri"/>
              </a:rPr>
              <a:t>Analyzed</a:t>
            </a:r>
          </a:p>
          <a:p>
            <a:pPr algn="ctr">
              <a:lnSpc>
                <a:spcPct val="110000"/>
              </a:lnSpc>
            </a:pPr>
            <a:r>
              <a:rPr lang="en-CA" sz="2400" dirty="0">
                <a:solidFill>
                  <a:srgbClr val="505150"/>
                </a:solidFill>
                <a:latin typeface="Calibri"/>
                <a:cs typeface="Calibri"/>
              </a:rPr>
              <a:t>Awarded</a:t>
            </a:r>
          </a:p>
          <a:p>
            <a:pPr algn="ctr">
              <a:lnSpc>
                <a:spcPct val="110000"/>
              </a:lnSpc>
            </a:pPr>
            <a:r>
              <a:rPr lang="en-CA" sz="2400" dirty="0">
                <a:solidFill>
                  <a:srgbClr val="505150"/>
                </a:solidFill>
                <a:latin typeface="Calibri"/>
                <a:cs typeface="Calibri"/>
              </a:rPr>
              <a:t>Calculated</a:t>
            </a:r>
          </a:p>
          <a:p>
            <a:pPr algn="ctr">
              <a:lnSpc>
                <a:spcPct val="110000"/>
              </a:lnSpc>
            </a:pPr>
            <a:r>
              <a:rPr lang="en-CA" sz="2400" dirty="0">
                <a:solidFill>
                  <a:srgbClr val="505150"/>
                </a:solidFill>
                <a:latin typeface="Calibri"/>
                <a:cs typeface="Calibri"/>
              </a:rPr>
              <a:t>Created</a:t>
            </a:r>
          </a:p>
          <a:p>
            <a:pPr algn="ctr">
              <a:lnSpc>
                <a:spcPct val="110000"/>
              </a:lnSpc>
            </a:pPr>
            <a:r>
              <a:rPr lang="en-CA" sz="2400" dirty="0" smtClean="0">
                <a:solidFill>
                  <a:srgbClr val="505150"/>
                </a:solidFill>
                <a:latin typeface="Calibri"/>
                <a:cs typeface="Calibri"/>
              </a:rPr>
              <a:t>Designed</a:t>
            </a:r>
            <a:endParaRPr lang="en-CA" sz="2400" dirty="0">
              <a:solidFill>
                <a:srgbClr val="505150"/>
              </a:solidFill>
              <a:latin typeface="Calibri"/>
              <a:cs typeface="Calibri"/>
            </a:endParaRPr>
          </a:p>
          <a:p>
            <a:pPr algn="ctr">
              <a:lnSpc>
                <a:spcPct val="110000"/>
              </a:lnSpc>
            </a:pPr>
            <a:r>
              <a:rPr lang="en-CA" sz="2400" dirty="0" smtClean="0">
                <a:solidFill>
                  <a:srgbClr val="505150"/>
                </a:solidFill>
                <a:latin typeface="Calibri"/>
                <a:cs typeface="Calibri"/>
              </a:rPr>
              <a:t>Documented</a:t>
            </a:r>
            <a:endParaRPr lang="en-CA" sz="2400" dirty="0">
              <a:solidFill>
                <a:srgbClr val="505150"/>
              </a:solidFill>
              <a:latin typeface="Calibri"/>
              <a:cs typeface="Calibri"/>
            </a:endParaRPr>
          </a:p>
          <a:p>
            <a:pPr algn="ctr">
              <a:lnSpc>
                <a:spcPct val="110000"/>
              </a:lnSpc>
            </a:pPr>
            <a:r>
              <a:rPr lang="en-CA" sz="2400" dirty="0">
                <a:solidFill>
                  <a:srgbClr val="505150"/>
                </a:solidFill>
                <a:latin typeface="Calibri"/>
                <a:cs typeface="Calibri"/>
              </a:rPr>
              <a:t>Earned</a:t>
            </a:r>
          </a:p>
          <a:p>
            <a:pPr algn="ctr">
              <a:lnSpc>
                <a:spcPct val="110000"/>
              </a:lnSpc>
            </a:pPr>
            <a:r>
              <a:rPr lang="en-CA" sz="2400" dirty="0">
                <a:solidFill>
                  <a:srgbClr val="505150"/>
                </a:solidFill>
                <a:latin typeface="Calibri"/>
                <a:cs typeface="Calibri"/>
              </a:rPr>
              <a:t>Eliminated</a:t>
            </a:r>
          </a:p>
          <a:p>
            <a:pPr algn="ctr">
              <a:lnSpc>
                <a:spcPct val="110000"/>
              </a:lnSpc>
            </a:pPr>
            <a:r>
              <a:rPr lang="en-CA" sz="2400" dirty="0" smtClean="0">
                <a:solidFill>
                  <a:srgbClr val="505150"/>
                </a:solidFill>
                <a:latin typeface="Calibri"/>
                <a:cs typeface="Calibri"/>
              </a:rPr>
              <a:t>Improved</a:t>
            </a:r>
            <a:endParaRPr lang="en-CA" sz="2400" dirty="0">
              <a:solidFill>
                <a:srgbClr val="505150"/>
              </a:solidFill>
              <a:latin typeface="Calibri"/>
              <a:cs typeface="Calibri"/>
            </a:endParaRPr>
          </a:p>
          <a:p>
            <a:pPr algn="ctr">
              <a:lnSpc>
                <a:spcPct val="110000"/>
              </a:lnSpc>
            </a:pPr>
            <a:r>
              <a:rPr lang="en-CA" sz="2400" dirty="0">
                <a:solidFill>
                  <a:srgbClr val="505150"/>
                </a:solidFill>
                <a:latin typeface="Calibri"/>
                <a:cs typeface="Calibri"/>
              </a:rPr>
              <a:t>Initiated</a:t>
            </a:r>
          </a:p>
          <a:p>
            <a:pPr algn="ctr">
              <a:lnSpc>
                <a:spcPct val="110000"/>
              </a:lnSpc>
            </a:pPr>
            <a:r>
              <a:rPr lang="en-CA" sz="2400" dirty="0">
                <a:solidFill>
                  <a:srgbClr val="505150"/>
                </a:solidFill>
                <a:latin typeface="Calibri"/>
                <a:cs typeface="Calibri"/>
              </a:rPr>
              <a:t>Managed</a:t>
            </a:r>
          </a:p>
          <a:p>
            <a:pPr algn="ctr">
              <a:lnSpc>
                <a:spcPct val="110000"/>
              </a:lnSpc>
            </a:pPr>
            <a:r>
              <a:rPr lang="en-CA" sz="2400" dirty="0" smtClean="0">
                <a:solidFill>
                  <a:srgbClr val="505150"/>
                </a:solidFill>
                <a:latin typeface="Calibri"/>
                <a:cs typeface="Calibri"/>
              </a:rPr>
              <a:t>Negotiate</a:t>
            </a:r>
            <a:endParaRPr lang="en-CA" sz="2400" dirty="0">
              <a:solidFill>
                <a:srgbClr val="505150"/>
              </a:solidFill>
              <a:latin typeface="Calibri"/>
              <a:cs typeface="Calibri"/>
            </a:endParaRPr>
          </a:p>
          <a:p>
            <a:pPr algn="ctr">
              <a:lnSpc>
                <a:spcPct val="110000"/>
              </a:lnSpc>
            </a:pPr>
            <a:r>
              <a:rPr lang="en-CA" sz="2400" dirty="0" smtClean="0">
                <a:solidFill>
                  <a:srgbClr val="505150"/>
                </a:solidFill>
                <a:latin typeface="Calibri"/>
                <a:cs typeface="Calibri"/>
              </a:rPr>
              <a:t>Organized</a:t>
            </a:r>
            <a:endParaRPr lang="en-CA" sz="2400" dirty="0">
              <a:solidFill>
                <a:srgbClr val="505150"/>
              </a:solidFill>
              <a:latin typeface="Calibri"/>
              <a:cs typeface="Calibri"/>
            </a:endParaRPr>
          </a:p>
          <a:p>
            <a:pPr algn="ctr">
              <a:lnSpc>
                <a:spcPct val="110000"/>
              </a:lnSpc>
            </a:pPr>
            <a:r>
              <a:rPr lang="en-CA" sz="2400" dirty="0">
                <a:solidFill>
                  <a:srgbClr val="505150"/>
                </a:solidFill>
                <a:latin typeface="Calibri"/>
                <a:cs typeface="Calibri"/>
              </a:rPr>
              <a:t>Prepared</a:t>
            </a:r>
          </a:p>
          <a:p>
            <a:pPr algn="ctr">
              <a:lnSpc>
                <a:spcPct val="110000"/>
              </a:lnSpc>
            </a:pPr>
            <a:r>
              <a:rPr lang="en-CA" sz="2400" dirty="0">
                <a:solidFill>
                  <a:srgbClr val="505150"/>
                </a:solidFill>
                <a:latin typeface="Calibri"/>
                <a:cs typeface="Calibri"/>
              </a:rPr>
              <a:t>Raised</a:t>
            </a:r>
          </a:p>
          <a:p>
            <a:pPr algn="ctr">
              <a:lnSpc>
                <a:spcPct val="110000"/>
              </a:lnSpc>
            </a:pPr>
            <a:r>
              <a:rPr lang="en-CA" sz="2400" dirty="0">
                <a:solidFill>
                  <a:srgbClr val="505150"/>
                </a:solidFill>
                <a:latin typeface="Calibri"/>
                <a:cs typeface="Calibri"/>
              </a:rPr>
              <a:t>Recommended</a:t>
            </a:r>
          </a:p>
          <a:p>
            <a:pPr algn="ctr">
              <a:lnSpc>
                <a:spcPct val="110000"/>
              </a:lnSpc>
            </a:pPr>
            <a:r>
              <a:rPr lang="en-CA" sz="2400" dirty="0">
                <a:solidFill>
                  <a:srgbClr val="505150"/>
                </a:solidFill>
                <a:latin typeface="Calibri"/>
                <a:cs typeface="Calibri"/>
              </a:rPr>
              <a:t>Supervised</a:t>
            </a:r>
          </a:p>
          <a:p>
            <a:pPr algn="ctr">
              <a:lnSpc>
                <a:spcPct val="110000"/>
              </a:lnSpc>
            </a:pPr>
            <a:r>
              <a:rPr lang="en-CA" sz="2400" dirty="0">
                <a:solidFill>
                  <a:srgbClr val="505150"/>
                </a:solidFill>
                <a:latin typeface="Calibri"/>
                <a:cs typeface="Calibri"/>
              </a:rPr>
              <a:t>Trained</a:t>
            </a:r>
          </a:p>
          <a:p>
            <a:pPr algn="ctr">
              <a:lnSpc>
                <a:spcPct val="110000"/>
              </a:lnSpc>
            </a:pPr>
            <a:r>
              <a:rPr lang="en-CA" sz="2400" dirty="0">
                <a:solidFill>
                  <a:srgbClr val="505150"/>
                </a:solidFill>
                <a:latin typeface="Calibri"/>
                <a:cs typeface="Calibri"/>
              </a:rPr>
              <a:t>Verified</a:t>
            </a:r>
          </a:p>
        </p:txBody>
      </p:sp>
    </p:spTree>
    <p:extLst>
      <p:ext uri="{BB962C8B-B14F-4D97-AF65-F5344CB8AC3E}">
        <p14:creationId xmlns:p14="http://schemas.microsoft.com/office/powerpoint/2010/main" val="3584265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512288" y="256669"/>
            <a:ext cx="2798063" cy="3852624"/>
          </a:xfrm>
        </p:spPr>
        <p:txBody>
          <a:bodyPr/>
          <a:lstStyle/>
          <a:p>
            <a:pPr marL="0" indent="0">
              <a:spcAft>
                <a:spcPts val="600"/>
              </a:spcAft>
              <a:buNone/>
            </a:pPr>
            <a:r>
              <a:rPr lang="en-US" sz="3200" b="1" dirty="0" smtClean="0"/>
              <a:t>True or False?</a:t>
            </a:r>
          </a:p>
          <a:p>
            <a:pPr marL="0" indent="0">
              <a:buNone/>
            </a:pPr>
            <a:r>
              <a:rPr lang="en-CA" sz="2600" dirty="0"/>
              <a:t>Sending a </a:t>
            </a:r>
            <a:br>
              <a:rPr lang="en-CA" sz="2600" dirty="0"/>
            </a:br>
            <a:r>
              <a:rPr lang="en-CA" sz="2600" dirty="0"/>
              <a:t>Thank-you note </a:t>
            </a:r>
            <a:br>
              <a:rPr lang="en-CA" sz="2600" dirty="0"/>
            </a:br>
            <a:r>
              <a:rPr lang="en-CA" sz="2600" dirty="0"/>
              <a:t>(or email) </a:t>
            </a:r>
            <a:r>
              <a:rPr lang="en-CA" sz="2600" dirty="0" smtClean="0"/>
              <a:t>after a </a:t>
            </a:r>
            <a:r>
              <a:rPr lang="en-CA" sz="2600" dirty="0"/>
              <a:t>job interview can increase your chances of getting the job</a:t>
            </a:r>
            <a:r>
              <a:rPr lang="en-CA" sz="2600" dirty="0" smtClean="0"/>
              <a:t>?</a:t>
            </a:r>
            <a:endParaRPr lang="en-US" sz="2600" b="1" dirty="0" smtClean="0"/>
          </a:p>
          <a:p>
            <a:pPr marL="0" indent="0">
              <a:buNone/>
            </a:pPr>
            <a:endParaRPr lang="en-US" sz="2600" dirty="0"/>
          </a:p>
        </p:txBody>
      </p:sp>
      <p:sp>
        <p:nvSpPr>
          <p:cNvPr id="3" name="Text Placeholder 2"/>
          <p:cNvSpPr>
            <a:spLocks noGrp="1"/>
          </p:cNvSpPr>
          <p:nvPr>
            <p:ph type="body" sz="quarter" idx="12"/>
          </p:nvPr>
        </p:nvSpPr>
        <p:spPr>
          <a:xfrm>
            <a:off x="3891351" y="94562"/>
            <a:ext cx="4985794" cy="4917227"/>
          </a:xfrm>
          <a:solidFill>
            <a:schemeClr val="bg1"/>
          </a:solidFill>
          <a:effectLst>
            <a:outerShdw blurRad="50800" dist="38100" dir="2700000" algn="tl" rotWithShape="0">
              <a:prstClr val="black">
                <a:alpha val="40000"/>
              </a:prstClr>
            </a:outerShdw>
          </a:effectLst>
        </p:spPr>
        <p:txBody>
          <a:bodyPr lIns="274320" tIns="137160" rIns="182880"/>
          <a:lstStyle/>
          <a:p>
            <a:pPr marL="0" indent="0">
              <a:lnSpc>
                <a:spcPct val="90000"/>
              </a:lnSpc>
              <a:spcBef>
                <a:spcPts val="1080"/>
              </a:spcBef>
              <a:buNone/>
            </a:pPr>
            <a:r>
              <a:rPr lang="en-US" sz="2100" dirty="0">
                <a:solidFill>
                  <a:srgbClr val="505150"/>
                </a:solidFill>
              </a:rPr>
              <a:t>Hi Daniel,</a:t>
            </a:r>
          </a:p>
          <a:p>
            <a:pPr marL="0" indent="0">
              <a:lnSpc>
                <a:spcPct val="90000"/>
              </a:lnSpc>
              <a:spcBef>
                <a:spcPts val="1080"/>
              </a:spcBef>
              <a:buNone/>
            </a:pPr>
            <a:r>
              <a:rPr lang="en-US" sz="2100" dirty="0">
                <a:solidFill>
                  <a:srgbClr val="505150"/>
                </a:solidFill>
              </a:rPr>
              <a:t>Thank you for your time yesterday. It was interesting to hear about how your team is </a:t>
            </a:r>
            <a:r>
              <a:rPr lang="en-US" sz="2100" dirty="0" smtClean="0">
                <a:solidFill>
                  <a:srgbClr val="505150"/>
                </a:solidFill>
              </a:rPr>
              <a:t>expanding, </a:t>
            </a:r>
            <a:r>
              <a:rPr lang="en-US" sz="2100" dirty="0">
                <a:solidFill>
                  <a:srgbClr val="505150"/>
                </a:solidFill>
              </a:rPr>
              <a:t>and the new types of customers you’re trying to attract.</a:t>
            </a:r>
          </a:p>
          <a:p>
            <a:pPr marL="0" indent="0">
              <a:lnSpc>
                <a:spcPct val="90000"/>
              </a:lnSpc>
              <a:spcBef>
                <a:spcPts val="1080"/>
              </a:spcBef>
              <a:buNone/>
            </a:pPr>
            <a:r>
              <a:rPr lang="en-US" sz="2100" dirty="0">
                <a:solidFill>
                  <a:srgbClr val="505150"/>
                </a:solidFill>
              </a:rPr>
              <a:t>I’m confident </a:t>
            </a:r>
            <a:r>
              <a:rPr lang="en-US" sz="2100" dirty="0" smtClean="0">
                <a:solidFill>
                  <a:srgbClr val="505150"/>
                </a:solidFill>
              </a:rPr>
              <a:t>I </a:t>
            </a:r>
            <a:r>
              <a:rPr lang="en-US" sz="2100" dirty="0">
                <a:solidFill>
                  <a:srgbClr val="505150"/>
                </a:solidFill>
              </a:rPr>
              <a:t>can take what I’ve learned in my previous customer service position and step into this role with ease. </a:t>
            </a:r>
          </a:p>
          <a:p>
            <a:pPr marL="0" indent="0">
              <a:lnSpc>
                <a:spcPct val="90000"/>
              </a:lnSpc>
              <a:spcBef>
                <a:spcPts val="1080"/>
              </a:spcBef>
              <a:buNone/>
            </a:pPr>
            <a:r>
              <a:rPr lang="en-US" sz="2100" dirty="0">
                <a:solidFill>
                  <a:srgbClr val="505150"/>
                </a:solidFill>
              </a:rPr>
              <a:t>Please contact me if you have any additional questions or concerns. I look forward to hearing back from you next week.</a:t>
            </a:r>
          </a:p>
          <a:p>
            <a:pPr marL="0" indent="0">
              <a:lnSpc>
                <a:spcPct val="90000"/>
              </a:lnSpc>
              <a:spcBef>
                <a:spcPts val="1080"/>
              </a:spcBef>
              <a:buNone/>
            </a:pPr>
            <a:r>
              <a:rPr lang="en-US" sz="2100" dirty="0">
                <a:solidFill>
                  <a:srgbClr val="505150"/>
                </a:solidFill>
              </a:rPr>
              <a:t>Best regards,</a:t>
            </a:r>
            <a:br>
              <a:rPr lang="en-US" sz="2100" dirty="0">
                <a:solidFill>
                  <a:srgbClr val="505150"/>
                </a:solidFill>
              </a:rPr>
            </a:br>
            <a:r>
              <a:rPr lang="en-US" sz="2100" dirty="0">
                <a:solidFill>
                  <a:srgbClr val="505150"/>
                </a:solidFill>
              </a:rPr>
              <a:t>Chris Smith</a:t>
            </a:r>
            <a:endParaRPr lang="en-CA" sz="2100" dirty="0">
              <a:solidFill>
                <a:srgbClr val="505150"/>
              </a:solidFill>
            </a:endParaRPr>
          </a:p>
        </p:txBody>
      </p:sp>
    </p:spTree>
    <p:extLst>
      <p:ext uri="{BB962C8B-B14F-4D97-AF65-F5344CB8AC3E}">
        <p14:creationId xmlns:p14="http://schemas.microsoft.com/office/powerpoint/2010/main" val="29065194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971418406"/>
              </p:ext>
            </p:extLst>
          </p:nvPr>
        </p:nvGraphicFramePr>
        <p:xfrm>
          <a:off x="443687" y="296608"/>
          <a:ext cx="8343900" cy="4259477"/>
        </p:xfrm>
        <a:graphic>
          <a:graphicData uri="http://schemas.openxmlformats.org/drawingml/2006/table">
            <a:tbl>
              <a:tblPr firstRow="1" bandRow="1">
                <a:tableStyleId>{2D5ABB26-0587-4C30-8999-92F81FD0307C}</a:tableStyleId>
              </a:tblPr>
              <a:tblGrid>
                <a:gridCol w="4149148"/>
                <a:gridCol w="4194752"/>
              </a:tblGrid>
              <a:tr h="351473">
                <a:tc>
                  <a:txBody>
                    <a:bodyPr/>
                    <a:lstStyle/>
                    <a:p>
                      <a:r>
                        <a:rPr lang="en-US" sz="2400" b="1" dirty="0" smtClean="0">
                          <a:solidFill>
                            <a:schemeClr val="bg1"/>
                          </a:solidFill>
                          <a:latin typeface="Calibri"/>
                          <a:cs typeface="Calibri"/>
                        </a:rPr>
                        <a:t>Formal Writing Style</a:t>
                      </a:r>
                      <a:endParaRPr lang="en-US" sz="2400" b="1" dirty="0">
                        <a:solidFill>
                          <a:schemeClr val="bg1"/>
                        </a:solidFill>
                        <a:latin typeface="Calibri"/>
                        <a:cs typeface="Calibri"/>
                      </a:endParaRPr>
                    </a:p>
                  </a:txBody>
                  <a:tcPr marL="182880" marT="91440" marB="91440">
                    <a:solidFill>
                      <a:srgbClr val="00A0D6"/>
                    </a:solidFill>
                  </a:tcPr>
                </a:tc>
                <a:tc>
                  <a:txBody>
                    <a:bodyPr/>
                    <a:lstStyle/>
                    <a:p>
                      <a:r>
                        <a:rPr lang="en-US" sz="2400" b="1" dirty="0" smtClean="0">
                          <a:solidFill>
                            <a:srgbClr val="FFFFFF"/>
                          </a:solidFill>
                          <a:latin typeface="Calibri"/>
                          <a:cs typeface="Calibri"/>
                        </a:rPr>
                        <a:t>Informal Writing Style</a:t>
                      </a:r>
                      <a:endParaRPr lang="en-US" sz="2400" b="1" dirty="0">
                        <a:solidFill>
                          <a:srgbClr val="FFFFFF"/>
                        </a:solidFill>
                        <a:latin typeface="Calibri"/>
                        <a:cs typeface="Calibri"/>
                      </a:endParaRPr>
                    </a:p>
                  </a:txBody>
                  <a:tcPr marL="182880" marT="91440" marB="91440">
                    <a:solidFill>
                      <a:srgbClr val="00A0D6"/>
                    </a:solidFill>
                  </a:tcPr>
                </a:tc>
              </a:tr>
              <a:tr h="351473">
                <a:tc>
                  <a:txBody>
                    <a:bodyPr/>
                    <a:lstStyle/>
                    <a:p>
                      <a:r>
                        <a:rPr lang="en-US" sz="1800" dirty="0" smtClean="0">
                          <a:solidFill>
                            <a:srgbClr val="505150"/>
                          </a:solidFill>
                          <a:latin typeface="Calibri"/>
                          <a:cs typeface="Calibri"/>
                        </a:rPr>
                        <a:t>Avoids slang and contractions</a:t>
                      </a:r>
                      <a:endParaRPr lang="en-US" sz="1800" dirty="0">
                        <a:solidFill>
                          <a:srgbClr val="505150"/>
                        </a:solidFill>
                        <a:latin typeface="Calibri"/>
                        <a:cs typeface="Calibri"/>
                      </a:endParaRPr>
                    </a:p>
                  </a:txBody>
                  <a:tcPr marL="182880">
                    <a:solidFill>
                      <a:schemeClr val="bg1"/>
                    </a:solidFill>
                  </a:tcPr>
                </a:tc>
                <a:tc>
                  <a:txBody>
                    <a:bodyPr/>
                    <a:lstStyle/>
                    <a:p>
                      <a:r>
                        <a:rPr lang="en-US" sz="1800" dirty="0" smtClean="0">
                          <a:solidFill>
                            <a:srgbClr val="505150"/>
                          </a:solidFill>
                          <a:latin typeface="Calibri"/>
                          <a:cs typeface="Calibri"/>
                        </a:rPr>
                        <a:t>Uses slang and contractions</a:t>
                      </a:r>
                      <a:endParaRPr lang="en-US" sz="1800" dirty="0">
                        <a:solidFill>
                          <a:srgbClr val="505150"/>
                        </a:solidFill>
                        <a:latin typeface="Calibri"/>
                        <a:cs typeface="Calibri"/>
                      </a:endParaRPr>
                    </a:p>
                  </a:txBody>
                  <a:tcPr marL="182880">
                    <a:solidFill>
                      <a:schemeClr val="bg1"/>
                    </a:solidFill>
                  </a:tcPr>
                </a:tc>
              </a:tr>
              <a:tr h="351473">
                <a:tc>
                  <a:txBody>
                    <a:bodyPr/>
                    <a:lstStyle/>
                    <a:p>
                      <a:r>
                        <a:rPr lang="en-US" sz="1800" dirty="0" smtClean="0">
                          <a:solidFill>
                            <a:srgbClr val="505150"/>
                          </a:solidFill>
                          <a:latin typeface="Calibri"/>
                          <a:cs typeface="Calibri"/>
                        </a:rPr>
                        <a:t>Tone is polite but impersonal</a:t>
                      </a:r>
                      <a:endParaRPr lang="en-US" sz="1800" dirty="0">
                        <a:solidFill>
                          <a:srgbClr val="505150"/>
                        </a:solidFill>
                        <a:latin typeface="Calibri"/>
                        <a:cs typeface="Calibri"/>
                      </a:endParaRPr>
                    </a:p>
                  </a:txBody>
                  <a:tcPr marL="182880">
                    <a:solidFill>
                      <a:schemeClr val="bg1"/>
                    </a:solidFill>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800" dirty="0" smtClean="0">
                          <a:solidFill>
                            <a:srgbClr val="505150"/>
                          </a:solidFill>
                          <a:latin typeface="Calibri"/>
                          <a:cs typeface="Calibri"/>
                        </a:rPr>
                        <a:t>Tone may be more personal</a:t>
                      </a:r>
                    </a:p>
                  </a:txBody>
                  <a:tcPr marL="182880">
                    <a:solidFill>
                      <a:schemeClr val="bg1"/>
                    </a:solidFill>
                  </a:tcPr>
                </a:tc>
              </a:tr>
              <a:tr h="693317">
                <a:tc>
                  <a:txBody>
                    <a:bodyPr/>
                    <a:lstStyle/>
                    <a:p>
                      <a:r>
                        <a:rPr lang="en-US" sz="1800" dirty="0" smtClean="0">
                          <a:solidFill>
                            <a:srgbClr val="505150"/>
                          </a:solidFill>
                          <a:latin typeface="Calibri"/>
                          <a:cs typeface="Calibri"/>
                        </a:rPr>
                        <a:t>Uses technical language and spells out abbreviations</a:t>
                      </a:r>
                      <a:endParaRPr lang="en-US" sz="1800" dirty="0">
                        <a:solidFill>
                          <a:srgbClr val="505150"/>
                        </a:solidFill>
                        <a:latin typeface="Calibri"/>
                        <a:cs typeface="Calibri"/>
                      </a:endParaRPr>
                    </a:p>
                  </a:txBody>
                  <a:tcPr marL="182880">
                    <a:solidFill>
                      <a:schemeClr val="bg1"/>
                    </a:solidFill>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800" dirty="0" smtClean="0">
                          <a:solidFill>
                            <a:srgbClr val="505150"/>
                          </a:solidFill>
                          <a:latin typeface="Calibri"/>
                          <a:cs typeface="Calibri"/>
                        </a:rPr>
                        <a:t>Uses less technical language and may use abbreviations</a:t>
                      </a:r>
                    </a:p>
                  </a:txBody>
                  <a:tcPr marL="182880">
                    <a:solidFill>
                      <a:schemeClr val="bg1"/>
                    </a:solidFill>
                  </a:tcPr>
                </a:tc>
              </a:tr>
              <a:tr h="351473">
                <a:tc>
                  <a:txBody>
                    <a:bodyPr/>
                    <a:lstStyle/>
                    <a:p>
                      <a:r>
                        <a:rPr lang="en-US" sz="1800" dirty="0" smtClean="0">
                          <a:solidFill>
                            <a:srgbClr val="505150"/>
                          </a:solidFill>
                          <a:latin typeface="Calibri"/>
                          <a:cs typeface="Calibri"/>
                        </a:rPr>
                        <a:t>Tone is usually serious and factual</a:t>
                      </a:r>
                      <a:endParaRPr lang="en-US" sz="1800" dirty="0">
                        <a:solidFill>
                          <a:srgbClr val="505150"/>
                        </a:solidFill>
                        <a:latin typeface="Calibri"/>
                        <a:cs typeface="Calibri"/>
                      </a:endParaRPr>
                    </a:p>
                  </a:txBody>
                  <a:tcPr marL="182880">
                    <a:solidFill>
                      <a:schemeClr val="bg1"/>
                    </a:solidFill>
                  </a:tcPr>
                </a:tc>
                <a:tc>
                  <a:txBody>
                    <a:bodyPr/>
                    <a:lstStyle/>
                    <a:p>
                      <a:r>
                        <a:rPr lang="en-US" sz="1800" dirty="0" smtClean="0">
                          <a:solidFill>
                            <a:srgbClr val="505150"/>
                          </a:solidFill>
                          <a:latin typeface="Calibri"/>
                          <a:cs typeface="Calibri"/>
                        </a:rPr>
                        <a:t>Tone may be emotional</a:t>
                      </a:r>
                      <a:endParaRPr lang="en-US" sz="1800" dirty="0">
                        <a:solidFill>
                          <a:srgbClr val="505150"/>
                        </a:solidFill>
                        <a:latin typeface="Calibri"/>
                        <a:cs typeface="Calibri"/>
                      </a:endParaRPr>
                    </a:p>
                  </a:txBody>
                  <a:tcPr marL="182880">
                    <a:solidFill>
                      <a:schemeClr val="bg1"/>
                    </a:solidFill>
                  </a:tcPr>
                </a:tc>
              </a:tr>
              <a:tr h="491100">
                <a:tc>
                  <a:txBody>
                    <a:bodyPr/>
                    <a:lstStyle/>
                    <a:p>
                      <a:r>
                        <a:rPr lang="en-US" sz="1800" dirty="0" smtClean="0">
                          <a:solidFill>
                            <a:srgbClr val="505150"/>
                          </a:solidFill>
                          <a:latin typeface="Calibri"/>
                          <a:cs typeface="Calibri"/>
                        </a:rPr>
                        <a:t>Avoids colloquial or very informal words</a:t>
                      </a:r>
                      <a:endParaRPr lang="en-US" sz="1800" dirty="0">
                        <a:solidFill>
                          <a:srgbClr val="505150"/>
                        </a:solidFill>
                        <a:latin typeface="Calibri"/>
                        <a:cs typeface="Calibri"/>
                      </a:endParaRPr>
                    </a:p>
                  </a:txBody>
                  <a:tcPr marL="182880">
                    <a:solidFill>
                      <a:schemeClr val="bg1"/>
                    </a:solidFill>
                  </a:tcPr>
                </a:tc>
                <a:tc>
                  <a:txBody>
                    <a:bodyPr/>
                    <a:lstStyle/>
                    <a:p>
                      <a:r>
                        <a:rPr lang="en-US" sz="1800" dirty="0" smtClean="0">
                          <a:solidFill>
                            <a:srgbClr val="505150"/>
                          </a:solidFill>
                          <a:latin typeface="Calibri"/>
                          <a:cs typeface="Calibri"/>
                        </a:rPr>
                        <a:t>May use colloquial words (awesome, folks)</a:t>
                      </a:r>
                      <a:endParaRPr lang="en-US" sz="1800" dirty="0">
                        <a:solidFill>
                          <a:srgbClr val="505150"/>
                        </a:solidFill>
                        <a:latin typeface="Calibri"/>
                        <a:cs typeface="Calibri"/>
                      </a:endParaRPr>
                    </a:p>
                  </a:txBody>
                  <a:tcPr marL="182880">
                    <a:solidFill>
                      <a:schemeClr val="bg1"/>
                    </a:solidFill>
                  </a:tcPr>
                </a:tc>
              </a:tr>
              <a:tr h="491100">
                <a:tc>
                  <a:txBody>
                    <a:bodyPr/>
                    <a:lstStyle/>
                    <a:p>
                      <a:r>
                        <a:rPr lang="en-US" sz="1800" dirty="0" smtClean="0">
                          <a:solidFill>
                            <a:srgbClr val="505150"/>
                          </a:solidFill>
                          <a:latin typeface="Calibri"/>
                          <a:cs typeface="Calibri"/>
                        </a:rPr>
                        <a:t>Avoids imperative. (Please remember that…)</a:t>
                      </a:r>
                      <a:endParaRPr lang="en-US" sz="1800" dirty="0">
                        <a:solidFill>
                          <a:srgbClr val="505150"/>
                        </a:solidFill>
                        <a:latin typeface="Calibri"/>
                        <a:cs typeface="Calibri"/>
                      </a:endParaRPr>
                    </a:p>
                  </a:txBody>
                  <a:tcPr marL="182880">
                    <a:solidFill>
                      <a:schemeClr val="bg1"/>
                    </a:solidFill>
                  </a:tcPr>
                </a:tc>
                <a:tc>
                  <a:txBody>
                    <a:bodyPr/>
                    <a:lstStyle/>
                    <a:p>
                      <a:r>
                        <a:rPr lang="en-US" sz="1800" dirty="0" smtClean="0">
                          <a:solidFill>
                            <a:srgbClr val="505150"/>
                          </a:solidFill>
                          <a:latin typeface="Calibri"/>
                          <a:cs typeface="Calibri"/>
                        </a:rPr>
                        <a:t>May use imperative (Remember, ...)</a:t>
                      </a:r>
                      <a:endParaRPr lang="en-US" sz="1800" dirty="0">
                        <a:solidFill>
                          <a:srgbClr val="505150"/>
                        </a:solidFill>
                        <a:latin typeface="Calibri"/>
                        <a:cs typeface="Calibri"/>
                      </a:endParaRPr>
                    </a:p>
                  </a:txBody>
                  <a:tcPr marL="182880">
                    <a:solidFill>
                      <a:schemeClr val="bg1"/>
                    </a:solidFill>
                  </a:tcPr>
                </a:tc>
              </a:tr>
              <a:tr h="491100">
                <a:tc>
                  <a:txBody>
                    <a:bodyPr/>
                    <a:lstStyle/>
                    <a:p>
                      <a:r>
                        <a:rPr lang="en-US" sz="1800" dirty="0" smtClean="0">
                          <a:solidFill>
                            <a:srgbClr val="505150"/>
                          </a:solidFill>
                          <a:latin typeface="Calibri"/>
                          <a:cs typeface="Calibri"/>
                        </a:rPr>
                        <a:t>Uses proper punctuation and capitalization</a:t>
                      </a:r>
                      <a:endParaRPr lang="en-US" sz="1800" dirty="0">
                        <a:solidFill>
                          <a:srgbClr val="505150"/>
                        </a:solidFill>
                        <a:latin typeface="Calibri"/>
                        <a:cs typeface="Calibri"/>
                      </a:endParaRPr>
                    </a:p>
                  </a:txBody>
                  <a:tcPr marL="182880">
                    <a:solidFill>
                      <a:schemeClr val="bg1"/>
                    </a:solidFill>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800" dirty="0" smtClean="0">
                          <a:solidFill>
                            <a:srgbClr val="505150"/>
                          </a:solidFill>
                          <a:latin typeface="Calibri"/>
                          <a:cs typeface="Calibri"/>
                        </a:rPr>
                        <a:t>Uses proper punctuation and </a:t>
                      </a:r>
                      <a:br>
                        <a:rPr lang="en-US" sz="1800" dirty="0" smtClean="0">
                          <a:solidFill>
                            <a:srgbClr val="505150"/>
                          </a:solidFill>
                          <a:latin typeface="Calibri"/>
                          <a:cs typeface="Calibri"/>
                        </a:rPr>
                      </a:br>
                      <a:r>
                        <a:rPr lang="en-US" sz="1800" dirty="0" smtClean="0">
                          <a:solidFill>
                            <a:srgbClr val="505150"/>
                          </a:solidFill>
                          <a:latin typeface="Calibri"/>
                          <a:cs typeface="Calibri"/>
                        </a:rPr>
                        <a:t>capitalization</a:t>
                      </a:r>
                    </a:p>
                  </a:txBody>
                  <a:tcPr marL="182880">
                    <a:solidFill>
                      <a:schemeClr val="bg1"/>
                    </a:solidFill>
                  </a:tcPr>
                </a:tc>
              </a:tr>
            </a:tbl>
          </a:graphicData>
        </a:graphic>
      </p:graphicFrame>
    </p:spTree>
    <p:extLst>
      <p:ext uri="{BB962C8B-B14F-4D97-AF65-F5344CB8AC3E}">
        <p14:creationId xmlns:p14="http://schemas.microsoft.com/office/powerpoint/2010/main" val="402680584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KILLS-2023">
  <a:themeElements>
    <a:clrScheme name="Custom 10">
      <a:dk1>
        <a:srgbClr val="47B3C6"/>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A0D6"/>
      </a:hlink>
      <a:folHlink>
        <a:srgbClr val="800080"/>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99450e6-b98c-46fe-969f-08a1e686a47c" xsi:nil="true"/>
    <lcf76f155ced4ddcb4097134ff3c332f xmlns="c31867ed-14af-43af-a40e-dbb258c24461">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6A49B40CBCDAF48B72A00462F978272" ma:contentTypeVersion="17" ma:contentTypeDescription="Create a new document." ma:contentTypeScope="" ma:versionID="d8ce85f6f2ba012ed4d00bd9314ea16d">
  <xsd:schema xmlns:xsd="http://www.w3.org/2001/XMLSchema" xmlns:xs="http://www.w3.org/2001/XMLSchema" xmlns:p="http://schemas.microsoft.com/office/2006/metadata/properties" xmlns:ns2="b99450e6-b98c-46fe-969f-08a1e686a47c" xmlns:ns3="c31867ed-14af-43af-a40e-dbb258c24461" targetNamespace="http://schemas.microsoft.com/office/2006/metadata/properties" ma:root="true" ma:fieldsID="1448e659582f881a95c69b922e9ae848" ns2:_="" ns3:_="">
    <xsd:import namespace="b99450e6-b98c-46fe-969f-08a1e686a47c"/>
    <xsd:import namespace="c31867ed-14af-43af-a40e-dbb258c24461"/>
    <xsd:element name="properties">
      <xsd:complexType>
        <xsd:sequence>
          <xsd:element name="documentManagement">
            <xsd:complexType>
              <xsd:all>
                <xsd:element ref="ns2:TaxCatchAll" minOccurs="0"/>
                <xsd:element ref="ns3:MediaServiceMetadata" minOccurs="0"/>
                <xsd:element ref="ns3:MediaServiceFastMetadata" minOccurs="0"/>
                <xsd:element ref="ns3:MediaServiceDateTaken" minOccurs="0"/>
                <xsd:element ref="ns3:MediaServiceObjectDetectorVersions" minOccurs="0"/>
                <xsd:element ref="ns3:MediaServiceLocation" minOccurs="0"/>
                <xsd:element ref="ns3:MediaServiceOCR" minOccurs="0"/>
                <xsd:element ref="ns3:MediaServiceGenerationTime" minOccurs="0"/>
                <xsd:element ref="ns3:MediaServiceEventHashCode" minOccurs="0"/>
                <xsd:element ref="ns3:lcf76f155ced4ddcb4097134ff3c332f" minOccurs="0"/>
                <xsd:element ref="ns3:MediaLengthInSeconds" minOccurs="0"/>
                <xsd:element ref="ns2:SharedWithUsers" minOccurs="0"/>
                <xsd:element ref="ns2:SharedWithDetail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450e6-b98c-46fe-969f-08a1e686a47c" elementFormDefault="qualified">
    <xsd:import namespace="http://schemas.microsoft.com/office/2006/documentManagement/types"/>
    <xsd:import namespace="http://schemas.microsoft.com/office/infopath/2007/PartnerControls"/>
    <xsd:element name="TaxCatchAll" ma:index="8" nillable="true" ma:displayName="Taxonomy Catch All Column" ma:hidden="true" ma:list="{d779b64e-ebf5-4ebd-a3a4-60f9e1ec8ab8}" ma:internalName="TaxCatchAll" ma:showField="CatchAllData" ma:web="b99450e6-b98c-46fe-969f-08a1e686a47c">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31867ed-14af-43af-a40e-dbb258c24461" elementFormDefault="qualified">
    <xsd:import namespace="http://schemas.microsoft.com/office/2006/documentManagement/types"/>
    <xsd:import namespace="http://schemas.microsoft.com/office/infopath/2007/PartnerControls"/>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Location" ma:index="13" nillable="true" ma:displayName="Location" ma:indexed="true" ma:internalName="MediaServiceLocatio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8d3b4c81-3f07-471f-9771-68e0463ff5a3" ma:termSetId="09814cd3-568e-fe90-9814-8d621ff8fb84" ma:anchorId="fba54fb3-c3e1-fe81-a776-ca4b69148c4d" ma:open="true" ma:isKeyword="false">
      <xsd:complexType>
        <xsd:sequence>
          <xsd:element ref="pc:Terms" minOccurs="0" maxOccurs="1"/>
        </xsd:sequence>
      </xsd:complex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96F0ED6-761D-4ED5-B6F0-273F8A9A09D8}">
  <ds:schemaRefs>
    <ds:schemaRef ds:uri="b99450e6-b98c-46fe-969f-08a1e686a47c"/>
    <ds:schemaRef ds:uri="c31867ed-14af-43af-a40e-dbb258c2446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E04B516-1202-48B8-8AC0-2A62A9945EA6}">
  <ds:schemaRefs>
    <ds:schemaRef ds:uri="http://schemas.microsoft.com/sharepoint/v3/contenttype/forms"/>
  </ds:schemaRefs>
</ds:datastoreItem>
</file>

<file path=customXml/itemProps3.xml><?xml version="1.0" encoding="utf-8"?>
<ds:datastoreItem xmlns:ds="http://schemas.openxmlformats.org/officeDocument/2006/customXml" ds:itemID="{35EF34B3-205B-43B3-92D3-9C3F67AF1BB1}">
  <ds:schemaRefs>
    <ds:schemaRef ds:uri="b99450e6-b98c-46fe-969f-08a1e686a47c"/>
    <ds:schemaRef ds:uri="c31867ed-14af-43af-a40e-dbb258c2446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SKILLS-2023.thmx</Template>
  <TotalTime>6250</TotalTime>
  <Words>935</Words>
  <Application>Microsoft Macintosh PowerPoint</Application>
  <PresentationFormat>On-screen Show (16:9)</PresentationFormat>
  <Paragraphs>86</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SKILLS-2023</vt:lpstr>
      <vt:lpstr>Skills for Success</vt:lpstr>
      <vt:lpstr>Start with an activity</vt:lpstr>
      <vt:lpstr>PowerPoint Presentation</vt:lpstr>
      <vt:lpstr>Writing text to be read online</vt:lpstr>
      <vt:lpstr>Job Postings</vt:lpstr>
      <vt:lpstr>Using action words in resumes</vt:lpstr>
      <vt:lpstr>Action words</vt:lpstr>
      <vt:lpstr>PowerPoint Presentation</vt:lpstr>
      <vt:lpstr>PowerPoint Presentation</vt:lpstr>
      <vt:lpstr>Cool Jobs  that use Writing</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Adaptability</dc:title>
  <dc:creator>Susan Corning</dc:creator>
  <cp:lastModifiedBy>Susan Corning</cp:lastModifiedBy>
  <cp:revision>82</cp:revision>
  <dcterms:created xsi:type="dcterms:W3CDTF">2023-11-15T11:01:28Z</dcterms:created>
  <dcterms:modified xsi:type="dcterms:W3CDTF">2024-03-12T19:10:33Z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0x01010076A49B40CBCDAF48B72A00462F978272</vt:lpwstr>
  </property>
  <property fmtid="{D5CDD505-2E9C-101B-9397-08002B2CF9AE}" pid="3" name="MediaServiceImageTags">
    <vt:lpwstr/>
  </property>
</Properties>
</file>