
<file path=[Content_Types].xml><?xml version="1.0" encoding="utf-8"?>
<Types xmlns="http://schemas.openxmlformats.org/package/2006/content-types">
  <Default Extension="xml" ContentType="application/xml"/>
  <Default Extension="svg" ContentType="image/svg+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1"/>
  </p:notesMasterIdLst>
  <p:sldIdLst>
    <p:sldId id="256" r:id="rId5"/>
    <p:sldId id="301" r:id="rId6"/>
    <p:sldId id="302" r:id="rId7"/>
    <p:sldId id="313" r:id="rId8"/>
    <p:sldId id="314" r:id="rId9"/>
    <p:sldId id="312" r:id="rId1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3DB83"/>
    <a:srgbClr val="C2D46D"/>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0999" autoAdjust="0"/>
  </p:normalViewPr>
  <p:slideViewPr>
    <p:cSldViewPr snapToGrid="0">
      <p:cViewPr>
        <p:scale>
          <a:sx n="90" d="100"/>
          <a:sy n="90" d="100"/>
        </p:scale>
        <p:origin x="-848" y="-8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27" Type="http://schemas.microsoft.com/office/2018/10/relationships/authors" Target="authors.xml"/><Relationship Id="rId10"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smtClean="0"/>
              <a:t>Select one of the ‘Conclusion’ activities from the Activities Booklet.</a:t>
            </a:r>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Review the list of 9 Skills for Success. Definitions should be available to students from the activity.</a:t>
            </a:r>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CA" dirty="0" smtClean="0"/>
              <a:t>Skills for Success are developed through planned, regular and continued practice. These essential skills help us to be efficient and adaptable and to carryout complex activities or job tasks involving ideas, things, and/or people. Explain to students that </a:t>
            </a:r>
            <a:r>
              <a:rPr lang="en-CA" sz="1200" dirty="0" smtClean="0"/>
              <a:t>the level of essential skills required for most trades is as high, or higher, than it is for many office jobs. So, </a:t>
            </a:r>
            <a:r>
              <a:rPr lang="en-CA" sz="1200" i="1" dirty="0" smtClean="0"/>
              <a:t>what does that mean? </a:t>
            </a:r>
            <a:r>
              <a:rPr lang="en-CA" sz="1200" dirty="0" smtClean="0"/>
              <a:t>Having strong essential skills means learners in the trades are better prepared to understand and remember concepts introduced in technical training.</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CA" dirty="0" smtClean="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3222492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dirty="0" smtClean="0"/>
              <a:t>Explain that the Skills for Success are used to navigate our daily lives and the world of work and the allow us to keep learning so we don’t get left behind. They are interconnected in many ways as we have seen in many of the Skills for Success Activities. For example, problem solving is supported by creativity and innovation; collaboration is supported by communication. Communication goes hand in hand with writing and reading skills. Etc.</a:t>
            </a:r>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1778926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Play video. Conclude by telling students that skilled trades are in high demand and essential across all communities in Canada. Working in the trades can be a very rewarding career option. Students can learn more about Skilled Trades on the Government of Canada website.</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2009946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90972" y="4127500"/>
            <a:ext cx="7931537" cy="529083"/>
          </a:xfrm>
          <a:prstGeom prst="rect">
            <a:avLst/>
          </a:prstGeom>
        </p:spPr>
        <p:txBody>
          <a:bodyPr>
            <a:normAutofit/>
          </a:bodyPr>
          <a:lstStyle>
            <a:lvl1pPr>
              <a:defRPr sz="3200" b="1" i="0">
                <a:latin typeface="Komika Text"/>
                <a:cs typeface="Komika Text"/>
              </a:defRPr>
            </a:lvl1pPr>
          </a:lstStyle>
          <a:p>
            <a:r>
              <a:rPr lang="en-CA" dirty="0" smtClean="0"/>
              <a:t>Click to edit Master title style</a:t>
            </a:r>
            <a:endParaRPr lang="en-US" dirty="0"/>
          </a:p>
        </p:txBody>
      </p:sp>
      <p:sp>
        <p:nvSpPr>
          <p:cNvPr id="3" name="Date Placeholder 2"/>
          <p:cNvSpPr>
            <a:spLocks noGrp="1"/>
          </p:cNvSpPr>
          <p:nvPr>
            <p:ph type="dt" sz="half" idx="10"/>
          </p:nvPr>
        </p:nvSpPr>
        <p:spPr>
          <a:xfrm>
            <a:off x="6248400" y="4656583"/>
            <a:ext cx="2133600" cy="273844"/>
          </a:xfrm>
          <a:prstGeom prst="rect">
            <a:avLst/>
          </a:prstGeom>
        </p:spPr>
        <p:txBody>
          <a:bodyPr/>
          <a:lstStyle/>
          <a:p>
            <a:r>
              <a:rPr lang="en-US" smtClean="0"/>
              <a:t>2023</a:t>
            </a:r>
            <a:endParaRPr lang="en-US" dirty="0" smtClean="0"/>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10882"/>
          <a:stretch/>
        </p:blipFill>
        <p:spPr>
          <a:xfrm>
            <a:off x="0" y="-1"/>
            <a:ext cx="9177866" cy="3115733"/>
          </a:xfrm>
          <a:prstGeom prst="rect">
            <a:avLst/>
          </a:prstGeom>
          <a:blipFill rotWithShape="1">
            <a:blip r:embed="rId2"/>
            <a:stretch>
              <a:fillRect/>
            </a:stretch>
          </a:blipFill>
        </p:spPr>
      </p:pic>
      <p:sp>
        <p:nvSpPr>
          <p:cNvPr id="6" name="Picture Placeholder 5"/>
          <p:cNvSpPr>
            <a:spLocks noGrp="1"/>
          </p:cNvSpPr>
          <p:nvPr>
            <p:ph type="pic" sz="quarter" idx="11"/>
          </p:nvPr>
        </p:nvSpPr>
        <p:spPr>
          <a:xfrm>
            <a:off x="590973" y="609600"/>
            <a:ext cx="7931536" cy="3517900"/>
          </a:xfrm>
          <a:prstGeom prst="rect">
            <a:avLst/>
          </a:prstGeom>
        </p:spPr>
        <p:txBody>
          <a:bodyPr>
            <a:normAutofit/>
          </a:bodyPr>
          <a:lstStyle>
            <a:lvl1pPr marL="0" indent="0">
              <a:buNone/>
              <a:defRPr sz="2000" b="0"/>
            </a:lvl1pPr>
          </a:lstStyle>
          <a:p>
            <a:endParaRPr lang="en-US" dirty="0"/>
          </a:p>
        </p:txBody>
      </p:sp>
    </p:spTree>
    <p:extLst>
      <p:ext uri="{BB962C8B-B14F-4D97-AF65-F5344CB8AC3E}">
        <p14:creationId xmlns:p14="http://schemas.microsoft.com/office/powerpoint/2010/main" val="1007063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 id="2147483692" r:id="rId7"/>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5" Type="http://schemas.openxmlformats.org/officeDocument/2006/relationships/image" Target="../media/image6.svg"/><Relationship Id="rId7" Type="http://schemas.openxmlformats.org/officeDocument/2006/relationships/image" Target="../media/image8.sv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0.svg"/><Relationship Id="rId11"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hyperlink" Target="https://www.youtube.com/watch?v=s6ZLBxDBPGQ" TargetMode="External"/><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205323" cy="1438031"/>
          </a:xfrm>
        </p:spPr>
        <p:txBody>
          <a:bodyPr anchor="b"/>
          <a:lstStyle/>
          <a:p>
            <a:r>
              <a:rPr lang="en-US" spc="200" dirty="0"/>
              <a:t>Skills for Success</a:t>
            </a:r>
          </a:p>
        </p:txBody>
      </p:sp>
      <p:sp>
        <p:nvSpPr>
          <p:cNvPr id="3" name="Subtitle 2"/>
          <p:cNvSpPr>
            <a:spLocks noGrp="1"/>
          </p:cNvSpPr>
          <p:nvPr>
            <p:ph type="subTitle" idx="1"/>
          </p:nvPr>
        </p:nvSpPr>
        <p:spPr>
          <a:xfrm>
            <a:off x="808550" y="2510766"/>
            <a:ext cx="7378700" cy="1131721"/>
          </a:xfrm>
        </p:spPr>
        <p:txBody>
          <a:bodyPr/>
          <a:lstStyle/>
          <a:p>
            <a:r>
              <a:rPr lang="en-US" dirty="0" smtClean="0"/>
              <a:t>Conclusion</a:t>
            </a:r>
            <a:endParaRPr lang="en-US" dirty="0"/>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05772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Start with an activity</a:t>
            </a:r>
            <a:endParaRPr lang="en-US" dirty="0"/>
          </a:p>
        </p:txBody>
      </p:sp>
      <p:sp>
        <p:nvSpPr>
          <p:cNvPr id="9" name="Text Placeholder 8"/>
          <p:cNvSpPr>
            <a:spLocks noGrp="1"/>
          </p:cNvSpPr>
          <p:nvPr>
            <p:ph type="body" sz="quarter" idx="11"/>
          </p:nvPr>
        </p:nvSpPr>
        <p:spPr>
          <a:xfrm>
            <a:off x="596348" y="1176105"/>
            <a:ext cx="7939640" cy="1714657"/>
          </a:xfrm>
        </p:spPr>
        <p:txBody>
          <a:bodyPr/>
          <a:lstStyle/>
          <a:p>
            <a:pPr>
              <a:tabLst>
                <a:tab pos="2054225" algn="l"/>
              </a:tabLst>
            </a:pPr>
            <a:r>
              <a:rPr lang="en-US" dirty="0"/>
              <a:t>Activity 1  	My Resume</a:t>
            </a:r>
          </a:p>
          <a:p>
            <a:pPr>
              <a:tabLst>
                <a:tab pos="2054225" algn="l"/>
              </a:tabLst>
            </a:pPr>
            <a:r>
              <a:rPr lang="en-US" dirty="0"/>
              <a:t>Activity 2  	The Interview</a:t>
            </a:r>
          </a:p>
        </p:txBody>
      </p:sp>
      <p:sp>
        <p:nvSpPr>
          <p:cNvPr id="6" name="Alternate Process 5"/>
          <p:cNvSpPr/>
          <p:nvPr/>
        </p:nvSpPr>
        <p:spPr>
          <a:xfrm>
            <a:off x="5531556" y="2046674"/>
            <a:ext cx="3177221" cy="2347525"/>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11" descr="skills poster woman-2023.png"/>
          <p:cNvPicPr>
            <a:picLocks noChangeAspect="1"/>
          </p:cNvPicPr>
          <p:nvPr/>
        </p:nvPicPr>
        <p:blipFill>
          <a:blip r:embed="rId3">
            <a:extLst>
              <a:ext uri="{28A0092B-C50C-407E-A947-70E740481C1C}">
                <a14:useLocalDpi xmlns:a14="http://schemas.microsoft.com/office/drawing/2010/main" val="0"/>
              </a:ext>
            </a:extLst>
          </a:blip>
          <a:srcRect l="-17819" r="-17819"/>
          <a:stretch>
            <a:fillRect/>
          </a:stretch>
        </p:blipFill>
        <p:spPr>
          <a:xfrm>
            <a:off x="-567954" y="114300"/>
            <a:ext cx="10372354" cy="4600483"/>
          </a:xfrm>
          <a:prstGeom prst="rect">
            <a:avLst/>
          </a:prstGeom>
        </p:spPr>
      </p:pic>
      <p:sp>
        <p:nvSpPr>
          <p:cNvPr id="7" name="Text Placeholder 6"/>
          <p:cNvSpPr>
            <a:spLocks noGrp="1"/>
          </p:cNvSpPr>
          <p:nvPr>
            <p:ph type="body" sz="quarter" idx="11"/>
          </p:nvPr>
        </p:nvSpPr>
        <p:spPr>
          <a:xfrm>
            <a:off x="2229556" y="366889"/>
            <a:ext cx="5235222" cy="3742403"/>
          </a:xfrm>
        </p:spPr>
        <p:txBody>
          <a:bodyPr/>
          <a:lstStyle/>
          <a:p>
            <a:pPr marL="0" indent="0">
              <a:buNone/>
            </a:pPr>
            <a:r>
              <a:rPr lang="en-US" sz="2200" b="1" dirty="0">
                <a:solidFill>
                  <a:srgbClr val="505150"/>
                </a:solidFill>
              </a:rPr>
              <a:t>Skills for Success </a:t>
            </a:r>
            <a:r>
              <a:rPr lang="en-US" sz="2200" dirty="0">
                <a:solidFill>
                  <a:srgbClr val="505150"/>
                </a:solidFill>
              </a:rPr>
              <a:t>are a major component of </a:t>
            </a:r>
            <a:r>
              <a:rPr lang="en-US" sz="2200" b="1" dirty="0">
                <a:solidFill>
                  <a:srgbClr val="505150"/>
                </a:solidFill>
              </a:rPr>
              <a:t>Skills / Compétences Canada</a:t>
            </a:r>
            <a:r>
              <a:rPr lang="en-US" sz="2200" dirty="0">
                <a:solidFill>
                  <a:srgbClr val="505150"/>
                </a:solidFill>
              </a:rPr>
              <a:t>. Let's take a closer look at the 9 Skills for Success.</a:t>
            </a:r>
          </a:p>
          <a:p>
            <a:pPr marL="0" indent="0">
              <a:buNone/>
            </a:pPr>
            <a:endParaRPr lang="en-US" sz="2200" dirty="0">
              <a:solidFill>
                <a:srgbClr val="505150"/>
              </a:solidFill>
            </a:endParaRPr>
          </a:p>
          <a:p>
            <a:pPr marL="0" indent="0">
              <a:buNone/>
            </a:pPr>
            <a:endParaRPr lang="en-US" sz="2200" dirty="0">
              <a:solidFill>
                <a:srgbClr val="505150"/>
              </a:solidFill>
            </a:endParaRPr>
          </a:p>
        </p:txBody>
      </p:sp>
    </p:spTree>
    <p:extLst>
      <p:ext uri="{BB962C8B-B14F-4D97-AF65-F5344CB8AC3E}">
        <p14:creationId xmlns:p14="http://schemas.microsoft.com/office/powerpoint/2010/main" val="396095996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596347" y="1749777"/>
            <a:ext cx="7926763" cy="2751667"/>
          </a:xfrm>
          <a:solidFill>
            <a:srgbClr val="FFFFFF"/>
          </a:solidFill>
        </p:spPr>
        <p:txBody>
          <a:bodyPr lIns="274320" tIns="137160" rIns="182880"/>
          <a:lstStyle/>
          <a:p>
            <a:pPr marL="0" indent="0">
              <a:lnSpc>
                <a:spcPct val="90000"/>
              </a:lnSpc>
              <a:spcBef>
                <a:spcPts val="600"/>
              </a:spcBef>
              <a:buNone/>
            </a:pPr>
            <a:r>
              <a:rPr lang="en-US" sz="2400" dirty="0">
                <a:solidFill>
                  <a:srgbClr val="505150"/>
                </a:solidFill>
              </a:rPr>
              <a:t>The 9 Skills for Success are the foundation for learning. </a:t>
            </a:r>
            <a:endParaRPr lang="en-US" sz="2400" dirty="0" smtClean="0">
              <a:solidFill>
                <a:srgbClr val="505150"/>
              </a:solidFill>
            </a:endParaRPr>
          </a:p>
          <a:p>
            <a:pPr marL="0" indent="0">
              <a:lnSpc>
                <a:spcPct val="90000"/>
              </a:lnSpc>
              <a:spcBef>
                <a:spcPts val="0"/>
              </a:spcBef>
              <a:buNone/>
            </a:pPr>
            <a:r>
              <a:rPr lang="en-US" sz="2400" dirty="0" smtClean="0">
                <a:solidFill>
                  <a:srgbClr val="505150"/>
                </a:solidFill>
              </a:rPr>
              <a:t>They </a:t>
            </a:r>
            <a:r>
              <a:rPr lang="en-US" sz="2400" dirty="0">
                <a:solidFill>
                  <a:srgbClr val="505150"/>
                </a:solidFill>
              </a:rPr>
              <a:t>are used to different degrees (or levels of complexity) in areas of work, learning and life.</a:t>
            </a:r>
          </a:p>
          <a:p>
            <a:pPr marL="0" indent="0">
              <a:buNone/>
            </a:pPr>
            <a:endParaRPr lang="en-US" dirty="0">
              <a:solidFill>
                <a:srgbClr val="505150"/>
              </a:solidFill>
            </a:endParaRPr>
          </a:p>
          <a:p>
            <a:pPr marL="0" indent="0">
              <a:buNone/>
            </a:pPr>
            <a:endParaRPr lang="en-US" dirty="0">
              <a:solidFill>
                <a:srgbClr val="505150"/>
              </a:solidFill>
            </a:endParaRPr>
          </a:p>
          <a:p>
            <a:pPr marL="0" indent="0">
              <a:spcBef>
                <a:spcPts val="1400"/>
              </a:spcBef>
              <a:buNone/>
              <a:tabLst>
                <a:tab pos="3598863" algn="ctr"/>
                <a:tab pos="6462713" algn="ctr"/>
              </a:tabLst>
            </a:pPr>
            <a:r>
              <a:rPr lang="en-US" sz="2400" dirty="0" smtClean="0">
                <a:solidFill>
                  <a:srgbClr val="505150"/>
                </a:solidFill>
              </a:rPr>
              <a:t>Skilled Trades</a:t>
            </a:r>
            <a:r>
              <a:rPr lang="en-US" sz="2400" dirty="0">
                <a:solidFill>
                  <a:srgbClr val="505150"/>
                </a:solidFill>
              </a:rPr>
              <a:t>	</a:t>
            </a:r>
            <a:r>
              <a:rPr lang="en-US" sz="2400" dirty="0" smtClean="0">
                <a:solidFill>
                  <a:srgbClr val="505150"/>
                </a:solidFill>
              </a:rPr>
              <a:t>Office Job</a:t>
            </a:r>
            <a:r>
              <a:rPr lang="en-US" sz="2400" dirty="0">
                <a:solidFill>
                  <a:srgbClr val="505150"/>
                </a:solidFill>
              </a:rPr>
              <a:t>	Training</a:t>
            </a:r>
          </a:p>
          <a:p>
            <a:pPr marL="0" indent="0">
              <a:buNone/>
            </a:pPr>
            <a:endParaRPr lang="en-US" dirty="0">
              <a:solidFill>
                <a:srgbClr val="505150"/>
              </a:solidFill>
            </a:endParaRPr>
          </a:p>
          <a:p>
            <a:pPr marL="0" indent="0">
              <a:buNone/>
            </a:pPr>
            <a:endParaRPr lang="en-US" dirty="0">
              <a:solidFill>
                <a:srgbClr val="505150"/>
              </a:solidFill>
            </a:endParaRPr>
          </a:p>
        </p:txBody>
      </p:sp>
      <p:grpSp>
        <p:nvGrpSpPr>
          <p:cNvPr id="4" name="Group 3"/>
          <p:cNvGrpSpPr/>
          <p:nvPr/>
        </p:nvGrpSpPr>
        <p:grpSpPr>
          <a:xfrm>
            <a:off x="1326443" y="3194755"/>
            <a:ext cx="6395157" cy="914400"/>
            <a:chOff x="1326443" y="3124200"/>
            <a:chExt cx="6395157" cy="914400"/>
          </a:xfrm>
        </p:grpSpPr>
        <p:pic>
          <p:nvPicPr>
            <p:cNvPr id="5" name="Graphic 6" descr="Tools with solid fill">
              <a:extLst>
                <a:ext uri="{FF2B5EF4-FFF2-40B4-BE49-F238E27FC236}">
                  <a16:creationId xmlns="" xmlns:a16="http://schemas.microsoft.com/office/drawing/2014/main" xmlns:lc="http://schemas.openxmlformats.org/drawingml/2006/lockedCanvas" id="{60A827C8-EC9E-9854-4988-6C45D3ED5D1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xmlns:lc="http://schemas.openxmlformats.org/drawingml/2006/lockedCanvas" r:embed="rId7"/>
                </a:ext>
              </a:extLst>
            </a:blip>
            <a:stretch>
              <a:fillRect/>
            </a:stretch>
          </p:blipFill>
          <p:spPr>
            <a:xfrm>
              <a:off x="1326443" y="3124200"/>
              <a:ext cx="914400" cy="914400"/>
            </a:xfrm>
            <a:prstGeom prst="rect">
              <a:avLst/>
            </a:prstGeom>
          </p:spPr>
        </p:pic>
        <p:pic>
          <p:nvPicPr>
            <p:cNvPr id="6" name="Graphic 4" descr="Briefcase with solid fill">
              <a:extLst>
                <a:ext uri="{FF2B5EF4-FFF2-40B4-BE49-F238E27FC236}">
                  <a16:creationId xmlns="" xmlns:a16="http://schemas.microsoft.com/office/drawing/2014/main" xmlns:lc="http://schemas.openxmlformats.org/drawingml/2006/lockedCanvas" id="{44A35C97-7751-417C-F281-0F27D90CF84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 xmlns:asvg="http://schemas.microsoft.com/office/drawing/2016/SVG/main" xmlns:lc="http://schemas.openxmlformats.org/drawingml/2006/lockedCanvas" r:embed="rId5"/>
                </a:ext>
              </a:extLst>
            </a:blip>
            <a:stretch>
              <a:fillRect/>
            </a:stretch>
          </p:blipFill>
          <p:spPr>
            <a:xfrm>
              <a:off x="4000501" y="3124200"/>
              <a:ext cx="914400" cy="914400"/>
            </a:xfrm>
            <a:prstGeom prst="rect">
              <a:avLst/>
            </a:prstGeom>
          </p:spPr>
        </p:pic>
        <p:pic>
          <p:nvPicPr>
            <p:cNvPr id="7" name="Graphic 15" descr="Classroom with solid fill">
              <a:extLst>
                <a:ext uri="{FF2B5EF4-FFF2-40B4-BE49-F238E27FC236}">
                  <a16:creationId xmlns="" xmlns:a16="http://schemas.microsoft.com/office/drawing/2014/main" xmlns:lc="http://schemas.openxmlformats.org/drawingml/2006/lockedCanvas" id="{527EA2A5-C9B1-10DE-C7D4-8980353B4E4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 xmlns:asvg="http://schemas.microsoft.com/office/drawing/2016/SVG/main" xmlns:lc="http://schemas.openxmlformats.org/drawingml/2006/lockedCanvas" r:embed="rId10"/>
                </a:ext>
              </a:extLst>
            </a:blip>
            <a:stretch>
              <a:fillRect/>
            </a:stretch>
          </p:blipFill>
          <p:spPr>
            <a:xfrm>
              <a:off x="6807200" y="3124200"/>
              <a:ext cx="914400" cy="914400"/>
            </a:xfrm>
            <a:prstGeom prst="rect">
              <a:avLst/>
            </a:prstGeom>
          </p:spPr>
        </p:pic>
      </p:grpSp>
      <p:pic>
        <p:nvPicPr>
          <p:cNvPr id="8" name="Picture Placeholder 4" descr="Conclusion-Measurement Scale-ENG.jpg"/>
          <p:cNvPicPr>
            <a:picLocks noChangeAspect="1"/>
          </p:cNvPicPr>
          <p:nvPr/>
        </p:nvPicPr>
        <p:blipFill>
          <a:blip r:embed="rId11">
            <a:extLst>
              <a:ext uri="{28A0092B-C50C-407E-A947-70E740481C1C}">
                <a14:useLocalDpi xmlns:a14="http://schemas.microsoft.com/office/drawing/2010/main" val="0"/>
              </a:ext>
            </a:extLst>
          </a:blip>
          <a:srcRect t="-72825" b="-72825"/>
          <a:stretch>
            <a:fillRect/>
          </a:stretch>
        </p:blipFill>
        <p:spPr>
          <a:xfrm>
            <a:off x="591752" y="-698500"/>
            <a:ext cx="7931536" cy="3517900"/>
          </a:xfrm>
          <a:prstGeom prst="rect">
            <a:avLst/>
          </a:prstGeom>
        </p:spPr>
      </p:pic>
    </p:spTree>
    <p:extLst>
      <p:ext uri="{BB962C8B-B14F-4D97-AF65-F5344CB8AC3E}">
        <p14:creationId xmlns:p14="http://schemas.microsoft.com/office/powerpoint/2010/main" val="6078117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7" descr="Cogs-v-40195844-2.jpg"/>
          <p:cNvPicPr>
            <a:picLocks noChangeAspect="1"/>
          </p:cNvPicPr>
          <p:nvPr/>
        </p:nvPicPr>
        <p:blipFill>
          <a:blip r:embed="rId3">
            <a:extLst>
              <a:ext uri="{28A0092B-C50C-407E-A947-70E740481C1C}">
                <a14:useLocalDpi xmlns:a14="http://schemas.microsoft.com/office/drawing/2010/main" val="0"/>
              </a:ext>
            </a:extLst>
          </a:blip>
          <a:srcRect t="110" b="110"/>
          <a:stretch>
            <a:fillRect/>
          </a:stretch>
        </p:blipFill>
        <p:spPr>
          <a:xfrm>
            <a:off x="663222" y="1041417"/>
            <a:ext cx="8055576" cy="3572916"/>
          </a:xfrm>
          <a:prstGeom prst="rect">
            <a:avLst/>
          </a:prstGeom>
        </p:spPr>
      </p:pic>
      <p:sp>
        <p:nvSpPr>
          <p:cNvPr id="2" name="Title 1"/>
          <p:cNvSpPr>
            <a:spLocks noGrp="1"/>
          </p:cNvSpPr>
          <p:nvPr>
            <p:ph type="title"/>
          </p:nvPr>
        </p:nvSpPr>
        <p:spPr/>
        <p:txBody>
          <a:bodyPr/>
          <a:lstStyle/>
          <a:p>
            <a:r>
              <a:rPr lang="en-US" dirty="0"/>
              <a:t>Setting y</a:t>
            </a:r>
            <a:r>
              <a:rPr lang="en-US" dirty="0" smtClean="0"/>
              <a:t>ou up </a:t>
            </a:r>
            <a:r>
              <a:rPr lang="en-US" dirty="0"/>
              <a:t>for </a:t>
            </a:r>
            <a:r>
              <a:rPr lang="en-US" dirty="0" smtClean="0"/>
              <a:t>success</a:t>
            </a:r>
            <a:endParaRPr lang="en-US" dirty="0"/>
          </a:p>
        </p:txBody>
      </p:sp>
      <p:sp>
        <p:nvSpPr>
          <p:cNvPr id="3" name="Text Placeholder 2"/>
          <p:cNvSpPr>
            <a:spLocks noGrp="1"/>
          </p:cNvSpPr>
          <p:nvPr>
            <p:ph type="body" sz="quarter" idx="11"/>
          </p:nvPr>
        </p:nvSpPr>
        <p:spPr>
          <a:xfrm>
            <a:off x="4797777" y="1157111"/>
            <a:ext cx="3697111" cy="3245555"/>
          </a:xfrm>
        </p:spPr>
        <p:txBody>
          <a:bodyPr/>
          <a:lstStyle/>
          <a:p>
            <a:pPr marL="0" indent="0" algn="ctr">
              <a:spcBef>
                <a:spcPts val="0"/>
              </a:spcBef>
              <a:buNone/>
            </a:pPr>
            <a:r>
              <a:rPr lang="en-CA" sz="2500" dirty="0" smtClean="0">
                <a:solidFill>
                  <a:srgbClr val="505150"/>
                </a:solidFill>
              </a:rPr>
              <a:t>Adaptability</a:t>
            </a:r>
          </a:p>
          <a:p>
            <a:pPr marL="0" indent="0" algn="ctr">
              <a:spcBef>
                <a:spcPts val="0"/>
              </a:spcBef>
              <a:buNone/>
            </a:pPr>
            <a:r>
              <a:rPr lang="en-CA" sz="2500" dirty="0" smtClean="0">
                <a:solidFill>
                  <a:srgbClr val="505150"/>
                </a:solidFill>
              </a:rPr>
              <a:t>Collaboration</a:t>
            </a:r>
          </a:p>
          <a:p>
            <a:pPr marL="0" indent="0" algn="ctr">
              <a:spcBef>
                <a:spcPts val="0"/>
              </a:spcBef>
              <a:buNone/>
            </a:pPr>
            <a:r>
              <a:rPr lang="en-CA" sz="2500" dirty="0">
                <a:solidFill>
                  <a:srgbClr val="505150"/>
                </a:solidFill>
              </a:rPr>
              <a:t>Communication </a:t>
            </a:r>
            <a:br>
              <a:rPr lang="en-CA" sz="2500" dirty="0">
                <a:solidFill>
                  <a:srgbClr val="505150"/>
                </a:solidFill>
              </a:rPr>
            </a:br>
            <a:r>
              <a:rPr lang="en-CA" sz="2500" dirty="0" smtClean="0">
                <a:solidFill>
                  <a:srgbClr val="505150"/>
                </a:solidFill>
              </a:rPr>
              <a:t>Creativity &amp; Innovation</a:t>
            </a:r>
            <a:endParaRPr lang="en-CA" sz="2500" dirty="0">
              <a:solidFill>
                <a:srgbClr val="505150"/>
              </a:solidFill>
            </a:endParaRPr>
          </a:p>
          <a:p>
            <a:pPr marL="0" indent="0" algn="ctr">
              <a:spcBef>
                <a:spcPts val="0"/>
              </a:spcBef>
              <a:buNone/>
            </a:pPr>
            <a:r>
              <a:rPr lang="en-CA" sz="2500" dirty="0" smtClean="0">
                <a:solidFill>
                  <a:srgbClr val="505150"/>
                </a:solidFill>
              </a:rPr>
              <a:t>Digital</a:t>
            </a:r>
          </a:p>
          <a:p>
            <a:pPr marL="0" indent="0" algn="ctr">
              <a:spcBef>
                <a:spcPts val="0"/>
              </a:spcBef>
              <a:buNone/>
            </a:pPr>
            <a:r>
              <a:rPr lang="en-CA" sz="2500" dirty="0">
                <a:solidFill>
                  <a:srgbClr val="505150"/>
                </a:solidFill>
              </a:rPr>
              <a:t>Numeracy </a:t>
            </a:r>
          </a:p>
          <a:p>
            <a:pPr marL="0" indent="0" algn="ctr">
              <a:spcBef>
                <a:spcPts val="0"/>
              </a:spcBef>
              <a:buNone/>
            </a:pPr>
            <a:r>
              <a:rPr lang="en-CA" sz="2500" dirty="0" smtClean="0">
                <a:solidFill>
                  <a:srgbClr val="505150"/>
                </a:solidFill>
              </a:rPr>
              <a:t>Problem Solving</a:t>
            </a:r>
          </a:p>
          <a:p>
            <a:pPr marL="0" indent="0" algn="ctr">
              <a:spcBef>
                <a:spcPts val="0"/>
              </a:spcBef>
              <a:buNone/>
            </a:pPr>
            <a:r>
              <a:rPr lang="en-CA" sz="2500" dirty="0">
                <a:solidFill>
                  <a:srgbClr val="505150"/>
                </a:solidFill>
              </a:rPr>
              <a:t>Reading</a:t>
            </a:r>
          </a:p>
          <a:p>
            <a:pPr marL="0" indent="0" algn="ctr">
              <a:spcBef>
                <a:spcPts val="0"/>
              </a:spcBef>
              <a:buNone/>
            </a:pPr>
            <a:r>
              <a:rPr lang="en-CA" sz="2500" dirty="0" smtClean="0">
                <a:solidFill>
                  <a:srgbClr val="505150"/>
                </a:solidFill>
              </a:rPr>
              <a:t>Writing</a:t>
            </a:r>
          </a:p>
          <a:p>
            <a:pPr marL="0" indent="0" algn="ctr">
              <a:spcBef>
                <a:spcPts val="0"/>
              </a:spcBef>
              <a:buNone/>
            </a:pPr>
            <a:endParaRPr lang="en-CA" sz="2400" dirty="0" smtClean="0">
              <a:solidFill>
                <a:srgbClr val="505150"/>
              </a:solidFill>
            </a:endParaRPr>
          </a:p>
          <a:p>
            <a:pPr marL="0" indent="0" algn="ctr">
              <a:spcBef>
                <a:spcPts val="0"/>
              </a:spcBef>
              <a:buNone/>
            </a:pPr>
            <a:endParaRPr lang="en-CA" sz="2400" dirty="0" smtClean="0">
              <a:solidFill>
                <a:srgbClr val="505150"/>
              </a:solidFill>
            </a:endParaRPr>
          </a:p>
          <a:p>
            <a:pPr marL="0" indent="0" algn="ctr">
              <a:spcBef>
                <a:spcPts val="0"/>
              </a:spcBef>
              <a:buNone/>
            </a:pPr>
            <a:endParaRPr lang="en-CA" sz="2400" dirty="0">
              <a:solidFill>
                <a:srgbClr val="505150"/>
              </a:solidFill>
            </a:endParaRPr>
          </a:p>
          <a:p>
            <a:pPr marL="0" indent="0">
              <a:spcBef>
                <a:spcPts val="0"/>
              </a:spcBef>
              <a:buNone/>
            </a:pPr>
            <a:endParaRPr lang="en-US" sz="2400" dirty="0">
              <a:solidFill>
                <a:srgbClr val="505150"/>
              </a:solidFill>
            </a:endParaRPr>
          </a:p>
        </p:txBody>
      </p:sp>
    </p:spTree>
    <p:extLst>
      <p:ext uri="{BB962C8B-B14F-4D97-AF65-F5344CB8AC3E}">
        <p14:creationId xmlns:p14="http://schemas.microsoft.com/office/powerpoint/2010/main" val="93368244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2" y="154616"/>
            <a:ext cx="3981028" cy="1736273"/>
          </a:xfrm>
        </p:spPr>
        <p:txBody>
          <a:bodyPr>
            <a:normAutofit/>
          </a:bodyPr>
          <a:lstStyle/>
          <a:p>
            <a:r>
              <a:rPr lang="en-US" sz="3200" dirty="0"/>
              <a:t>Cool Jobs </a:t>
            </a:r>
            <a:r>
              <a:rPr lang="en-US" sz="3200" dirty="0" smtClean="0"/>
              <a:t>that require</a:t>
            </a:r>
            <a:r>
              <a:rPr lang="en-US" sz="3200" dirty="0"/>
              <a:t> Skills for Success ..</a:t>
            </a:r>
            <a:r>
              <a:rPr lang="en-US" sz="3200" dirty="0" smtClean="0"/>
              <a:t>.</a:t>
            </a:r>
            <a:endParaRPr lang="en-US" sz="3200" b="0" dirty="0">
              <a:latin typeface="Calibri"/>
              <a:cs typeface="Calibri"/>
            </a:endParaRPr>
          </a:p>
        </p:txBody>
      </p:sp>
      <p:sp>
        <p:nvSpPr>
          <p:cNvPr id="2" name="TextBox 1"/>
          <p:cNvSpPr txBox="1"/>
          <p:nvPr/>
        </p:nvSpPr>
        <p:spPr>
          <a:xfrm>
            <a:off x="590972" y="2074333"/>
            <a:ext cx="3993444" cy="769441"/>
          </a:xfrm>
          <a:prstGeom prst="rect">
            <a:avLst/>
          </a:prstGeom>
          <a:noFill/>
        </p:spPr>
        <p:txBody>
          <a:bodyPr wrap="square" rtlCol="0">
            <a:spAutoFit/>
          </a:bodyPr>
          <a:lstStyle/>
          <a:p>
            <a:r>
              <a:rPr lang="en-US" sz="4400" b="1" dirty="0">
                <a:solidFill>
                  <a:schemeClr val="bg1"/>
                </a:solidFill>
                <a:latin typeface="Calibri"/>
                <a:cs typeface="Calibri"/>
              </a:rPr>
              <a:t>Skilled Trades</a:t>
            </a:r>
            <a:endParaRPr lang="en-US" sz="4400" b="1" dirty="0">
              <a:solidFill>
                <a:schemeClr val="bg1"/>
              </a:solidFill>
            </a:endParaRPr>
          </a:p>
        </p:txBody>
      </p:sp>
      <p:pic>
        <p:nvPicPr>
          <p:cNvPr id="5" name="Picture 4">
            <a:extLst>
              <a:ext uri="{FF2B5EF4-FFF2-40B4-BE49-F238E27FC236}">
                <a16:creationId xmlns:a16="http://schemas.microsoft.com/office/drawing/2014/main" xmlns="" id="{8C9C5D92-A048-603E-961C-7363AC44D416}"/>
              </a:ext>
            </a:extLst>
          </p:cNvPr>
          <p:cNvPicPr>
            <a:picLocks noChangeAspect="1"/>
          </p:cNvPicPr>
          <p:nvPr/>
        </p:nvPicPr>
        <p:blipFill rotWithShape="1">
          <a:blip r:embed="rId3"/>
          <a:srcRect l="1038" t="-1395" r="-1038" b="1395"/>
          <a:stretch/>
        </p:blipFill>
        <p:spPr>
          <a:xfrm>
            <a:off x="4761635" y="640591"/>
            <a:ext cx="4076909" cy="3033869"/>
          </a:xfrm>
          <a:prstGeom prst="rect">
            <a:avLst/>
          </a:prstGeom>
        </p:spPr>
      </p:pic>
      <p:sp>
        <p:nvSpPr>
          <p:cNvPr id="6" name="TextBox 5">
            <a:extLst>
              <a:ext uri="{FF2B5EF4-FFF2-40B4-BE49-F238E27FC236}">
                <a16:creationId xmlns:a16="http://schemas.microsoft.com/office/drawing/2014/main" xmlns="" id="{EF078C70-7923-9BD7-60C0-F3642F2D40FD}"/>
              </a:ext>
            </a:extLst>
          </p:cNvPr>
          <p:cNvSpPr txBox="1"/>
          <p:nvPr/>
        </p:nvSpPr>
        <p:spPr>
          <a:xfrm>
            <a:off x="4756880" y="3924293"/>
            <a:ext cx="4120420" cy="900247"/>
          </a:xfrm>
          <a:prstGeom prst="rect">
            <a:avLst/>
          </a:prstGeom>
          <a:noFill/>
        </p:spPr>
        <p:txBody>
          <a:bodyPr wrap="square" lIns="68580" tIns="34290" rIns="68580" bIns="34290">
            <a:spAutoFit/>
          </a:bodyPr>
          <a:lstStyle/>
          <a:p>
            <a:r>
              <a:rPr lang="en-CA" dirty="0">
                <a:solidFill>
                  <a:srgbClr val="00A0D6"/>
                </a:solidFill>
                <a:latin typeface="Calibri"/>
                <a:cs typeface="Calibri"/>
                <a:hlinkClick r:id="rId4"/>
              </a:rPr>
              <a:t>https://www.youtube.com/watch?v=s6ZLBxDBPGQ</a:t>
            </a:r>
            <a:endParaRPr lang="en-CA" dirty="0">
              <a:solidFill>
                <a:srgbClr val="00A0D6"/>
              </a:solidFill>
              <a:latin typeface="Calibri"/>
              <a:cs typeface="Calibri"/>
            </a:endParaRPr>
          </a:p>
          <a:p>
            <a:endParaRPr lang="en-CA" dirty="0"/>
          </a:p>
        </p:txBody>
      </p:sp>
      <p:pic>
        <p:nvPicPr>
          <p:cNvPr id="7" name="Picture 6" descr="QR-ExtroVide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1455" y="3443111"/>
            <a:ext cx="1150056" cy="1150056"/>
          </a:xfrm>
          <a:prstGeom prst="rect">
            <a:avLst/>
          </a:prstGeom>
        </p:spPr>
      </p:pic>
    </p:spTree>
    <p:extLst>
      <p:ext uri="{BB962C8B-B14F-4D97-AF65-F5344CB8AC3E}">
        <p14:creationId xmlns:p14="http://schemas.microsoft.com/office/powerpoint/2010/main" val="254577455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6131</TotalTime>
  <Words>365</Words>
  <Application>Microsoft Macintosh PowerPoint</Application>
  <PresentationFormat>On-screen Show (16:9)</PresentationFormat>
  <Paragraphs>35</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SKILLS-2023</vt:lpstr>
      <vt:lpstr>Skills for Success</vt:lpstr>
      <vt:lpstr>Start with an activity</vt:lpstr>
      <vt:lpstr>PowerPoint Presentation</vt:lpstr>
      <vt:lpstr>PowerPoint Presentation</vt:lpstr>
      <vt:lpstr>Setting you up for success</vt:lpstr>
      <vt:lpstr>Cool Jobs that require Skills for Success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79</cp:revision>
  <dcterms:created xsi:type="dcterms:W3CDTF">2023-11-15T11:01:28Z</dcterms:created>
  <dcterms:modified xsi:type="dcterms:W3CDTF">2024-03-12T19:07:54Z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