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17"/>
  </p:notesMasterIdLst>
  <p:sldIdLst>
    <p:sldId id="256" r:id="rId5"/>
    <p:sldId id="301" r:id="rId6"/>
    <p:sldId id="287" r:id="rId7"/>
    <p:sldId id="302" r:id="rId8"/>
    <p:sldId id="303" r:id="rId9"/>
    <p:sldId id="304" r:id="rId10"/>
    <p:sldId id="307" r:id="rId11"/>
    <p:sldId id="305" r:id="rId12"/>
    <p:sldId id="306" r:id="rId13"/>
    <p:sldId id="308" r:id="rId14"/>
    <p:sldId id="309" r:id="rId15"/>
    <p:sldId id="312" r:id="rId16"/>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8BE8C80-9B71-0EF0-B856-2A9DAF7D39BA}" name="Michele Rogerson" initials="MR" userId="S::micheler@skillscanada.com::17d40708-dce1-4b86-94fe-cce130823a5f" providerId="AD"/>
  <p188:author id="{11EFACD4-64A3-1FBF-2316-684725D43376}" name="Marisa Sosa" initials="MS" userId="S::marisas@skillscanada.com::41c6d62e-e2ae-49ec-9be9-88f24e42ae4f"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636463"/>
    <a:srgbClr val="505150"/>
    <a:srgbClr val="FDFCFB"/>
    <a:srgbClr val="00A0D6"/>
    <a:srgbClr val="5BA03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103" autoAdjust="0"/>
    <p:restoredTop sz="80999" autoAdjust="0"/>
  </p:normalViewPr>
  <p:slideViewPr>
    <p:cSldViewPr snapToGrid="0">
      <p:cViewPr>
        <p:scale>
          <a:sx n="81" d="100"/>
          <a:sy n="81" d="100"/>
        </p:scale>
        <p:origin x="-640" y="-99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27" Type="http://schemas.microsoft.com/office/2018/10/relationships/authors" Target="author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notesMaster" Target="notesMasters/notes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EF5884-99C9-BB4A-ADA3-BD07E5543727}" type="datetimeFigureOut">
              <a:rPr lang="en-US" smtClean="0"/>
              <a:t>24-03-12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E342EC-6DED-2245-AA22-C87F0AA07751}" type="slidenum">
              <a:rPr lang="en-US" smtClean="0"/>
              <a:t>‹#›</a:t>
            </a:fld>
            <a:endParaRPr lang="en-US"/>
          </a:p>
        </p:txBody>
      </p:sp>
    </p:spTree>
    <p:extLst>
      <p:ext uri="{BB962C8B-B14F-4D97-AF65-F5344CB8AC3E}">
        <p14:creationId xmlns:p14="http://schemas.microsoft.com/office/powerpoint/2010/main" val="17199714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800" dirty="0" smtClean="0"/>
              <a:t>Select one of the ‘Adaptability’ activities from the Activities Booklet.</a:t>
            </a:r>
            <a:endParaRPr lang="en-CA" sz="1800" dirty="0"/>
          </a:p>
        </p:txBody>
      </p:sp>
      <p:sp>
        <p:nvSpPr>
          <p:cNvPr id="4" name="Slide Number Placeholder 3"/>
          <p:cNvSpPr>
            <a:spLocks noGrp="1"/>
          </p:cNvSpPr>
          <p:nvPr>
            <p:ph type="sldNum" sz="quarter" idx="10"/>
          </p:nvPr>
        </p:nvSpPr>
        <p:spPr/>
        <p:txBody>
          <a:bodyPr/>
          <a:lstStyle/>
          <a:p>
            <a:fld id="{91E342EC-6DED-2245-AA22-C87F0AA07751}" type="slidenum">
              <a:rPr lang="en-US" smtClean="0"/>
              <a:t>2</a:t>
            </a:fld>
            <a:endParaRPr lang="en-US"/>
          </a:p>
        </p:txBody>
      </p:sp>
    </p:spTree>
    <p:extLst>
      <p:ext uri="{BB962C8B-B14F-4D97-AF65-F5344CB8AC3E}">
        <p14:creationId xmlns:p14="http://schemas.microsoft.com/office/powerpoint/2010/main" val="27904344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CA" dirty="0" smtClean="0"/>
              <a:t>Review the next 3 causes of ‘Inability to Adapt’. Ask students to match the scenario to the correct inability to adapt. Answer: Risk of Failure. Ask students if they can think of an example for ‘Motivation’ and ‘Inability’.</a:t>
            </a:r>
          </a:p>
          <a:p>
            <a:endParaRPr lang="en-US" dirty="0"/>
          </a:p>
        </p:txBody>
      </p:sp>
      <p:sp>
        <p:nvSpPr>
          <p:cNvPr id="4" name="Slide Number Placeholder 3"/>
          <p:cNvSpPr>
            <a:spLocks noGrp="1"/>
          </p:cNvSpPr>
          <p:nvPr>
            <p:ph type="sldNum" sz="quarter" idx="10"/>
          </p:nvPr>
        </p:nvSpPr>
        <p:spPr/>
        <p:txBody>
          <a:bodyPr/>
          <a:lstStyle/>
          <a:p>
            <a:fld id="{91E342EC-6DED-2245-AA22-C87F0AA07751}" type="slidenum">
              <a:rPr lang="en-US" smtClean="0"/>
              <a:t>11</a:t>
            </a:fld>
            <a:endParaRPr lang="en-US"/>
          </a:p>
        </p:txBody>
      </p:sp>
    </p:spTree>
    <p:extLst>
      <p:ext uri="{BB962C8B-B14F-4D97-AF65-F5344CB8AC3E}">
        <p14:creationId xmlns:p14="http://schemas.microsoft.com/office/powerpoint/2010/main" val="16321938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Explain to students that employers want employees who understand when and how to adapt to changing circumstances to get the job done effectively and efficiently! </a:t>
            </a:r>
            <a:r>
              <a:rPr lang="en-US" dirty="0" smtClean="0"/>
              <a:t>They need to be adaptable applies whether you are working alone or collaborating with others, as a team member, a leader, or a supervisor.</a:t>
            </a:r>
            <a:endParaRPr lang="en-CA" dirty="0" smtClean="0"/>
          </a:p>
          <a:p>
            <a:endParaRPr lang="en-CA" dirty="0" smtClean="0"/>
          </a:p>
          <a:p>
            <a:endParaRPr lang="en-US" dirty="0"/>
          </a:p>
        </p:txBody>
      </p:sp>
      <p:sp>
        <p:nvSpPr>
          <p:cNvPr id="4" name="Slide Number Placeholder 3"/>
          <p:cNvSpPr>
            <a:spLocks noGrp="1"/>
          </p:cNvSpPr>
          <p:nvPr>
            <p:ph type="sldNum" sz="quarter" idx="10"/>
          </p:nvPr>
        </p:nvSpPr>
        <p:spPr/>
        <p:txBody>
          <a:bodyPr/>
          <a:lstStyle/>
          <a:p>
            <a:fld id="{91E342EC-6DED-2245-AA22-C87F0AA07751}" type="slidenum">
              <a:rPr lang="en-US" smtClean="0"/>
              <a:t>12</a:t>
            </a:fld>
            <a:endParaRPr lang="en-US"/>
          </a:p>
        </p:txBody>
      </p:sp>
    </p:spTree>
    <p:extLst>
      <p:ext uri="{BB962C8B-B14F-4D97-AF65-F5344CB8AC3E}">
        <p14:creationId xmlns:p14="http://schemas.microsoft.com/office/powerpoint/2010/main" val="20099463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dirty="0" smtClean="0"/>
              <a:t>Ask students if they can think of any other examples.</a:t>
            </a:r>
            <a:endParaRPr lang="en-CA" sz="1200" dirty="0"/>
          </a:p>
        </p:txBody>
      </p:sp>
      <p:sp>
        <p:nvSpPr>
          <p:cNvPr id="4" name="Slide Number Placeholder 3"/>
          <p:cNvSpPr>
            <a:spLocks noGrp="1"/>
          </p:cNvSpPr>
          <p:nvPr>
            <p:ph type="sldNum" sz="quarter" idx="10"/>
          </p:nvPr>
        </p:nvSpPr>
        <p:spPr/>
        <p:txBody>
          <a:bodyPr/>
          <a:lstStyle/>
          <a:p>
            <a:fld id="{91E342EC-6DED-2245-AA22-C87F0AA07751}" type="slidenum">
              <a:rPr lang="en-US" smtClean="0"/>
              <a:t>3</a:t>
            </a:fld>
            <a:endParaRPr lang="en-US"/>
          </a:p>
        </p:txBody>
      </p:sp>
    </p:spTree>
    <p:extLst>
      <p:ext uri="{BB962C8B-B14F-4D97-AF65-F5344CB8AC3E}">
        <p14:creationId xmlns:p14="http://schemas.microsoft.com/office/powerpoint/2010/main" val="11109826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Read the definition of Adaptability. Remind students that </a:t>
            </a:r>
            <a:r>
              <a:rPr lang="en-US" dirty="0" smtClean="0"/>
              <a:t>we need to adapt constantly, whether at a job or in our daily lives.</a:t>
            </a:r>
            <a:endParaRPr lang="en-CA" dirty="0"/>
          </a:p>
        </p:txBody>
      </p:sp>
      <p:sp>
        <p:nvSpPr>
          <p:cNvPr id="4" name="Slide Number Placeholder 3"/>
          <p:cNvSpPr>
            <a:spLocks noGrp="1"/>
          </p:cNvSpPr>
          <p:nvPr>
            <p:ph type="sldNum" sz="quarter" idx="10"/>
          </p:nvPr>
        </p:nvSpPr>
        <p:spPr/>
        <p:txBody>
          <a:bodyPr/>
          <a:lstStyle/>
          <a:p>
            <a:fld id="{91E342EC-6DED-2245-AA22-C87F0AA07751}" type="slidenum">
              <a:rPr lang="en-US" smtClean="0"/>
              <a:t>4</a:t>
            </a:fld>
            <a:endParaRPr lang="en-US"/>
          </a:p>
        </p:txBody>
      </p:sp>
    </p:spTree>
    <p:extLst>
      <p:ext uri="{BB962C8B-B14F-4D97-AF65-F5344CB8AC3E}">
        <p14:creationId xmlns:p14="http://schemas.microsoft.com/office/powerpoint/2010/main" val="6328018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smtClean="0"/>
              <a:t>Ask students to describe why and how people in these professions need to adapt. Examples: </a:t>
            </a:r>
            <a:r>
              <a:rPr lang="en-CA" dirty="0" smtClean="0"/>
              <a:t>Search &amp; Rescuers need to adapt to weather conditions, short notice, survival gear, and terrain.  Photographers need to adapt to different lighting conditions, locations, and schedules.  Bakers need to adapt recipes for special requests, dietary restrictions, and increased numbers.</a:t>
            </a:r>
          </a:p>
          <a:p>
            <a:endParaRPr lang="en-US" dirty="0"/>
          </a:p>
        </p:txBody>
      </p:sp>
      <p:sp>
        <p:nvSpPr>
          <p:cNvPr id="4" name="Slide Number Placeholder 3"/>
          <p:cNvSpPr>
            <a:spLocks noGrp="1"/>
          </p:cNvSpPr>
          <p:nvPr>
            <p:ph type="sldNum" sz="quarter" idx="10"/>
          </p:nvPr>
        </p:nvSpPr>
        <p:spPr/>
        <p:txBody>
          <a:bodyPr/>
          <a:lstStyle/>
          <a:p>
            <a:fld id="{91E342EC-6DED-2245-AA22-C87F0AA07751}" type="slidenum">
              <a:rPr lang="en-US" smtClean="0"/>
              <a:t>5</a:t>
            </a:fld>
            <a:endParaRPr lang="en-US"/>
          </a:p>
        </p:txBody>
      </p:sp>
    </p:spTree>
    <p:extLst>
      <p:ext uri="{BB962C8B-B14F-4D97-AF65-F5344CB8AC3E}">
        <p14:creationId xmlns:p14="http://schemas.microsoft.com/office/powerpoint/2010/main" val="37536880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CA" dirty="0" smtClean="0"/>
              <a:t>Review expectations for adaptability. Ask students if they can think of a time when they adapted and used one or more of the expectations above. </a:t>
            </a:r>
          </a:p>
          <a:p>
            <a:endParaRPr lang="en-US" dirty="0"/>
          </a:p>
        </p:txBody>
      </p:sp>
      <p:sp>
        <p:nvSpPr>
          <p:cNvPr id="4" name="Slide Number Placeholder 3"/>
          <p:cNvSpPr>
            <a:spLocks noGrp="1"/>
          </p:cNvSpPr>
          <p:nvPr>
            <p:ph type="sldNum" sz="quarter" idx="10"/>
          </p:nvPr>
        </p:nvSpPr>
        <p:spPr/>
        <p:txBody>
          <a:bodyPr/>
          <a:lstStyle/>
          <a:p>
            <a:fld id="{91E342EC-6DED-2245-AA22-C87F0AA07751}" type="slidenum">
              <a:rPr lang="en-US" smtClean="0"/>
              <a:t>6</a:t>
            </a:fld>
            <a:endParaRPr lang="en-US"/>
          </a:p>
        </p:txBody>
      </p:sp>
    </p:spTree>
    <p:extLst>
      <p:ext uri="{BB962C8B-B14F-4D97-AF65-F5344CB8AC3E}">
        <p14:creationId xmlns:p14="http://schemas.microsoft.com/office/powerpoint/2010/main" val="9947196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CA" dirty="0" smtClean="0"/>
              <a:t>Review expectations for adaptability. Ask students if they can think of a time when they adapted and used one or more of the expectations above. </a:t>
            </a:r>
          </a:p>
          <a:p>
            <a:endParaRPr lang="en-US" dirty="0"/>
          </a:p>
        </p:txBody>
      </p:sp>
      <p:sp>
        <p:nvSpPr>
          <p:cNvPr id="4" name="Slide Number Placeholder 3"/>
          <p:cNvSpPr>
            <a:spLocks noGrp="1"/>
          </p:cNvSpPr>
          <p:nvPr>
            <p:ph type="sldNum" sz="quarter" idx="10"/>
          </p:nvPr>
        </p:nvSpPr>
        <p:spPr/>
        <p:txBody>
          <a:bodyPr/>
          <a:lstStyle/>
          <a:p>
            <a:fld id="{91E342EC-6DED-2245-AA22-C87F0AA07751}" type="slidenum">
              <a:rPr lang="en-US" smtClean="0"/>
              <a:t>7</a:t>
            </a:fld>
            <a:endParaRPr lang="en-US"/>
          </a:p>
        </p:txBody>
      </p:sp>
    </p:spTree>
    <p:extLst>
      <p:ext uri="{BB962C8B-B14F-4D97-AF65-F5344CB8AC3E}">
        <p14:creationId xmlns:p14="http://schemas.microsoft.com/office/powerpoint/2010/main" val="18713801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CA" dirty="0" smtClean="0"/>
              <a:t>Review the first 3 causes of ‘Inability to Adapt’. Ask students to match the scenario to the correct inability to adapt. Answer: Obstacle. Ask students if they can think of an example for ‘Fear/Anxiety’ or ‘Imposition’.</a:t>
            </a:r>
          </a:p>
          <a:p>
            <a:endParaRPr lang="en-US" dirty="0"/>
          </a:p>
        </p:txBody>
      </p:sp>
      <p:sp>
        <p:nvSpPr>
          <p:cNvPr id="4" name="Slide Number Placeholder 3"/>
          <p:cNvSpPr>
            <a:spLocks noGrp="1"/>
          </p:cNvSpPr>
          <p:nvPr>
            <p:ph type="sldNum" sz="quarter" idx="10"/>
          </p:nvPr>
        </p:nvSpPr>
        <p:spPr/>
        <p:txBody>
          <a:bodyPr/>
          <a:lstStyle/>
          <a:p>
            <a:fld id="{91E342EC-6DED-2245-AA22-C87F0AA07751}" type="slidenum">
              <a:rPr lang="en-US" smtClean="0"/>
              <a:t>8</a:t>
            </a:fld>
            <a:endParaRPr lang="en-US"/>
          </a:p>
        </p:txBody>
      </p:sp>
    </p:spTree>
    <p:extLst>
      <p:ext uri="{BB962C8B-B14F-4D97-AF65-F5344CB8AC3E}">
        <p14:creationId xmlns:p14="http://schemas.microsoft.com/office/powerpoint/2010/main" val="29380337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CA" dirty="0" smtClean="0"/>
              <a:t>Review the first 3 causes of ‘Inability to Adapt’. Ask students to match the scenario to the correct inability to adapt. Answer: Obstacle. Ask students if they can think of an example for ‘Fear/Anxiety’ or ‘Imposition’.</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91E342EC-6DED-2245-AA22-C87F0AA07751}" type="slidenum">
              <a:rPr lang="en-US" smtClean="0"/>
              <a:t>9</a:t>
            </a:fld>
            <a:endParaRPr lang="en-US"/>
          </a:p>
        </p:txBody>
      </p:sp>
    </p:spTree>
    <p:extLst>
      <p:ext uri="{BB962C8B-B14F-4D97-AF65-F5344CB8AC3E}">
        <p14:creationId xmlns:p14="http://schemas.microsoft.com/office/powerpoint/2010/main" val="16321938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Review the next 3 causes of ‘Inability to Adapt’. Ask students to match the scenario to the correct inability to adapt. Answer: Risk of Failure. Ask students if they can think of an example for ‘Motivation’ and ‘Inability’.</a:t>
            </a:r>
            <a:endParaRPr lang="en-CA" dirty="0"/>
          </a:p>
        </p:txBody>
      </p:sp>
      <p:sp>
        <p:nvSpPr>
          <p:cNvPr id="4" name="Slide Number Placeholder 3"/>
          <p:cNvSpPr>
            <a:spLocks noGrp="1"/>
          </p:cNvSpPr>
          <p:nvPr>
            <p:ph type="sldNum" sz="quarter" idx="10"/>
          </p:nvPr>
        </p:nvSpPr>
        <p:spPr/>
        <p:txBody>
          <a:bodyPr/>
          <a:lstStyle/>
          <a:p>
            <a:fld id="{91E342EC-6DED-2245-AA22-C87F0AA07751}" type="slidenum">
              <a:rPr lang="en-US" smtClean="0"/>
              <a:t>10</a:t>
            </a:fld>
            <a:endParaRPr lang="en-US"/>
          </a:p>
        </p:txBody>
      </p:sp>
    </p:spTree>
    <p:extLst>
      <p:ext uri="{BB962C8B-B14F-4D97-AF65-F5344CB8AC3E}">
        <p14:creationId xmlns:p14="http://schemas.microsoft.com/office/powerpoint/2010/main" val="29380337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5048" y="1"/>
            <a:ext cx="7543800" cy="2282311"/>
          </a:xfrm>
          <a:prstGeom prst="rect">
            <a:avLst/>
          </a:prstGeom>
          <a:blipFill rotWithShape="1">
            <a:blip r:embed="rId2"/>
            <a:stretch>
              <a:fillRect/>
            </a:stretch>
          </a:blipFill>
        </p:spPr>
      </p:pic>
      <p:sp>
        <p:nvSpPr>
          <p:cNvPr id="2" name="Title 1"/>
          <p:cNvSpPr>
            <a:spLocks noGrp="1"/>
          </p:cNvSpPr>
          <p:nvPr>
            <p:ph type="ctrTitle"/>
          </p:nvPr>
        </p:nvSpPr>
        <p:spPr>
          <a:xfrm>
            <a:off x="838200" y="691127"/>
            <a:ext cx="7205323" cy="1478557"/>
          </a:xfrm>
          <a:prstGeom prst="rect">
            <a:avLst/>
          </a:prstGeom>
        </p:spPr>
        <p:txBody>
          <a:bodyPr>
            <a:noAutofit/>
          </a:bodyPr>
          <a:lstStyle>
            <a:lvl1pPr algn="l">
              <a:defRPr sz="4800" b="1" i="0" spc="300">
                <a:solidFill>
                  <a:schemeClr val="bg1"/>
                </a:solidFill>
                <a:latin typeface="Komika Text Kaps"/>
                <a:cs typeface="Komika Text Kaps"/>
              </a:defRPr>
            </a:lvl1pPr>
          </a:lstStyle>
          <a:p>
            <a:r>
              <a:rPr lang="en-CA" dirty="0"/>
              <a:t>Click to edit Master title style</a:t>
            </a:r>
            <a:endParaRPr lang="en-US" dirty="0"/>
          </a:p>
        </p:txBody>
      </p:sp>
      <p:sp>
        <p:nvSpPr>
          <p:cNvPr id="3" name="Subtitle 2"/>
          <p:cNvSpPr>
            <a:spLocks noGrp="1"/>
          </p:cNvSpPr>
          <p:nvPr>
            <p:ph type="subTitle" idx="1"/>
          </p:nvPr>
        </p:nvSpPr>
        <p:spPr>
          <a:xfrm>
            <a:off x="843221" y="2850900"/>
            <a:ext cx="7462579" cy="1131721"/>
          </a:xfrm>
          <a:prstGeom prst="rect">
            <a:avLst/>
          </a:prstGeom>
        </p:spPr>
        <p:txBody>
          <a:bodyPr anchor="t" anchorCtr="0">
            <a:noAutofit/>
          </a:bodyPr>
          <a:lstStyle>
            <a:lvl1pPr marL="0" indent="0" algn="l">
              <a:buNone/>
              <a:defRPr sz="4800" spc="0">
                <a:solidFill>
                  <a:schemeClr val="bg1">
                    <a:lumMod val="50000"/>
                  </a:schemeClr>
                </a:solidFill>
                <a:latin typeface="Komika Text"/>
                <a:cs typeface="Komika Text"/>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CA" dirty="0"/>
              <a:t>Click to edit Master subtitle style</a:t>
            </a:r>
            <a:endParaRPr lang="en-US" dirty="0"/>
          </a:p>
        </p:txBody>
      </p:sp>
      <p:sp>
        <p:nvSpPr>
          <p:cNvPr id="4" name="Date Placeholder 3"/>
          <p:cNvSpPr>
            <a:spLocks noGrp="1"/>
          </p:cNvSpPr>
          <p:nvPr>
            <p:ph type="dt" sz="half" idx="10"/>
          </p:nvPr>
        </p:nvSpPr>
        <p:spPr>
          <a:xfrm>
            <a:off x="6438894" y="4763038"/>
            <a:ext cx="2133600" cy="273844"/>
          </a:xfrm>
          <a:prstGeom prst="rect">
            <a:avLst/>
          </a:prstGeom>
        </p:spPr>
        <p:txBody>
          <a:bodyPr/>
          <a:lstStyle>
            <a:lvl1pPr algn="r">
              <a:defRPr sz="1000" b="0" i="0">
                <a:solidFill>
                  <a:schemeClr val="tx1"/>
                </a:solidFill>
                <a:latin typeface="Arial" panose="020B0604020202020204" pitchFamily="34" charset="0"/>
                <a:cs typeface="Arial" panose="020B0604020202020204" pitchFamily="34" charset="0"/>
              </a:defRPr>
            </a:lvl1pPr>
          </a:lstStyle>
          <a:p>
            <a:fld id="{5F612117-C0BC-EC43-AA68-675AB14ADD96}" type="slidenum">
              <a:rPr lang="en-US" smtClean="0"/>
              <a:pPr/>
              <a:t>‹#›</a:t>
            </a:fld>
            <a:endParaRPr lang="en-US" dirty="0"/>
          </a:p>
        </p:txBody>
      </p:sp>
      <p:sp>
        <p:nvSpPr>
          <p:cNvPr id="10" name="Rectangle 9"/>
          <p:cNvSpPr/>
          <p:nvPr userDrawn="1"/>
        </p:nvSpPr>
        <p:spPr>
          <a:xfrm>
            <a:off x="765048" y="0"/>
            <a:ext cx="7543800" cy="285750"/>
          </a:xfrm>
          <a:prstGeom prst="rect">
            <a:avLst/>
          </a:prstGeom>
          <a:solidFill>
            <a:srgbClr val="00A0D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solidFill>
                <a:srgbClr val="3366FF"/>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layout">
    <p:spTree>
      <p:nvGrpSpPr>
        <p:cNvPr id="1" name=""/>
        <p:cNvGrpSpPr/>
        <p:nvPr/>
      </p:nvGrpSpPr>
      <p:grpSpPr>
        <a:xfrm>
          <a:off x="0" y="0"/>
          <a:ext cx="0" cy="0"/>
          <a:chOff x="0" y="0"/>
          <a:chExt cx="0" cy="0"/>
        </a:xfrm>
      </p:grpSpPr>
      <p:pic>
        <p:nvPicPr>
          <p:cNvPr id="7" name="Picture 6"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t="1" r="2174" b="27302"/>
          <a:stretch/>
        </p:blipFill>
        <p:spPr>
          <a:xfrm>
            <a:off x="0" y="-1"/>
            <a:ext cx="9144000" cy="3289301"/>
          </a:xfrm>
          <a:prstGeom prst="rect">
            <a:avLst/>
          </a:prstGeom>
        </p:spPr>
      </p:pic>
      <p:sp>
        <p:nvSpPr>
          <p:cNvPr id="3" name="Title 1"/>
          <p:cNvSpPr>
            <a:spLocks noGrp="1"/>
          </p:cNvSpPr>
          <p:nvPr>
            <p:ph type="title"/>
          </p:nvPr>
        </p:nvSpPr>
        <p:spPr>
          <a:xfrm>
            <a:off x="590972" y="154616"/>
            <a:ext cx="7931537" cy="839304"/>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
        <p:nvSpPr>
          <p:cNvPr id="4"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6" name="Text Placeholder 9"/>
          <p:cNvSpPr>
            <a:spLocks noGrp="1"/>
          </p:cNvSpPr>
          <p:nvPr>
            <p:ph type="body" sz="quarter" idx="11"/>
          </p:nvPr>
        </p:nvSpPr>
        <p:spPr>
          <a:xfrm>
            <a:off x="596348" y="950857"/>
            <a:ext cx="7939640" cy="3158435"/>
          </a:xfrm>
          <a:prstGeom prst="rect">
            <a:avLst/>
          </a:prstGeom>
        </p:spPr>
        <p:txBody>
          <a:bodyPr vert="horz"/>
          <a:lstStyle>
            <a:lvl1pPr>
              <a:spcBef>
                <a:spcPts val="800"/>
              </a:spcBef>
              <a:defRPr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Tree>
    <p:extLst>
      <p:ext uri="{BB962C8B-B14F-4D97-AF65-F5344CB8AC3E}">
        <p14:creationId xmlns:p14="http://schemas.microsoft.com/office/powerpoint/2010/main" val="13093123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ull green background">
    <p:spTree>
      <p:nvGrpSpPr>
        <p:cNvPr id="1" name=""/>
        <p:cNvGrpSpPr/>
        <p:nvPr/>
      </p:nvGrpSpPr>
      <p:grpSpPr>
        <a:xfrm>
          <a:off x="0" y="0"/>
          <a:ext cx="0" cy="0"/>
          <a:chOff x="0" y="0"/>
          <a:chExt cx="0" cy="0"/>
        </a:xfrm>
      </p:grpSpPr>
      <p:pic>
        <p:nvPicPr>
          <p:cNvPr id="5" name="Picture 4"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a:stretch/>
        </p:blipFill>
        <p:spPr>
          <a:xfrm>
            <a:off x="0" y="-1"/>
            <a:ext cx="9144000" cy="4524663"/>
          </a:xfrm>
          <a:prstGeom prst="rect">
            <a:avLst/>
          </a:prstGeom>
        </p:spPr>
      </p:pic>
      <p:sp>
        <p:nvSpPr>
          <p:cNvPr id="3"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9" name="Text Placeholder 9"/>
          <p:cNvSpPr>
            <a:spLocks noGrp="1"/>
          </p:cNvSpPr>
          <p:nvPr>
            <p:ph type="body" sz="quarter" idx="11"/>
          </p:nvPr>
        </p:nvSpPr>
        <p:spPr>
          <a:xfrm>
            <a:off x="596348" y="950857"/>
            <a:ext cx="7939640" cy="3158435"/>
          </a:xfrm>
          <a:prstGeom prst="rect">
            <a:avLst/>
          </a:prstGeom>
        </p:spPr>
        <p:txBody>
          <a:bodyPr vert="horz"/>
          <a:lstStyle>
            <a:lvl1pPr>
              <a:spcBef>
                <a:spcPts val="800"/>
              </a:spcBef>
              <a:defRPr sz="2800"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
        <p:nvSpPr>
          <p:cNvPr id="6" name="Title 1"/>
          <p:cNvSpPr>
            <a:spLocks noGrp="1"/>
          </p:cNvSpPr>
          <p:nvPr>
            <p:ph type="title"/>
          </p:nvPr>
        </p:nvSpPr>
        <p:spPr>
          <a:xfrm>
            <a:off x="590972" y="154616"/>
            <a:ext cx="7931537" cy="839304"/>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Tree>
    <p:extLst>
      <p:ext uri="{BB962C8B-B14F-4D97-AF65-F5344CB8AC3E}">
        <p14:creationId xmlns:p14="http://schemas.microsoft.com/office/powerpoint/2010/main" val="1765832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o header">
    <p:spTree>
      <p:nvGrpSpPr>
        <p:cNvPr id="1" name=""/>
        <p:cNvGrpSpPr/>
        <p:nvPr/>
      </p:nvGrpSpPr>
      <p:grpSpPr>
        <a:xfrm>
          <a:off x="0" y="0"/>
          <a:ext cx="0" cy="0"/>
          <a:chOff x="0" y="0"/>
          <a:chExt cx="0" cy="0"/>
        </a:xfrm>
      </p:grpSpPr>
      <p:pic>
        <p:nvPicPr>
          <p:cNvPr id="3" name="Picture 2"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a:stretch/>
        </p:blipFill>
        <p:spPr>
          <a:xfrm>
            <a:off x="0" y="-1"/>
            <a:ext cx="9144000" cy="4524663"/>
          </a:xfrm>
          <a:prstGeom prst="rect">
            <a:avLst/>
          </a:prstGeom>
        </p:spPr>
      </p:pic>
      <p:sp>
        <p:nvSpPr>
          <p:cNvPr id="4"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5" name="Text Placeholder 9"/>
          <p:cNvSpPr>
            <a:spLocks noGrp="1"/>
          </p:cNvSpPr>
          <p:nvPr>
            <p:ph type="body" sz="quarter" idx="11"/>
          </p:nvPr>
        </p:nvSpPr>
        <p:spPr>
          <a:xfrm>
            <a:off x="596348" y="501803"/>
            <a:ext cx="7939640" cy="3670213"/>
          </a:xfrm>
          <a:prstGeom prst="rect">
            <a:avLst/>
          </a:prstGeom>
        </p:spPr>
        <p:txBody>
          <a:bodyPr vert="horz"/>
          <a:lstStyle>
            <a:lvl1pPr>
              <a:spcBef>
                <a:spcPts val="800"/>
              </a:spcBef>
              <a:defRPr sz="3200"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Tree>
    <p:extLst>
      <p:ext uri="{BB962C8B-B14F-4D97-AF65-F5344CB8AC3E}">
        <p14:creationId xmlns:p14="http://schemas.microsoft.com/office/powerpoint/2010/main" val="3824575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ull green with 2 boxes">
    <p:spTree>
      <p:nvGrpSpPr>
        <p:cNvPr id="1" name=""/>
        <p:cNvGrpSpPr/>
        <p:nvPr/>
      </p:nvGrpSpPr>
      <p:grpSpPr>
        <a:xfrm>
          <a:off x="0" y="0"/>
          <a:ext cx="0" cy="0"/>
          <a:chOff x="0" y="0"/>
          <a:chExt cx="0" cy="0"/>
        </a:xfrm>
      </p:grpSpPr>
      <p:sp>
        <p:nvSpPr>
          <p:cNvPr id="5"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pic>
        <p:nvPicPr>
          <p:cNvPr id="8" name="Picture 7"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a:stretch/>
        </p:blipFill>
        <p:spPr>
          <a:xfrm>
            <a:off x="0" y="-1"/>
            <a:ext cx="9144000" cy="4524663"/>
          </a:xfrm>
          <a:prstGeom prst="rect">
            <a:avLst/>
          </a:prstGeom>
        </p:spPr>
      </p:pic>
      <p:sp>
        <p:nvSpPr>
          <p:cNvPr id="9" name="Text Placeholder 9"/>
          <p:cNvSpPr>
            <a:spLocks noGrp="1"/>
          </p:cNvSpPr>
          <p:nvPr>
            <p:ph type="body" sz="quarter" idx="11"/>
          </p:nvPr>
        </p:nvSpPr>
        <p:spPr>
          <a:xfrm>
            <a:off x="596348" y="950857"/>
            <a:ext cx="3366052" cy="3158435"/>
          </a:xfrm>
          <a:prstGeom prst="rect">
            <a:avLst/>
          </a:prstGeom>
        </p:spPr>
        <p:txBody>
          <a:bodyPr vert="horz"/>
          <a:lstStyle>
            <a:lvl1pPr>
              <a:spcBef>
                <a:spcPts val="800"/>
              </a:spcBef>
              <a:defRPr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
        <p:nvSpPr>
          <p:cNvPr id="11" name="Text Placeholder 9"/>
          <p:cNvSpPr>
            <a:spLocks noGrp="1"/>
          </p:cNvSpPr>
          <p:nvPr>
            <p:ph type="body" sz="quarter" idx="12"/>
          </p:nvPr>
        </p:nvSpPr>
        <p:spPr>
          <a:xfrm>
            <a:off x="4101548" y="950857"/>
            <a:ext cx="4420152" cy="3158435"/>
          </a:xfrm>
          <a:prstGeom prst="rect">
            <a:avLst/>
          </a:prstGeom>
        </p:spPr>
        <p:txBody>
          <a:bodyPr vert="horz"/>
          <a:lstStyle>
            <a:lvl1pPr>
              <a:spcBef>
                <a:spcPts val="800"/>
              </a:spcBef>
              <a:defRPr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
        <p:nvSpPr>
          <p:cNvPr id="7" name="Title 1"/>
          <p:cNvSpPr>
            <a:spLocks noGrp="1"/>
          </p:cNvSpPr>
          <p:nvPr>
            <p:ph type="title"/>
          </p:nvPr>
        </p:nvSpPr>
        <p:spPr>
          <a:xfrm>
            <a:off x="590972" y="154616"/>
            <a:ext cx="7931537" cy="839304"/>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Tree>
    <p:extLst>
      <p:ext uri="{BB962C8B-B14F-4D97-AF65-F5344CB8AC3E}">
        <p14:creationId xmlns:p14="http://schemas.microsoft.com/office/powerpoint/2010/main" val="9299718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lt - short green">
    <p:spTree>
      <p:nvGrpSpPr>
        <p:cNvPr id="1" name=""/>
        <p:cNvGrpSpPr/>
        <p:nvPr/>
      </p:nvGrpSpPr>
      <p:grpSpPr>
        <a:xfrm>
          <a:off x="0" y="0"/>
          <a:ext cx="0" cy="0"/>
          <a:chOff x="0" y="0"/>
          <a:chExt cx="0" cy="0"/>
        </a:xfrm>
      </p:grpSpPr>
      <p:pic>
        <p:nvPicPr>
          <p:cNvPr id="3" name="Picture 2"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b="68282"/>
          <a:stretch/>
        </p:blipFill>
        <p:spPr>
          <a:xfrm>
            <a:off x="0" y="-1"/>
            <a:ext cx="9144000" cy="1435101"/>
          </a:xfrm>
          <a:prstGeom prst="rect">
            <a:avLst/>
          </a:prstGeom>
        </p:spPr>
      </p:pic>
      <p:sp>
        <p:nvSpPr>
          <p:cNvPr id="4" name="Title 1"/>
          <p:cNvSpPr>
            <a:spLocks noGrp="1"/>
          </p:cNvSpPr>
          <p:nvPr>
            <p:ph type="title"/>
          </p:nvPr>
        </p:nvSpPr>
        <p:spPr>
          <a:xfrm>
            <a:off x="590972" y="304800"/>
            <a:ext cx="8260928" cy="901700"/>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
        <p:nvSpPr>
          <p:cNvPr id="5"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6" name="Text Placeholder 9"/>
          <p:cNvSpPr>
            <a:spLocks noGrp="1"/>
          </p:cNvSpPr>
          <p:nvPr>
            <p:ph type="body" sz="quarter" idx="11"/>
          </p:nvPr>
        </p:nvSpPr>
        <p:spPr>
          <a:xfrm>
            <a:off x="596348" y="1587500"/>
            <a:ext cx="7939640" cy="2933700"/>
          </a:xfrm>
          <a:prstGeom prst="rect">
            <a:avLst/>
          </a:prstGeom>
        </p:spPr>
        <p:txBody>
          <a:bodyPr vert="horz"/>
          <a:lstStyle>
            <a:lvl1pPr>
              <a:spcBef>
                <a:spcPts val="0"/>
              </a:spcBef>
              <a:spcAft>
                <a:spcPts val="800"/>
              </a:spcAft>
              <a:defRPr b="0" spc="0">
                <a:solidFill>
                  <a:srgbClr val="636463"/>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Tree>
    <p:extLst>
      <p:ext uri="{BB962C8B-B14F-4D97-AF65-F5344CB8AC3E}">
        <p14:creationId xmlns:p14="http://schemas.microsoft.com/office/powerpoint/2010/main" val="34368157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571506" y="4715540"/>
            <a:ext cx="8000989" cy="20574"/>
          </a:xfrm>
          <a:prstGeom prst="rect">
            <a:avLst/>
          </a:prstGeom>
          <a:solidFill>
            <a:srgbClr val="5BA03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dirty="0"/>
              <a:t>- </a:t>
            </a:r>
          </a:p>
        </p:txBody>
      </p:sp>
      <p:sp>
        <p:nvSpPr>
          <p:cNvPr id="10" name="Text Placeholder 11"/>
          <p:cNvSpPr txBox="1">
            <a:spLocks/>
          </p:cNvSpPr>
          <p:nvPr userDrawn="1"/>
        </p:nvSpPr>
        <p:spPr>
          <a:xfrm>
            <a:off x="487209" y="4763038"/>
            <a:ext cx="3545529" cy="317500"/>
          </a:xfrm>
          <a:prstGeom prst="rect">
            <a:avLst/>
          </a:prstGeom>
        </p:spPr>
        <p:txBody>
          <a:bodyPr>
            <a:normAutofit/>
          </a:bodyPr>
          <a:lstStyle>
            <a:lvl1pPr marL="0" indent="0" algn="l" defTabSz="685800" rtl="0" eaLnBrk="1" latinLnBrk="0" hangingPunct="1">
              <a:spcBef>
                <a:spcPct val="20000"/>
              </a:spcBef>
              <a:buClr>
                <a:schemeClr val="accent1"/>
              </a:buClr>
              <a:buFont typeface="Arial" pitchFamily="34" charset="0"/>
              <a:buNone/>
              <a:defRPr sz="1200" b="0" i="0" kern="1200">
                <a:solidFill>
                  <a:schemeClr val="tx2"/>
                </a:solidFill>
                <a:latin typeface="Calibri"/>
                <a:ea typeface="+mn-ea"/>
                <a:cs typeface="Calibri"/>
              </a:defRPr>
            </a:lvl1pPr>
            <a:lvl2pPr marL="445770" indent="-205740" algn="l" defTabSz="685800" rtl="0" eaLnBrk="1" latinLnBrk="0" hangingPunct="1">
              <a:spcBef>
                <a:spcPct val="20000"/>
              </a:spcBef>
              <a:buClr>
                <a:schemeClr val="accent1"/>
              </a:buClr>
              <a:buFont typeface="Arial" pitchFamily="34" charset="0"/>
              <a:buChar char="•"/>
              <a:defRPr sz="1700" b="1" i="0" kern="1200">
                <a:solidFill>
                  <a:schemeClr val="tx2"/>
                </a:solidFill>
                <a:latin typeface="Komika Text"/>
                <a:ea typeface="+mn-ea"/>
                <a:cs typeface="Komika Text"/>
              </a:defRPr>
            </a:lvl2pPr>
            <a:lvl3pPr marL="651510" indent="-171450" algn="l" defTabSz="685800" rtl="0" eaLnBrk="1" latinLnBrk="0" hangingPunct="1">
              <a:spcBef>
                <a:spcPct val="20000"/>
              </a:spcBef>
              <a:buClr>
                <a:schemeClr val="accent1"/>
              </a:buClr>
              <a:buFont typeface="Arial" pitchFamily="34" charset="0"/>
              <a:buChar char="•"/>
              <a:defRPr sz="1500" b="1" i="0" kern="1200">
                <a:solidFill>
                  <a:schemeClr val="tx2"/>
                </a:solidFill>
                <a:latin typeface="Komika Text"/>
                <a:ea typeface="+mn-ea"/>
                <a:cs typeface="Komika Text"/>
              </a:defRPr>
            </a:lvl3pPr>
            <a:lvl4pPr marL="857250" indent="-171450" algn="l" defTabSz="685800" rtl="0" eaLnBrk="1" latinLnBrk="0" hangingPunct="1">
              <a:spcBef>
                <a:spcPct val="20000"/>
              </a:spcBef>
              <a:buClr>
                <a:schemeClr val="accent1"/>
              </a:buClr>
              <a:buFont typeface="Arial" pitchFamily="34" charset="0"/>
              <a:buChar char="•"/>
              <a:defRPr sz="1400" b="1" i="0" kern="1200">
                <a:solidFill>
                  <a:schemeClr val="tx2"/>
                </a:solidFill>
                <a:latin typeface="Komika Text"/>
                <a:ea typeface="+mn-ea"/>
                <a:cs typeface="Komika Text"/>
              </a:defRPr>
            </a:lvl4pPr>
            <a:lvl5pPr marL="1028700" indent="-171450" algn="l" defTabSz="685800" rtl="0" eaLnBrk="1" latinLnBrk="0" hangingPunct="1">
              <a:spcBef>
                <a:spcPct val="20000"/>
              </a:spcBef>
              <a:buClr>
                <a:schemeClr val="accent1"/>
              </a:buClr>
              <a:buFont typeface="Arial" pitchFamily="34" charset="0"/>
              <a:buChar char="•"/>
              <a:defRPr sz="1400" b="1" i="0" kern="1200" baseline="0">
                <a:solidFill>
                  <a:schemeClr val="tx2"/>
                </a:solidFill>
                <a:latin typeface="Komika Text"/>
                <a:ea typeface="+mn-ea"/>
                <a:cs typeface="Komika Text"/>
              </a:defRPr>
            </a:lvl5pPr>
            <a:lvl6pPr marL="123444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6pPr>
            <a:lvl7pPr marL="1426464"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7pPr>
            <a:lvl8pPr marL="164592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8pPr>
            <a:lvl9pPr marL="185166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9pPr>
          </a:lstStyle>
          <a:p>
            <a:r>
              <a:rPr lang="en-US" sz="1050" b="0" i="0" dirty="0">
                <a:solidFill>
                  <a:schemeClr val="tx1"/>
                </a:solidFill>
                <a:latin typeface="Arial" panose="020B0604020202020204" pitchFamily="34" charset="0"/>
                <a:cs typeface="Arial" panose="020B0604020202020204" pitchFamily="34" charset="0"/>
              </a:rPr>
              <a:t>Skills/</a:t>
            </a:r>
            <a:r>
              <a:rPr lang="en-US" sz="1050" b="0" i="0" dirty="0" err="1">
                <a:solidFill>
                  <a:schemeClr val="tx1"/>
                </a:solidFill>
                <a:latin typeface="Arial" panose="020B0604020202020204" pitchFamily="34" charset="0"/>
                <a:cs typeface="Arial" panose="020B0604020202020204" pitchFamily="34" charset="0"/>
              </a:rPr>
              <a:t>Compétences</a:t>
            </a:r>
            <a:r>
              <a:rPr lang="en-US" sz="1050" b="0" i="0" dirty="0">
                <a:solidFill>
                  <a:schemeClr val="tx1"/>
                </a:solidFill>
                <a:latin typeface="Arial" panose="020B0604020202020204" pitchFamily="34" charset="0"/>
                <a:cs typeface="Arial" panose="020B0604020202020204" pitchFamily="34" charset="0"/>
              </a:rPr>
              <a:t> Canada — Skills for Success</a:t>
            </a:r>
          </a:p>
        </p:txBody>
      </p:sp>
    </p:spTree>
  </p:cSld>
  <p:clrMap bg1="lt1" tx1="dk1" bg2="lt2" tx2="dk2" accent1="accent1" accent2="accent2" accent3="accent3" accent4="accent4" accent5="accent5" accent6="accent6" hlink="hlink" folHlink="folHlink"/>
  <p:sldLayoutIdLst>
    <p:sldLayoutId id="2147483661" r:id="rId1"/>
    <p:sldLayoutId id="2147483688" r:id="rId2"/>
    <p:sldLayoutId id="2147483687" r:id="rId3"/>
    <p:sldLayoutId id="2147483691" r:id="rId4"/>
    <p:sldLayoutId id="2147483689" r:id="rId5"/>
    <p:sldLayoutId id="2147483690" r:id="rId6"/>
  </p:sldLayoutIdLst>
  <p:timing>
    <p:tnLst>
      <p:par>
        <p:cTn xmlns:p14="http://schemas.microsoft.com/office/powerpoint/2010/main" id="1" dur="indefinite" restart="never" nodeType="tmRoot"/>
      </p:par>
    </p:tnLst>
  </p:timing>
  <p:txStyles>
    <p:titleStyle>
      <a:lvl1pPr algn="l" defTabSz="685800" rtl="0" eaLnBrk="1" latinLnBrk="0" hangingPunct="1">
        <a:spcBef>
          <a:spcPct val="0"/>
        </a:spcBef>
        <a:buNone/>
        <a:defRPr sz="4000" b="1" i="0" kern="1200" spc="250">
          <a:solidFill>
            <a:schemeClr val="tx1">
              <a:lumMod val="85000"/>
              <a:lumOff val="15000"/>
            </a:schemeClr>
          </a:solidFill>
          <a:latin typeface="Komika Text Kaps"/>
          <a:ea typeface="+mj-ea"/>
          <a:cs typeface="Komika Text Kap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05740" indent="-205740" algn="l" defTabSz="685800" rtl="0" eaLnBrk="1" latinLnBrk="0" hangingPunct="1">
        <a:spcBef>
          <a:spcPct val="20000"/>
        </a:spcBef>
        <a:buClr>
          <a:schemeClr val="accent1"/>
        </a:buClr>
        <a:buFont typeface="Arial" pitchFamily="34" charset="0"/>
        <a:buChar char="•"/>
        <a:defRPr sz="2800" b="1" i="0" kern="1200" spc="100">
          <a:solidFill>
            <a:schemeClr val="tx2"/>
          </a:solidFill>
          <a:latin typeface="Calibri"/>
          <a:ea typeface="+mn-ea"/>
          <a:cs typeface="Calibri"/>
        </a:defRPr>
      </a:lvl1pPr>
      <a:lvl2pPr marL="445770" indent="-205740" algn="l" defTabSz="685800" rtl="0" eaLnBrk="1" latinLnBrk="0" hangingPunct="1">
        <a:spcBef>
          <a:spcPct val="20000"/>
        </a:spcBef>
        <a:buClr>
          <a:schemeClr val="accent1"/>
        </a:buClr>
        <a:buFont typeface="Arial" pitchFamily="34" charset="0"/>
        <a:buChar char="•"/>
        <a:defRPr sz="2800" b="1" i="0" kern="1200" spc="100">
          <a:solidFill>
            <a:schemeClr val="tx2"/>
          </a:solidFill>
          <a:latin typeface="Calibri"/>
          <a:ea typeface="+mn-ea"/>
          <a:cs typeface="Calibri"/>
        </a:defRPr>
      </a:lvl2pPr>
      <a:lvl3pPr marL="651510" indent="-171450" algn="l" defTabSz="685800" rtl="0" eaLnBrk="1" latinLnBrk="0" hangingPunct="1">
        <a:spcBef>
          <a:spcPct val="20000"/>
        </a:spcBef>
        <a:buClr>
          <a:schemeClr val="accent1"/>
        </a:buClr>
        <a:buFont typeface="Arial" pitchFamily="34" charset="0"/>
        <a:buChar char="•"/>
        <a:defRPr sz="2800" b="1" i="0" kern="1200">
          <a:solidFill>
            <a:schemeClr val="tx2"/>
          </a:solidFill>
          <a:latin typeface="Calibri"/>
          <a:ea typeface="+mn-ea"/>
          <a:cs typeface="Calibri"/>
        </a:defRPr>
      </a:lvl3pPr>
      <a:lvl4pPr marL="857250" indent="-171450" algn="l" defTabSz="685800" rtl="0" eaLnBrk="1" latinLnBrk="0" hangingPunct="1">
        <a:spcBef>
          <a:spcPct val="20000"/>
        </a:spcBef>
        <a:buClr>
          <a:schemeClr val="accent1"/>
        </a:buClr>
        <a:buFont typeface="Arial" pitchFamily="34" charset="0"/>
        <a:buChar char="•"/>
        <a:defRPr sz="1400" b="1" i="0" kern="1200">
          <a:solidFill>
            <a:schemeClr val="tx2"/>
          </a:solidFill>
          <a:latin typeface="Komika Text"/>
          <a:ea typeface="+mn-ea"/>
          <a:cs typeface="Komika Text"/>
        </a:defRPr>
      </a:lvl4pPr>
      <a:lvl5pPr marL="1028700" indent="-171450" algn="l" defTabSz="685800" rtl="0" eaLnBrk="1" latinLnBrk="0" hangingPunct="1">
        <a:spcBef>
          <a:spcPct val="20000"/>
        </a:spcBef>
        <a:buClr>
          <a:schemeClr val="accent1"/>
        </a:buClr>
        <a:buFont typeface="Arial" pitchFamily="34" charset="0"/>
        <a:buChar char="•"/>
        <a:defRPr sz="1400" b="1" i="0" kern="1200" baseline="0">
          <a:solidFill>
            <a:schemeClr val="tx2"/>
          </a:solidFill>
          <a:latin typeface="Komika Text"/>
          <a:ea typeface="+mn-ea"/>
          <a:cs typeface="Komika Text"/>
        </a:defRPr>
      </a:lvl5pPr>
      <a:lvl6pPr marL="123444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6pPr>
      <a:lvl7pPr marL="1426464"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7pPr>
      <a:lvl8pPr marL="164592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8pPr>
      <a:lvl9pPr marL="185166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 Id="rId3" Type="http://schemas.openxmlformats.org/officeDocument/2006/relationships/image" Target="../media/image5.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4" Type="http://schemas.openxmlformats.org/officeDocument/2006/relationships/image" Target="../media/image8.jpg"/><Relationship Id="rId5" Type="http://schemas.openxmlformats.org/officeDocument/2006/relationships/image" Target="../media/image9.jp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8550" y="273538"/>
            <a:ext cx="7205323" cy="1438031"/>
          </a:xfrm>
        </p:spPr>
        <p:txBody>
          <a:bodyPr anchor="b"/>
          <a:lstStyle/>
          <a:p>
            <a:r>
              <a:rPr lang="en-US" spc="200" dirty="0"/>
              <a:t>Skills for Success</a:t>
            </a:r>
          </a:p>
        </p:txBody>
      </p:sp>
      <p:sp>
        <p:nvSpPr>
          <p:cNvPr id="3" name="Subtitle 2"/>
          <p:cNvSpPr>
            <a:spLocks noGrp="1"/>
          </p:cNvSpPr>
          <p:nvPr>
            <p:ph type="subTitle" idx="1"/>
          </p:nvPr>
        </p:nvSpPr>
        <p:spPr>
          <a:xfrm>
            <a:off x="808550" y="2510766"/>
            <a:ext cx="7378700" cy="1131721"/>
          </a:xfrm>
        </p:spPr>
        <p:txBody>
          <a:bodyPr/>
          <a:lstStyle/>
          <a:p>
            <a:r>
              <a:rPr lang="en-US" spc="110" dirty="0" smtClean="0"/>
              <a:t>Adaptability</a:t>
            </a:r>
            <a:endParaRPr lang="en-US" spc="110" dirty="0">
              <a:solidFill>
                <a:schemeClr val="bg1">
                  <a:lumMod val="50000"/>
                </a:schemeClr>
              </a:solidFill>
            </a:endParaRPr>
          </a:p>
        </p:txBody>
      </p:sp>
      <p:pic>
        <p:nvPicPr>
          <p:cNvPr id="6" name="Picture 5">
            <a:extLst>
              <a:ext uri="{FF2B5EF4-FFF2-40B4-BE49-F238E27FC236}">
                <a16:creationId xmlns:a16="http://schemas.microsoft.com/office/drawing/2014/main" xmlns="" id="{7FD970B4-1C95-9B14-6CCD-F1258FD62CC4}"/>
              </a:ext>
            </a:extLst>
          </p:cNvPr>
          <p:cNvPicPr>
            <a:picLocks noChangeAspect="1"/>
          </p:cNvPicPr>
          <p:nvPr/>
        </p:nvPicPr>
        <p:blipFill>
          <a:blip r:embed="rId2"/>
          <a:srcRect/>
          <a:stretch/>
        </p:blipFill>
        <p:spPr>
          <a:xfrm>
            <a:off x="578339" y="3835692"/>
            <a:ext cx="1756856" cy="796882"/>
          </a:xfrm>
          <a:prstGeom prst="rect">
            <a:avLst/>
          </a:prstGeom>
        </p:spPr>
      </p:pic>
      <p:pic>
        <p:nvPicPr>
          <p:cNvPr id="7" name="Picture 6">
            <a:extLst>
              <a:ext uri="{FF2B5EF4-FFF2-40B4-BE49-F238E27FC236}">
                <a16:creationId xmlns:a16="http://schemas.microsoft.com/office/drawing/2014/main" xmlns="" id="{D59C70E6-298E-C7F5-48DD-D2B620E200F8}"/>
              </a:ext>
            </a:extLst>
          </p:cNvPr>
          <p:cNvPicPr>
            <a:picLocks noChangeAspect="1"/>
          </p:cNvPicPr>
          <p:nvPr/>
        </p:nvPicPr>
        <p:blipFill>
          <a:blip r:embed="rId3"/>
          <a:srcRect/>
          <a:stretch/>
        </p:blipFill>
        <p:spPr>
          <a:xfrm>
            <a:off x="6510308" y="4363571"/>
            <a:ext cx="2055353" cy="269003"/>
          </a:xfrm>
          <a:prstGeom prst="rect">
            <a:avLst/>
          </a:prstGeom>
        </p:spPr>
      </p:pic>
      <p:sp>
        <p:nvSpPr>
          <p:cNvPr id="8" name="Rectangle 7">
            <a:extLst>
              <a:ext uri="{FF2B5EF4-FFF2-40B4-BE49-F238E27FC236}">
                <a16:creationId xmlns:a16="http://schemas.microsoft.com/office/drawing/2014/main" xmlns="" id="{91230745-2B66-A87E-D381-7266C67406AF}"/>
              </a:ext>
            </a:extLst>
          </p:cNvPr>
          <p:cNvSpPr/>
          <p:nvPr/>
        </p:nvSpPr>
        <p:spPr>
          <a:xfrm>
            <a:off x="492369" y="4759569"/>
            <a:ext cx="8159262" cy="3048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505772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Inability to </a:t>
            </a:r>
            <a:r>
              <a:rPr lang="en-US" dirty="0" smtClean="0"/>
              <a:t>adapt</a:t>
            </a:r>
            <a:endParaRPr lang="en-US" dirty="0"/>
          </a:p>
        </p:txBody>
      </p:sp>
      <p:sp>
        <p:nvSpPr>
          <p:cNvPr id="3" name="Text Placeholder 2"/>
          <p:cNvSpPr>
            <a:spLocks noGrp="1"/>
          </p:cNvSpPr>
          <p:nvPr>
            <p:ph type="body" sz="quarter" idx="11"/>
          </p:nvPr>
        </p:nvSpPr>
        <p:spPr/>
        <p:txBody>
          <a:bodyPr/>
          <a:lstStyle/>
          <a:p>
            <a:pPr marL="0" indent="0">
              <a:buNone/>
            </a:pPr>
            <a:r>
              <a:rPr lang="en-US" dirty="0"/>
              <a:t>Mary has consistently been rated as excellent in her role as an auto mechanic. Now new technology is being introduced and she is afraid that she will lose her high rating. She is becoming anxious as her rating is very important to her.</a:t>
            </a:r>
          </a:p>
        </p:txBody>
      </p:sp>
    </p:spTree>
    <p:extLst>
      <p:ext uri="{BB962C8B-B14F-4D97-AF65-F5344CB8AC3E}">
        <p14:creationId xmlns:p14="http://schemas.microsoft.com/office/powerpoint/2010/main" val="17390134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1"/>
          </p:nvPr>
        </p:nvSpPr>
        <p:spPr>
          <a:xfrm>
            <a:off x="596348" y="950857"/>
            <a:ext cx="7939640" cy="3690838"/>
          </a:xfrm>
        </p:spPr>
        <p:txBody>
          <a:bodyPr/>
          <a:lstStyle/>
          <a:p>
            <a:pPr marL="514350" indent="-514350">
              <a:spcAft>
                <a:spcPts val="600"/>
              </a:spcAft>
              <a:buFont typeface="+mj-lt"/>
              <a:buAutoNum type="arabicPeriod" startAt="4"/>
            </a:pPr>
            <a:r>
              <a:rPr lang="en-CA" sz="2700" b="1" dirty="0" smtClean="0">
                <a:solidFill>
                  <a:srgbClr val="FDFCFB"/>
                </a:solidFill>
              </a:rPr>
              <a:t>Risk </a:t>
            </a:r>
            <a:r>
              <a:rPr lang="en-CA" sz="2700" b="1" dirty="0">
                <a:solidFill>
                  <a:srgbClr val="FDFCFB"/>
                </a:solidFill>
              </a:rPr>
              <a:t>of Failure </a:t>
            </a:r>
            <a:r>
              <a:rPr lang="en-CA" sz="2700" dirty="0">
                <a:solidFill>
                  <a:srgbClr val="FDFCFB"/>
                </a:solidFill>
              </a:rPr>
              <a:t>- Fear that your performance will be less because of the change.  </a:t>
            </a:r>
          </a:p>
          <a:p>
            <a:pPr marL="514350" indent="-514350">
              <a:spcAft>
                <a:spcPts val="600"/>
              </a:spcAft>
              <a:buFont typeface="+mj-lt"/>
              <a:buAutoNum type="arabicPeriod" startAt="4"/>
            </a:pPr>
            <a:r>
              <a:rPr lang="en-CA" sz="2700" b="1" dirty="0" smtClean="0">
                <a:solidFill>
                  <a:srgbClr val="FDFCFB"/>
                </a:solidFill>
              </a:rPr>
              <a:t>Motivation </a:t>
            </a:r>
            <a:r>
              <a:rPr lang="en-CA" sz="2700" dirty="0">
                <a:solidFill>
                  <a:srgbClr val="FDFCFB"/>
                </a:solidFill>
              </a:rPr>
              <a:t>- Sometimes you may not feel that the need for change is enough to have it motivate you</a:t>
            </a:r>
            <a:r>
              <a:rPr lang="en-CA" sz="2700" b="1" dirty="0">
                <a:solidFill>
                  <a:srgbClr val="FDFCFB"/>
                </a:solidFill>
              </a:rPr>
              <a:t>.</a:t>
            </a:r>
          </a:p>
          <a:p>
            <a:pPr marL="514350" indent="-514350">
              <a:spcAft>
                <a:spcPts val="600"/>
              </a:spcAft>
              <a:buFont typeface="+mj-lt"/>
              <a:buAutoNum type="arabicPeriod" startAt="4"/>
            </a:pPr>
            <a:r>
              <a:rPr lang="en-CA" sz="2700" b="1" dirty="0" smtClean="0">
                <a:solidFill>
                  <a:srgbClr val="FDFCFB"/>
                </a:solidFill>
              </a:rPr>
              <a:t>Inability </a:t>
            </a:r>
            <a:r>
              <a:rPr lang="en-CA" sz="2700" dirty="0">
                <a:solidFill>
                  <a:srgbClr val="FDFCFB"/>
                </a:solidFill>
              </a:rPr>
              <a:t>- You may not have enough information, or the skills, to make the change happen.</a:t>
            </a:r>
          </a:p>
        </p:txBody>
      </p:sp>
      <p:sp>
        <p:nvSpPr>
          <p:cNvPr id="2" name="Title 1"/>
          <p:cNvSpPr>
            <a:spLocks noGrp="1"/>
          </p:cNvSpPr>
          <p:nvPr>
            <p:ph type="title"/>
          </p:nvPr>
        </p:nvSpPr>
        <p:spPr/>
        <p:txBody>
          <a:bodyPr/>
          <a:lstStyle/>
          <a:p>
            <a:r>
              <a:rPr lang="en-US" dirty="0"/>
              <a:t>Inability to </a:t>
            </a:r>
            <a:r>
              <a:rPr lang="en-US" dirty="0" smtClean="0"/>
              <a:t>adapt</a:t>
            </a:r>
            <a:endParaRPr lang="en-US" dirty="0"/>
          </a:p>
        </p:txBody>
      </p:sp>
    </p:spTree>
    <p:extLst>
      <p:ext uri="{BB962C8B-B14F-4D97-AF65-F5344CB8AC3E}">
        <p14:creationId xmlns:p14="http://schemas.microsoft.com/office/powerpoint/2010/main" val="28594391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4">
            <a:extLst>
              <a:ext uri="{FF2B5EF4-FFF2-40B4-BE49-F238E27FC236}">
                <a16:creationId xmlns="" xmlns:a16="http://schemas.microsoft.com/office/drawing/2014/main" id="{F3859F16-4E66-9112-703F-928DC718DBF9}"/>
              </a:ext>
            </a:extLst>
          </p:cNvPr>
          <p:cNvPicPr>
            <a:picLocks noChangeAspect="1"/>
          </p:cNvPicPr>
          <p:nvPr/>
        </p:nvPicPr>
        <p:blipFill rotWithShape="1">
          <a:blip r:embed="rId3"/>
          <a:srcRect l="1469" t="2222" r="1950"/>
          <a:stretch/>
        </p:blipFill>
        <p:spPr>
          <a:xfrm>
            <a:off x="4562201" y="282264"/>
            <a:ext cx="4123227" cy="4609652"/>
          </a:xfrm>
          <a:prstGeom prst="rect">
            <a:avLst/>
          </a:prstGeom>
        </p:spPr>
      </p:pic>
      <p:sp>
        <p:nvSpPr>
          <p:cNvPr id="3" name="Title 2"/>
          <p:cNvSpPr>
            <a:spLocks noGrp="1"/>
          </p:cNvSpPr>
          <p:nvPr>
            <p:ph type="title"/>
          </p:nvPr>
        </p:nvSpPr>
        <p:spPr>
          <a:xfrm>
            <a:off x="590972" y="154616"/>
            <a:ext cx="4425882" cy="2887576"/>
          </a:xfrm>
        </p:spPr>
        <p:txBody>
          <a:bodyPr>
            <a:normAutofit/>
          </a:bodyPr>
          <a:lstStyle/>
          <a:p>
            <a:r>
              <a:rPr lang="en-US" sz="3600" dirty="0"/>
              <a:t>Cool Jobs </a:t>
            </a:r>
            <a:r>
              <a:rPr lang="en-US" sz="3600" dirty="0" smtClean="0"/>
              <a:t/>
            </a:r>
            <a:br>
              <a:rPr lang="en-US" sz="3600" dirty="0" smtClean="0"/>
            </a:br>
            <a:r>
              <a:rPr lang="en-US" sz="3600" dirty="0" smtClean="0"/>
              <a:t>that rely on Adaptability</a:t>
            </a:r>
            <a:endParaRPr lang="en-US" sz="3600" dirty="0"/>
          </a:p>
        </p:txBody>
      </p:sp>
    </p:spTree>
    <p:extLst>
      <p:ext uri="{BB962C8B-B14F-4D97-AF65-F5344CB8AC3E}">
        <p14:creationId xmlns:p14="http://schemas.microsoft.com/office/powerpoint/2010/main" val="25457745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Start with an activity</a:t>
            </a:r>
            <a:endParaRPr lang="en-US" dirty="0"/>
          </a:p>
        </p:txBody>
      </p:sp>
      <p:sp>
        <p:nvSpPr>
          <p:cNvPr id="9" name="Text Placeholder 8"/>
          <p:cNvSpPr>
            <a:spLocks noGrp="1"/>
          </p:cNvSpPr>
          <p:nvPr>
            <p:ph type="body" sz="quarter" idx="11"/>
          </p:nvPr>
        </p:nvSpPr>
        <p:spPr>
          <a:xfrm>
            <a:off x="596348" y="1176105"/>
            <a:ext cx="7939640" cy="2933187"/>
          </a:xfrm>
        </p:spPr>
        <p:txBody>
          <a:bodyPr/>
          <a:lstStyle/>
          <a:p>
            <a:pPr>
              <a:tabLst>
                <a:tab pos="2179638" algn="l"/>
              </a:tabLst>
            </a:pPr>
            <a:r>
              <a:rPr lang="en-US" sz="3200" dirty="0" smtClean="0"/>
              <a:t>Activity 1  	Tactical Towers</a:t>
            </a:r>
          </a:p>
          <a:p>
            <a:pPr>
              <a:tabLst>
                <a:tab pos="2179638" algn="l"/>
              </a:tabLst>
            </a:pPr>
            <a:r>
              <a:rPr lang="en-US" sz="3200" dirty="0" smtClean="0"/>
              <a:t>Activity 2  	Positives </a:t>
            </a:r>
            <a:br>
              <a:rPr lang="en-US" sz="3200" dirty="0" smtClean="0"/>
            </a:br>
            <a:r>
              <a:rPr lang="en-US" sz="3200" dirty="0" smtClean="0"/>
              <a:t>	and Negatives</a:t>
            </a:r>
          </a:p>
          <a:p>
            <a:endParaRPr lang="en-US" dirty="0"/>
          </a:p>
        </p:txBody>
      </p:sp>
      <p:sp>
        <p:nvSpPr>
          <p:cNvPr id="6" name="Alternate Process 5"/>
          <p:cNvSpPr/>
          <p:nvPr/>
        </p:nvSpPr>
        <p:spPr>
          <a:xfrm>
            <a:off x="5807492" y="2210877"/>
            <a:ext cx="2739232" cy="2133909"/>
          </a:xfrm>
          <a:prstGeom prst="flowChartAlternateProcess">
            <a:avLst/>
          </a:prstGeom>
          <a:blipFill rotWithShape="1">
            <a:blip r:embed="rId3"/>
            <a:stretch>
              <a:fillRect/>
            </a:stretch>
          </a:blipFill>
          <a:ln w="101600">
            <a:solidFill>
              <a:srgbClr val="00A0D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Tree>
    <p:extLst>
      <p:ext uri="{BB962C8B-B14F-4D97-AF65-F5344CB8AC3E}">
        <p14:creationId xmlns:p14="http://schemas.microsoft.com/office/powerpoint/2010/main" val="16783999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pPr marL="0" indent="0">
              <a:buNone/>
            </a:pPr>
            <a:r>
              <a:rPr lang="en-US" sz="3200" dirty="0"/>
              <a:t>You are demonstrating </a:t>
            </a:r>
            <a:r>
              <a:rPr lang="en-US" sz="3200" b="1" dirty="0"/>
              <a:t>A</a:t>
            </a:r>
            <a:r>
              <a:rPr lang="en-US" sz="3200" b="1" dirty="0" smtClean="0"/>
              <a:t>daptability</a:t>
            </a:r>
            <a:r>
              <a:rPr lang="en-US" sz="3200" dirty="0" smtClean="0"/>
              <a:t> </a:t>
            </a:r>
            <a:r>
              <a:rPr lang="en-US" sz="3200" dirty="0"/>
              <a:t>if you . . . </a:t>
            </a:r>
          </a:p>
        </p:txBody>
      </p:sp>
      <p:sp>
        <p:nvSpPr>
          <p:cNvPr id="2" name="Text Placeholder 1"/>
          <p:cNvSpPr>
            <a:spLocks noGrp="1"/>
          </p:cNvSpPr>
          <p:nvPr>
            <p:ph type="body" sz="quarter" idx="12"/>
          </p:nvPr>
        </p:nvSpPr>
        <p:spPr>
          <a:xfrm>
            <a:off x="3480442" y="950857"/>
            <a:ext cx="5663558" cy="3158435"/>
          </a:xfrm>
        </p:spPr>
        <p:txBody>
          <a:bodyPr/>
          <a:lstStyle/>
          <a:p>
            <a:pPr marL="912813" indent="-574675">
              <a:lnSpc>
                <a:spcPct val="90000"/>
              </a:lnSpc>
              <a:spcAft>
                <a:spcPts val="450"/>
              </a:spcAft>
              <a:buFont typeface="+mj-lt"/>
              <a:buAutoNum type="arabicPeriod"/>
            </a:pPr>
            <a:r>
              <a:rPr lang="en-US" sz="3200" dirty="0"/>
              <a:t>Make Suggestions</a:t>
            </a:r>
          </a:p>
          <a:p>
            <a:pPr marL="912813" indent="-574675">
              <a:lnSpc>
                <a:spcPct val="90000"/>
              </a:lnSpc>
              <a:spcAft>
                <a:spcPts val="450"/>
              </a:spcAft>
              <a:buFont typeface="+mj-lt"/>
              <a:buAutoNum type="arabicPeriod"/>
            </a:pPr>
            <a:r>
              <a:rPr lang="en-US" sz="3200" dirty="0"/>
              <a:t>Dress for Safety</a:t>
            </a:r>
          </a:p>
          <a:p>
            <a:pPr marL="912813" indent="-574675">
              <a:lnSpc>
                <a:spcPct val="90000"/>
              </a:lnSpc>
              <a:spcAft>
                <a:spcPts val="450"/>
              </a:spcAft>
              <a:buFont typeface="+mj-lt"/>
              <a:buAutoNum type="arabicPeriod"/>
            </a:pPr>
            <a:r>
              <a:rPr lang="en-US" sz="3200" dirty="0"/>
              <a:t>Choose Options</a:t>
            </a:r>
          </a:p>
          <a:p>
            <a:pPr marL="912813" indent="-574675">
              <a:lnSpc>
                <a:spcPct val="90000"/>
              </a:lnSpc>
              <a:spcAft>
                <a:spcPts val="450"/>
              </a:spcAft>
              <a:buFont typeface="+mj-lt"/>
              <a:buAutoNum type="arabicPeriod"/>
            </a:pPr>
            <a:r>
              <a:rPr lang="en-US" sz="3200" dirty="0"/>
              <a:t>Respond to </a:t>
            </a:r>
            <a:r>
              <a:rPr lang="en-US" sz="3200" dirty="0" smtClean="0"/>
              <a:t>Emergencies.</a:t>
            </a:r>
            <a:endParaRPr lang="en-US" sz="3200" dirty="0"/>
          </a:p>
          <a:p>
            <a:pPr marL="0" indent="0">
              <a:buNone/>
            </a:pPr>
            <a:endParaRPr lang="en-US" dirty="0"/>
          </a:p>
        </p:txBody>
      </p:sp>
    </p:spTree>
    <p:extLst>
      <p:ext uri="{BB962C8B-B14F-4D97-AF65-F5344CB8AC3E}">
        <p14:creationId xmlns:p14="http://schemas.microsoft.com/office/powerpoint/2010/main" val="32657294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596348" y="501803"/>
            <a:ext cx="7477651" cy="3670213"/>
          </a:xfrm>
        </p:spPr>
        <p:txBody>
          <a:bodyPr/>
          <a:lstStyle/>
          <a:p>
            <a:pPr marL="0" indent="0">
              <a:spcAft>
                <a:spcPts val="600"/>
              </a:spcAft>
              <a:buNone/>
            </a:pPr>
            <a:r>
              <a:rPr lang="en-US" sz="3600" b="1" dirty="0" smtClean="0"/>
              <a:t>Adaptability</a:t>
            </a:r>
            <a:r>
              <a:rPr lang="en-US" dirty="0" smtClean="0"/>
              <a:t> is your ability to achieve or adjust goals when expected or unexpected change occurs. </a:t>
            </a:r>
          </a:p>
          <a:p>
            <a:pPr marL="0" indent="0">
              <a:spcAft>
                <a:spcPts val="600"/>
              </a:spcAft>
              <a:buNone/>
            </a:pPr>
            <a:r>
              <a:rPr lang="en-US" dirty="0" smtClean="0"/>
              <a:t>Adaptability is shown by planning, staying focused, persisting, and overcoming setbacks. </a:t>
            </a:r>
            <a:endParaRPr lang="en-US" dirty="0"/>
          </a:p>
        </p:txBody>
      </p:sp>
    </p:spTree>
    <p:extLst>
      <p:ext uri="{BB962C8B-B14F-4D97-AF65-F5344CB8AC3E}">
        <p14:creationId xmlns:p14="http://schemas.microsoft.com/office/powerpoint/2010/main" val="39609599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Adaptability in action</a:t>
            </a:r>
            <a:endParaRPr lang="en-US" dirty="0"/>
          </a:p>
        </p:txBody>
      </p:sp>
      <p:sp>
        <p:nvSpPr>
          <p:cNvPr id="12" name="Text Placeholder 11"/>
          <p:cNvSpPr>
            <a:spLocks noGrp="1"/>
          </p:cNvSpPr>
          <p:nvPr>
            <p:ph type="body" sz="quarter" idx="11"/>
          </p:nvPr>
        </p:nvSpPr>
        <p:spPr>
          <a:xfrm>
            <a:off x="596347" y="1144742"/>
            <a:ext cx="2774351" cy="1301556"/>
          </a:xfrm>
        </p:spPr>
        <p:txBody>
          <a:bodyPr/>
          <a:lstStyle/>
          <a:p>
            <a:pPr marL="0" indent="0">
              <a:buNone/>
            </a:pPr>
            <a:r>
              <a:rPr lang="en-US" sz="3000" dirty="0"/>
              <a:t>Adaptability is key to success</a:t>
            </a:r>
            <a:r>
              <a:rPr lang="en-US" sz="3000" dirty="0" smtClean="0"/>
              <a:t>!</a:t>
            </a:r>
            <a:endParaRPr lang="en-CA" sz="3000" dirty="0"/>
          </a:p>
        </p:txBody>
      </p:sp>
      <p:sp>
        <p:nvSpPr>
          <p:cNvPr id="4" name="TextBox 3"/>
          <p:cNvSpPr txBox="1"/>
          <p:nvPr/>
        </p:nvSpPr>
        <p:spPr>
          <a:xfrm>
            <a:off x="3136054" y="4115480"/>
            <a:ext cx="2248370" cy="400110"/>
          </a:xfrm>
          <a:prstGeom prst="rect">
            <a:avLst/>
          </a:prstGeom>
          <a:noFill/>
        </p:spPr>
        <p:txBody>
          <a:bodyPr wrap="square" rtlCol="0">
            <a:spAutoFit/>
          </a:bodyPr>
          <a:lstStyle/>
          <a:p>
            <a:r>
              <a:rPr lang="en-US" sz="2000" dirty="0" smtClean="0">
                <a:solidFill>
                  <a:srgbClr val="505150"/>
                </a:solidFill>
                <a:latin typeface="Calibri"/>
                <a:cs typeface="Calibri"/>
              </a:rPr>
              <a:t>Search and Rescuer</a:t>
            </a:r>
            <a:endParaRPr lang="en-CA" sz="2000" dirty="0" smtClean="0">
              <a:solidFill>
                <a:srgbClr val="505150"/>
              </a:solidFill>
              <a:latin typeface="Calibri"/>
              <a:cs typeface="Calibri"/>
            </a:endParaRPr>
          </a:p>
        </p:txBody>
      </p:sp>
      <p:sp>
        <p:nvSpPr>
          <p:cNvPr id="6" name="TextBox 5"/>
          <p:cNvSpPr txBox="1"/>
          <p:nvPr/>
        </p:nvSpPr>
        <p:spPr>
          <a:xfrm>
            <a:off x="3545706" y="3527882"/>
            <a:ext cx="2154767" cy="400110"/>
          </a:xfrm>
          <a:prstGeom prst="rect">
            <a:avLst/>
          </a:prstGeom>
          <a:noFill/>
        </p:spPr>
        <p:txBody>
          <a:bodyPr wrap="square" rtlCol="0">
            <a:spAutoFit/>
          </a:bodyPr>
          <a:lstStyle/>
          <a:p>
            <a:pPr algn="ctr"/>
            <a:r>
              <a:rPr lang="en-US" sz="2000" dirty="0" smtClean="0">
                <a:solidFill>
                  <a:srgbClr val="505150"/>
                </a:solidFill>
                <a:latin typeface="Calibri"/>
                <a:cs typeface="Calibri"/>
              </a:rPr>
              <a:t>Cook </a:t>
            </a:r>
            <a:r>
              <a:rPr lang="en-US" sz="2000" dirty="0">
                <a:solidFill>
                  <a:srgbClr val="505150"/>
                </a:solidFill>
                <a:latin typeface="Calibri"/>
                <a:cs typeface="Calibri"/>
              </a:rPr>
              <a:t> </a:t>
            </a:r>
            <a:r>
              <a:rPr lang="en-US" sz="2000" dirty="0" smtClean="0">
                <a:solidFill>
                  <a:srgbClr val="505150"/>
                </a:solidFill>
                <a:latin typeface="Calibri"/>
                <a:cs typeface="Calibri"/>
              </a:rPr>
              <a:t>/ </a:t>
            </a:r>
            <a:r>
              <a:rPr lang="en-US" sz="2000" dirty="0">
                <a:solidFill>
                  <a:srgbClr val="505150"/>
                </a:solidFill>
                <a:latin typeface="Calibri"/>
                <a:cs typeface="Calibri"/>
              </a:rPr>
              <a:t>B</a:t>
            </a:r>
            <a:r>
              <a:rPr lang="en-US" sz="2000" dirty="0" smtClean="0">
                <a:solidFill>
                  <a:srgbClr val="505150"/>
                </a:solidFill>
                <a:latin typeface="Calibri"/>
                <a:cs typeface="Calibri"/>
              </a:rPr>
              <a:t>aker</a:t>
            </a:r>
            <a:endParaRPr lang="en-CA" sz="2000" dirty="0" smtClean="0">
              <a:solidFill>
                <a:srgbClr val="505150"/>
              </a:solidFill>
              <a:latin typeface="Calibri"/>
              <a:cs typeface="Calibri"/>
            </a:endParaRPr>
          </a:p>
        </p:txBody>
      </p:sp>
      <p:sp>
        <p:nvSpPr>
          <p:cNvPr id="7" name="TextBox 6"/>
          <p:cNvSpPr txBox="1"/>
          <p:nvPr/>
        </p:nvSpPr>
        <p:spPr>
          <a:xfrm>
            <a:off x="6271604" y="3527882"/>
            <a:ext cx="2361259" cy="400110"/>
          </a:xfrm>
          <a:prstGeom prst="rect">
            <a:avLst/>
          </a:prstGeom>
          <a:noFill/>
        </p:spPr>
        <p:txBody>
          <a:bodyPr wrap="square" rtlCol="0">
            <a:spAutoFit/>
          </a:bodyPr>
          <a:lstStyle/>
          <a:p>
            <a:pPr algn="ctr"/>
            <a:r>
              <a:rPr lang="en-US" sz="2000" dirty="0" smtClean="0">
                <a:solidFill>
                  <a:srgbClr val="505150"/>
                </a:solidFill>
                <a:latin typeface="Calibri"/>
                <a:cs typeface="Calibri"/>
              </a:rPr>
              <a:t>Photographer</a:t>
            </a:r>
            <a:endParaRPr lang="en-CA" sz="2000" dirty="0" smtClean="0">
              <a:solidFill>
                <a:srgbClr val="505150"/>
              </a:solidFill>
              <a:latin typeface="Calibri"/>
              <a:cs typeface="Calibri"/>
            </a:endParaRPr>
          </a:p>
        </p:txBody>
      </p:sp>
      <p:sp>
        <p:nvSpPr>
          <p:cNvPr id="8" name="Alternate Process 7"/>
          <p:cNvSpPr>
            <a:spLocks noChangeAspect="1"/>
          </p:cNvSpPr>
          <p:nvPr/>
        </p:nvSpPr>
        <p:spPr>
          <a:xfrm>
            <a:off x="3630081" y="1171425"/>
            <a:ext cx="1949338" cy="2226759"/>
          </a:xfrm>
          <a:prstGeom prst="flowChartAlternateProcess">
            <a:avLst/>
          </a:prstGeom>
          <a:blipFill rotWithShape="1">
            <a:blip r:embed="rId3"/>
            <a:srcRect/>
            <a:stretch>
              <a:fillRect t="-36483" b="-2423"/>
            </a:stretch>
          </a:blipFill>
          <a:ln w="101600">
            <a:solidFill>
              <a:srgbClr val="00A0D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
        <p:nvSpPr>
          <p:cNvPr id="9" name="Alternate Process 8"/>
          <p:cNvSpPr>
            <a:spLocks noChangeAspect="1"/>
          </p:cNvSpPr>
          <p:nvPr/>
        </p:nvSpPr>
        <p:spPr>
          <a:xfrm>
            <a:off x="583724" y="2436971"/>
            <a:ext cx="2457744" cy="2031573"/>
          </a:xfrm>
          <a:prstGeom prst="flowChartAlternateProcess">
            <a:avLst/>
          </a:prstGeom>
          <a:blipFill rotWithShape="1">
            <a:blip r:embed="rId4"/>
            <a:srcRect/>
            <a:stretch>
              <a:fillRect l="-15339" t="-5614" r="-34950" b="-16074"/>
            </a:stretch>
          </a:blipFill>
          <a:ln w="101600">
            <a:solidFill>
              <a:srgbClr val="00A0D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
        <p:nvSpPr>
          <p:cNvPr id="10" name="Alternate Process 9"/>
          <p:cNvSpPr>
            <a:spLocks noChangeAspect="1"/>
          </p:cNvSpPr>
          <p:nvPr/>
        </p:nvSpPr>
        <p:spPr>
          <a:xfrm>
            <a:off x="6129968" y="1171425"/>
            <a:ext cx="2587627" cy="2222775"/>
          </a:xfrm>
          <a:prstGeom prst="flowChartAlternateProcess">
            <a:avLst/>
          </a:prstGeom>
          <a:blipFill rotWithShape="1">
            <a:blip r:embed="rId5"/>
            <a:srcRect/>
            <a:stretch>
              <a:fillRect l="-11806" r="-26637" b="-7446"/>
            </a:stretch>
          </a:blipFill>
          <a:ln w="101600">
            <a:solidFill>
              <a:srgbClr val="00A0D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Tree>
    <p:extLst>
      <p:ext uri="{BB962C8B-B14F-4D97-AF65-F5344CB8AC3E}">
        <p14:creationId xmlns:p14="http://schemas.microsoft.com/office/powerpoint/2010/main" val="29323306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r>
              <a:rPr lang="en-US" dirty="0"/>
              <a:t>Focus on tasks, manage time and be dependable.</a:t>
            </a:r>
          </a:p>
          <a:p>
            <a:r>
              <a:rPr lang="en-US" dirty="0"/>
              <a:t>Anticipate change and know when to change your approach.</a:t>
            </a:r>
          </a:p>
          <a:p>
            <a:r>
              <a:rPr lang="en-US" dirty="0" smtClean="0"/>
              <a:t>Be positive and optimistic.</a:t>
            </a:r>
          </a:p>
          <a:p>
            <a:r>
              <a:rPr lang="en-US" dirty="0" smtClean="0"/>
              <a:t>Stay calm and encourage others to stay calm.</a:t>
            </a:r>
          </a:p>
          <a:p>
            <a:endParaRPr lang="en-US" dirty="0"/>
          </a:p>
          <a:p>
            <a:pPr marL="0" indent="0" algn="r">
              <a:buNone/>
            </a:pPr>
            <a:r>
              <a:rPr lang="en-US" sz="2400" b="1" dirty="0" smtClean="0"/>
              <a:t>continued...</a:t>
            </a:r>
            <a:endParaRPr lang="en-US" sz="2400" b="1" dirty="0"/>
          </a:p>
        </p:txBody>
      </p:sp>
      <p:sp>
        <p:nvSpPr>
          <p:cNvPr id="4" name="Title 3"/>
          <p:cNvSpPr>
            <a:spLocks noGrp="1"/>
          </p:cNvSpPr>
          <p:nvPr>
            <p:ph type="title"/>
          </p:nvPr>
        </p:nvSpPr>
        <p:spPr/>
        <p:txBody>
          <a:bodyPr/>
          <a:lstStyle/>
          <a:p>
            <a:r>
              <a:rPr lang="en-US" dirty="0"/>
              <a:t>Expectations for Adaptability</a:t>
            </a:r>
          </a:p>
        </p:txBody>
      </p:sp>
    </p:spTree>
    <p:extLst>
      <p:ext uri="{BB962C8B-B14F-4D97-AF65-F5344CB8AC3E}">
        <p14:creationId xmlns:p14="http://schemas.microsoft.com/office/powerpoint/2010/main" val="3400469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r>
              <a:rPr lang="en-US" dirty="0"/>
              <a:t>Set realistic goals and expectations.</a:t>
            </a:r>
          </a:p>
          <a:p>
            <a:r>
              <a:rPr lang="en-US" dirty="0"/>
              <a:t>Plan and prioritize tasks.</a:t>
            </a:r>
          </a:p>
          <a:p>
            <a:r>
              <a:rPr lang="en-US" dirty="0"/>
              <a:t>Learn from mistakes and seek ways to improve.</a:t>
            </a:r>
          </a:p>
        </p:txBody>
      </p:sp>
      <p:sp>
        <p:nvSpPr>
          <p:cNvPr id="4" name="Title 3"/>
          <p:cNvSpPr>
            <a:spLocks noGrp="1"/>
          </p:cNvSpPr>
          <p:nvPr>
            <p:ph type="title"/>
          </p:nvPr>
        </p:nvSpPr>
        <p:spPr/>
        <p:txBody>
          <a:bodyPr/>
          <a:lstStyle/>
          <a:p>
            <a:r>
              <a:rPr lang="en-US" dirty="0" smtClean="0"/>
              <a:t>Expectations  </a:t>
            </a:r>
            <a:r>
              <a:rPr lang="en-US" sz="2400" b="0" dirty="0" smtClean="0"/>
              <a:t>(continued)</a:t>
            </a:r>
            <a:endParaRPr lang="en-US" sz="2400" b="0" dirty="0"/>
          </a:p>
        </p:txBody>
      </p:sp>
    </p:spTree>
    <p:extLst>
      <p:ext uri="{BB962C8B-B14F-4D97-AF65-F5344CB8AC3E}">
        <p14:creationId xmlns:p14="http://schemas.microsoft.com/office/powerpoint/2010/main" val="8576031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Inability to </a:t>
            </a:r>
            <a:r>
              <a:rPr lang="en-US" dirty="0" smtClean="0"/>
              <a:t>adapt</a:t>
            </a:r>
            <a:endParaRPr lang="en-US" dirty="0"/>
          </a:p>
        </p:txBody>
      </p:sp>
      <p:sp>
        <p:nvSpPr>
          <p:cNvPr id="3" name="Text Placeholder 2"/>
          <p:cNvSpPr>
            <a:spLocks noGrp="1"/>
          </p:cNvSpPr>
          <p:nvPr>
            <p:ph type="body" sz="quarter" idx="11"/>
          </p:nvPr>
        </p:nvSpPr>
        <p:spPr/>
        <p:txBody>
          <a:bodyPr/>
          <a:lstStyle/>
          <a:p>
            <a:pPr marL="0" indent="0">
              <a:buNone/>
            </a:pPr>
            <a:r>
              <a:rPr lang="en-US" dirty="0"/>
              <a:t>Jacques has been training people for 2 years and has been asked to take on duties at another site 200 km away. He is concerned that the extra travel will have a big impact on his home life. </a:t>
            </a:r>
            <a:endParaRPr lang="en-CA" dirty="0"/>
          </a:p>
        </p:txBody>
      </p:sp>
    </p:spTree>
    <p:extLst>
      <p:ext uri="{BB962C8B-B14F-4D97-AF65-F5344CB8AC3E}">
        <p14:creationId xmlns:p14="http://schemas.microsoft.com/office/powerpoint/2010/main" val="26385862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1"/>
          </p:nvPr>
        </p:nvSpPr>
        <p:spPr>
          <a:xfrm>
            <a:off x="596348" y="950857"/>
            <a:ext cx="7979337" cy="3690838"/>
          </a:xfrm>
        </p:spPr>
        <p:txBody>
          <a:bodyPr/>
          <a:lstStyle/>
          <a:p>
            <a:pPr marL="407988" indent="-407988">
              <a:buFont typeface="+mj-lt"/>
              <a:buAutoNum type="arabicPeriod"/>
            </a:pPr>
            <a:r>
              <a:rPr lang="en-CA" sz="2600" b="1" dirty="0" smtClean="0">
                <a:solidFill>
                  <a:srgbClr val="FDFCFB"/>
                </a:solidFill>
              </a:rPr>
              <a:t>Fear</a:t>
            </a:r>
            <a:r>
              <a:rPr lang="en-CA" sz="2600" b="1" dirty="0">
                <a:solidFill>
                  <a:srgbClr val="FDFCFB"/>
                </a:solidFill>
              </a:rPr>
              <a:t>/Anxiety</a:t>
            </a:r>
            <a:r>
              <a:rPr lang="en-CA" sz="2600" dirty="0">
                <a:solidFill>
                  <a:srgbClr val="FDFCFB"/>
                </a:solidFill>
              </a:rPr>
              <a:t> -</a:t>
            </a:r>
            <a:r>
              <a:rPr lang="en-US" sz="2600" dirty="0">
                <a:solidFill>
                  <a:srgbClr val="FDFCFB"/>
                </a:solidFill>
              </a:rPr>
              <a:t> Fear that the change will have unforeseen negative consequences on you or your ability to do your job.</a:t>
            </a:r>
            <a:r>
              <a:rPr lang="en-CA" sz="2600" dirty="0">
                <a:solidFill>
                  <a:srgbClr val="FDFCFB"/>
                </a:solidFill>
              </a:rPr>
              <a:t> </a:t>
            </a:r>
          </a:p>
          <a:p>
            <a:pPr marL="407988" indent="-407988">
              <a:buFont typeface="+mj-lt"/>
              <a:buAutoNum type="arabicPeriod"/>
            </a:pPr>
            <a:r>
              <a:rPr lang="en-CA" sz="2600" b="1" dirty="0" smtClean="0">
                <a:solidFill>
                  <a:srgbClr val="FDFCFB"/>
                </a:solidFill>
              </a:rPr>
              <a:t>Obstacle</a:t>
            </a:r>
            <a:r>
              <a:rPr lang="en-CA" sz="2600" dirty="0" smtClean="0">
                <a:solidFill>
                  <a:srgbClr val="FDFCFB"/>
                </a:solidFill>
              </a:rPr>
              <a:t> </a:t>
            </a:r>
            <a:r>
              <a:rPr lang="en-CA" sz="2600" dirty="0">
                <a:solidFill>
                  <a:srgbClr val="FDFCFB"/>
                </a:solidFill>
              </a:rPr>
              <a:t>- </a:t>
            </a:r>
            <a:r>
              <a:rPr lang="en-US" sz="2600" dirty="0">
                <a:solidFill>
                  <a:srgbClr val="FDFCFB"/>
                </a:solidFill>
              </a:rPr>
              <a:t>You have to overcome obstacles in your work environment that will make the change difficult to </a:t>
            </a:r>
            <a:r>
              <a:rPr lang="en-US" sz="2600" dirty="0" smtClean="0">
                <a:solidFill>
                  <a:srgbClr val="FDFCFB"/>
                </a:solidFill>
              </a:rPr>
              <a:t>achieve</a:t>
            </a:r>
            <a:r>
              <a:rPr lang="en-US" sz="2600" dirty="0">
                <a:solidFill>
                  <a:srgbClr val="FDFCFB"/>
                </a:solidFill>
              </a:rPr>
              <a:t>.</a:t>
            </a:r>
            <a:endParaRPr lang="en-CA" sz="2600" dirty="0">
              <a:solidFill>
                <a:srgbClr val="FDFCFB"/>
              </a:solidFill>
            </a:endParaRPr>
          </a:p>
          <a:p>
            <a:pPr marL="407988" indent="-407988">
              <a:buFont typeface="+mj-lt"/>
              <a:buAutoNum type="arabicPeriod"/>
            </a:pPr>
            <a:r>
              <a:rPr lang="en-CA" sz="2600" b="1" dirty="0" smtClean="0">
                <a:solidFill>
                  <a:srgbClr val="FDFCFB"/>
                </a:solidFill>
              </a:rPr>
              <a:t>Imposition</a:t>
            </a:r>
            <a:r>
              <a:rPr lang="en-CA" sz="2600" dirty="0" smtClean="0">
                <a:solidFill>
                  <a:srgbClr val="FDFCFB"/>
                </a:solidFill>
              </a:rPr>
              <a:t> - </a:t>
            </a:r>
            <a:r>
              <a:rPr lang="en-US" sz="2600" dirty="0">
                <a:solidFill>
                  <a:srgbClr val="FDFCFB"/>
                </a:solidFill>
              </a:rPr>
              <a:t>You may not agree that the change is needed or a good idea.</a:t>
            </a:r>
            <a:endParaRPr lang="en-CA" sz="2600" dirty="0">
              <a:solidFill>
                <a:srgbClr val="FDFCFB"/>
              </a:solidFill>
            </a:endParaRPr>
          </a:p>
          <a:p>
            <a:pPr marL="454025" indent="-407988"/>
            <a:endParaRPr lang="en-US" sz="2600" dirty="0"/>
          </a:p>
        </p:txBody>
      </p:sp>
      <p:sp>
        <p:nvSpPr>
          <p:cNvPr id="2" name="Title 1"/>
          <p:cNvSpPr>
            <a:spLocks noGrp="1"/>
          </p:cNvSpPr>
          <p:nvPr>
            <p:ph type="title"/>
          </p:nvPr>
        </p:nvSpPr>
        <p:spPr/>
        <p:txBody>
          <a:bodyPr/>
          <a:lstStyle/>
          <a:p>
            <a:r>
              <a:rPr lang="en-US" dirty="0"/>
              <a:t>Inability to </a:t>
            </a:r>
            <a:r>
              <a:rPr lang="en-US" dirty="0" smtClean="0"/>
              <a:t>adapt</a:t>
            </a:r>
            <a:endParaRPr lang="en-US" dirty="0"/>
          </a:p>
        </p:txBody>
      </p:sp>
    </p:spTree>
    <p:extLst>
      <p:ext uri="{BB962C8B-B14F-4D97-AF65-F5344CB8AC3E}">
        <p14:creationId xmlns:p14="http://schemas.microsoft.com/office/powerpoint/2010/main" val="208512761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KILLS-2023">
  <a:themeElements>
    <a:clrScheme name="Custom 10">
      <a:dk1>
        <a:srgbClr val="47B3C6"/>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A0D6"/>
      </a:hlink>
      <a:folHlink>
        <a:srgbClr val="800080"/>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99450e6-b98c-46fe-969f-08a1e686a47c" xsi:nil="true"/>
    <lcf76f155ced4ddcb4097134ff3c332f xmlns="c31867ed-14af-43af-a40e-dbb258c24461">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6A49B40CBCDAF48B72A00462F978272" ma:contentTypeVersion="17" ma:contentTypeDescription="Create a new document." ma:contentTypeScope="" ma:versionID="d8ce85f6f2ba012ed4d00bd9314ea16d">
  <xsd:schema xmlns:xsd="http://www.w3.org/2001/XMLSchema" xmlns:xs="http://www.w3.org/2001/XMLSchema" xmlns:p="http://schemas.microsoft.com/office/2006/metadata/properties" xmlns:ns2="b99450e6-b98c-46fe-969f-08a1e686a47c" xmlns:ns3="c31867ed-14af-43af-a40e-dbb258c24461" targetNamespace="http://schemas.microsoft.com/office/2006/metadata/properties" ma:root="true" ma:fieldsID="1448e659582f881a95c69b922e9ae848" ns2:_="" ns3:_="">
    <xsd:import namespace="b99450e6-b98c-46fe-969f-08a1e686a47c"/>
    <xsd:import namespace="c31867ed-14af-43af-a40e-dbb258c24461"/>
    <xsd:element name="properties">
      <xsd:complexType>
        <xsd:sequence>
          <xsd:element name="documentManagement">
            <xsd:complexType>
              <xsd:all>
                <xsd:element ref="ns2:TaxCatchAll" minOccurs="0"/>
                <xsd:element ref="ns3:MediaServiceMetadata" minOccurs="0"/>
                <xsd:element ref="ns3:MediaServiceFastMetadata" minOccurs="0"/>
                <xsd:element ref="ns3:MediaServiceDateTaken" minOccurs="0"/>
                <xsd:element ref="ns3:MediaServiceObjectDetectorVersions" minOccurs="0"/>
                <xsd:element ref="ns3:MediaServiceLocation" minOccurs="0"/>
                <xsd:element ref="ns3:MediaServiceOCR" minOccurs="0"/>
                <xsd:element ref="ns3:MediaServiceGenerationTime" minOccurs="0"/>
                <xsd:element ref="ns3:MediaServiceEventHashCode" minOccurs="0"/>
                <xsd:element ref="ns3:lcf76f155ced4ddcb4097134ff3c332f" minOccurs="0"/>
                <xsd:element ref="ns3:MediaLengthInSeconds" minOccurs="0"/>
                <xsd:element ref="ns2:SharedWithUsers" minOccurs="0"/>
                <xsd:element ref="ns2:SharedWithDetail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9450e6-b98c-46fe-969f-08a1e686a47c" elementFormDefault="qualified">
    <xsd:import namespace="http://schemas.microsoft.com/office/2006/documentManagement/types"/>
    <xsd:import namespace="http://schemas.microsoft.com/office/infopath/2007/PartnerControls"/>
    <xsd:element name="TaxCatchAll" ma:index="8" nillable="true" ma:displayName="Taxonomy Catch All Column" ma:hidden="true" ma:list="{d779b64e-ebf5-4ebd-a3a4-60f9e1ec8ab8}" ma:internalName="TaxCatchAll" ma:showField="CatchAllData" ma:web="b99450e6-b98c-46fe-969f-08a1e686a47c">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31867ed-14af-43af-a40e-dbb258c24461" elementFormDefault="qualified">
    <xsd:import namespace="http://schemas.microsoft.com/office/2006/documentManagement/types"/>
    <xsd:import namespace="http://schemas.microsoft.com/office/infopath/2007/PartnerControls"/>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Location" ma:index="13" nillable="true" ma:displayName="Location" ma:indexed="true" ma:internalName="MediaServiceLocatio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8d3b4c81-3f07-471f-9771-68e0463ff5a3" ma:termSetId="09814cd3-568e-fe90-9814-8d621ff8fb84" ma:anchorId="fba54fb3-c3e1-fe81-a776-ca4b69148c4d" ma:open="true" ma:isKeyword="false">
      <xsd:complexType>
        <xsd:sequence>
          <xsd:element ref="pc:Terms" minOccurs="0" maxOccurs="1"/>
        </xsd:sequence>
      </xsd:complexType>
    </xsd:element>
    <xsd:element name="MediaLengthInSeconds" ma:index="19"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96F0ED6-761D-4ED5-B6F0-273F8A9A09D8}">
  <ds:schemaRefs>
    <ds:schemaRef ds:uri="b99450e6-b98c-46fe-969f-08a1e686a47c"/>
    <ds:schemaRef ds:uri="c31867ed-14af-43af-a40e-dbb258c2446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5E04B516-1202-48B8-8AC0-2A62A9945EA6}">
  <ds:schemaRefs>
    <ds:schemaRef ds:uri="http://schemas.microsoft.com/sharepoint/v3/contenttype/forms"/>
  </ds:schemaRefs>
</ds:datastoreItem>
</file>

<file path=customXml/itemProps3.xml><?xml version="1.0" encoding="utf-8"?>
<ds:datastoreItem xmlns:ds="http://schemas.openxmlformats.org/officeDocument/2006/customXml" ds:itemID="{35EF34B3-205B-43B3-92D3-9C3F67AF1BB1}">
  <ds:schemaRefs>
    <ds:schemaRef ds:uri="b99450e6-b98c-46fe-969f-08a1e686a47c"/>
    <ds:schemaRef ds:uri="c31867ed-14af-43af-a40e-dbb258c2446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SKILLS-2023.thmx</Template>
  <TotalTime>5924</TotalTime>
  <Words>786</Words>
  <Application>Microsoft Macintosh PowerPoint</Application>
  <PresentationFormat>On-screen Show (16:9)</PresentationFormat>
  <Paragraphs>63</Paragraphs>
  <Slides>12</Slides>
  <Notes>11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SKILLS-2023</vt:lpstr>
      <vt:lpstr>Skills for Success</vt:lpstr>
      <vt:lpstr>Start with an activity</vt:lpstr>
      <vt:lpstr>PowerPoint Presentation</vt:lpstr>
      <vt:lpstr>PowerPoint Presentation</vt:lpstr>
      <vt:lpstr>Adaptability in action</vt:lpstr>
      <vt:lpstr>Expectations for Adaptability</vt:lpstr>
      <vt:lpstr>Expectations  (continued)</vt:lpstr>
      <vt:lpstr>Inability to adapt</vt:lpstr>
      <vt:lpstr>Inability to adapt</vt:lpstr>
      <vt:lpstr>Inability to adapt</vt:lpstr>
      <vt:lpstr>Inability to adapt</vt:lpstr>
      <vt:lpstr>Cool Jobs  that rely on Adaptability</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Adaptability</dc:title>
  <dc:creator>Susan Corning</dc:creator>
  <cp:lastModifiedBy>Susan Corning</cp:lastModifiedBy>
  <cp:revision>61</cp:revision>
  <dcterms:created xsi:type="dcterms:W3CDTF">2023-11-15T11:01:28Z</dcterms:created>
  <dcterms:modified xsi:type="dcterms:W3CDTF">2024-03-12T18:36:51Z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0x01010076A49B40CBCDAF48B72A00462F978272</vt:lpwstr>
  </property>
  <property fmtid="{D5CDD505-2E9C-101B-9397-08002B2CF9AE}" pid="3" name="MediaServiceImageTags">
    <vt:lpwstr/>
  </property>
</Properties>
</file>