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7"/>
  </p:notesMasterIdLst>
  <p:sldIdLst>
    <p:sldId id="256" r:id="rId5"/>
    <p:sldId id="301" r:id="rId6"/>
    <p:sldId id="302" r:id="rId7"/>
    <p:sldId id="322" r:id="rId8"/>
    <p:sldId id="317" r:id="rId9"/>
    <p:sldId id="324" r:id="rId10"/>
    <p:sldId id="323" r:id="rId11"/>
    <p:sldId id="325" r:id="rId12"/>
    <p:sldId id="326" r:id="rId13"/>
    <p:sldId id="328" r:id="rId14"/>
    <p:sldId id="327" r:id="rId15"/>
    <p:sldId id="312" r:id="rId1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8BE8C80-9B71-0EF0-B856-2A9DAF7D39BA}" name="Michele Rogerson" initials="MR" userId="S::micheler@skillscanada.com::17d40708-dce1-4b86-94fe-cce130823a5f" providerId="AD"/>
  <p188:author id="{11EFACD4-64A3-1FBF-2316-684725D43376}" name="Marisa Sosa" initials="MS" userId="S::marisas@skillscanada.com::41c6d62e-e2ae-49ec-9be9-88f24e42ae4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3DB83"/>
    <a:srgbClr val="C2D46D"/>
    <a:srgbClr val="636463"/>
    <a:srgbClr val="505150"/>
    <a:srgbClr val="FDFCFB"/>
    <a:srgbClr val="00A0D6"/>
    <a:srgbClr val="5BA03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03" autoAdjust="0"/>
    <p:restoredTop sz="85476" autoAdjust="0"/>
  </p:normalViewPr>
  <p:slideViewPr>
    <p:cSldViewPr snapToGrid="0">
      <p:cViewPr>
        <p:scale>
          <a:sx n="94" d="100"/>
          <a:sy n="94" d="100"/>
        </p:scale>
        <p:origin x="-736" y="-95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27" Type="http://schemas.microsoft.com/office/2018/10/relationships/authors" Target="author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884-99C9-BB4A-ADA3-BD07E5543727}" type="datetimeFigureOut">
              <a:rPr lang="en-US" smtClean="0"/>
              <a:t>24-03-12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E342EC-6DED-2245-AA22-C87F0AA07751}" type="slidenum">
              <a:rPr lang="en-US" smtClean="0"/>
              <a:t>‹#›</a:t>
            </a:fld>
            <a:endParaRPr lang="en-US"/>
          </a:p>
        </p:txBody>
      </p:sp>
    </p:spTree>
    <p:extLst>
      <p:ext uri="{BB962C8B-B14F-4D97-AF65-F5344CB8AC3E}">
        <p14:creationId xmlns:p14="http://schemas.microsoft.com/office/powerpoint/2010/main" val="17199714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dirty="0" smtClean="0"/>
              <a:t>Select one of the 2 Skills for Success ‘Reading’ Activities.</a:t>
            </a:r>
          </a:p>
        </p:txBody>
      </p:sp>
      <p:sp>
        <p:nvSpPr>
          <p:cNvPr id="4" name="Slide Number Placeholder 3"/>
          <p:cNvSpPr>
            <a:spLocks noGrp="1"/>
          </p:cNvSpPr>
          <p:nvPr>
            <p:ph type="sldNum" sz="quarter" idx="10"/>
          </p:nvPr>
        </p:nvSpPr>
        <p:spPr/>
        <p:txBody>
          <a:bodyPr/>
          <a:lstStyle/>
          <a:p>
            <a:fld id="{91E342EC-6DED-2245-AA22-C87F0AA07751}" type="slidenum">
              <a:rPr lang="en-US" smtClean="0"/>
              <a:t>2</a:t>
            </a:fld>
            <a:endParaRPr lang="en-US"/>
          </a:p>
        </p:txBody>
      </p:sp>
    </p:spTree>
    <p:extLst>
      <p:ext uri="{BB962C8B-B14F-4D97-AF65-F5344CB8AC3E}">
        <p14:creationId xmlns:p14="http://schemas.microsoft.com/office/powerpoint/2010/main" val="27904344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Explain to students that there is a lot of information in a SDS document, and it is important to navigate through it all and find what is important. Employees working in the trades (and other industries) should be familiar with these documents to ensure their safety. Share sample ‘Safety Data Sheet’ found in appendix.</a:t>
            </a:r>
            <a:endParaRPr lang="en-CA" sz="1200" dirty="0" smtClean="0"/>
          </a:p>
        </p:txBody>
      </p:sp>
      <p:sp>
        <p:nvSpPr>
          <p:cNvPr id="4" name="Slide Number Placeholder 3"/>
          <p:cNvSpPr>
            <a:spLocks noGrp="1"/>
          </p:cNvSpPr>
          <p:nvPr>
            <p:ph type="sldNum" sz="quarter" idx="10"/>
          </p:nvPr>
        </p:nvSpPr>
        <p:spPr/>
        <p:txBody>
          <a:bodyPr/>
          <a:lstStyle/>
          <a:p>
            <a:fld id="{91E342EC-6DED-2245-AA22-C87F0AA07751}" type="slidenum">
              <a:rPr lang="en-US" smtClean="0"/>
              <a:t>11</a:t>
            </a:fld>
            <a:endParaRPr lang="en-US"/>
          </a:p>
        </p:txBody>
      </p:sp>
    </p:spTree>
    <p:extLst>
      <p:ext uri="{BB962C8B-B14F-4D97-AF65-F5344CB8AC3E}">
        <p14:creationId xmlns:p14="http://schemas.microsoft.com/office/powerpoint/2010/main" val="31950703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Remind students that careers in trades often require strong reading skills. </a:t>
            </a:r>
            <a:r>
              <a:rPr lang="en-US" dirty="0" smtClean="0"/>
              <a:t>When you are working, the strength of your reading skills will help or hinder your ability to do a good job.</a:t>
            </a:r>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12</a:t>
            </a:fld>
            <a:endParaRPr lang="en-US"/>
          </a:p>
        </p:txBody>
      </p:sp>
    </p:spTree>
    <p:extLst>
      <p:ext uri="{BB962C8B-B14F-4D97-AF65-F5344CB8AC3E}">
        <p14:creationId xmlns:p14="http://schemas.microsoft.com/office/powerpoint/2010/main" val="2009946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smtClean="0"/>
              <a:t>Reading involves finding and interpreting information that is represented on signs, photos, labels, icons, evacuation plans and visual displays like </a:t>
            </a:r>
            <a:r>
              <a:rPr lang="en-CA" dirty="0" err="1" smtClean="0"/>
              <a:t>infographics</a:t>
            </a:r>
            <a:r>
              <a:rPr lang="en-CA" dirty="0" smtClean="0"/>
              <a:t>. </a:t>
            </a:r>
          </a:p>
          <a:p>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3</a:t>
            </a:fld>
            <a:endParaRPr lang="en-US"/>
          </a:p>
        </p:txBody>
      </p:sp>
    </p:spTree>
    <p:extLst>
      <p:ext uri="{BB962C8B-B14F-4D97-AF65-F5344CB8AC3E}">
        <p14:creationId xmlns:p14="http://schemas.microsoft.com/office/powerpoint/2010/main" val="632801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Explain to students that regardless of what occupation or future education you choose to pursue, being able to efficiently use written information will be an important skill to have. Effective reading will help you to be a productive worker and learner. In fact, the best predictor of future educational achievement and life success, is reading ability. In the workplace you may also be required to read Employment Contracts, Application Forms, Flowcharts, Procedure Manuals, Blueprints, and Accident Reports.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smtClean="0"/>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4</a:t>
            </a:fld>
            <a:endParaRPr lang="en-US"/>
          </a:p>
        </p:txBody>
      </p:sp>
    </p:spTree>
    <p:extLst>
      <p:ext uri="{BB962C8B-B14F-4D97-AF65-F5344CB8AC3E}">
        <p14:creationId xmlns:p14="http://schemas.microsoft.com/office/powerpoint/2010/main" val="1991585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smtClean="0"/>
              <a:t>Review with students. Then, tell students we are now going to have a closer look at some of the documents they will encounter in the workplace.</a:t>
            </a:r>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5</a:t>
            </a:fld>
            <a:endParaRPr lang="en-US"/>
          </a:p>
        </p:txBody>
      </p:sp>
    </p:spTree>
    <p:extLst>
      <p:ext uri="{BB962C8B-B14F-4D97-AF65-F5344CB8AC3E}">
        <p14:creationId xmlns:p14="http://schemas.microsoft.com/office/powerpoint/2010/main" val="2321934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smtClean="0"/>
              <a:t>Review with students. Then, tell students we are now going to have a closer look at some of the documents they will encounter in the workplace.</a:t>
            </a:r>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6</a:t>
            </a:fld>
            <a:endParaRPr lang="en-US"/>
          </a:p>
        </p:txBody>
      </p:sp>
    </p:spTree>
    <p:extLst>
      <p:ext uri="{BB962C8B-B14F-4D97-AF65-F5344CB8AC3E}">
        <p14:creationId xmlns:p14="http://schemas.microsoft.com/office/powerpoint/2010/main" val="23219340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smtClean="0"/>
              <a:t>Review with students. Then, tell students we are now going to have a closer look at some of the documents they will encounter in the workplace.</a:t>
            </a:r>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7</a:t>
            </a:fld>
            <a:endParaRPr lang="en-US"/>
          </a:p>
        </p:txBody>
      </p:sp>
    </p:spTree>
    <p:extLst>
      <p:ext uri="{BB962C8B-B14F-4D97-AF65-F5344CB8AC3E}">
        <p14:creationId xmlns:p14="http://schemas.microsoft.com/office/powerpoint/2010/main" val="23219340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smtClean="0"/>
              <a:t>As an employee, your Employment Contract outlines what you can expect from the employer and in the job. </a:t>
            </a:r>
            <a:r>
              <a:rPr lang="en-CA" sz="1200" dirty="0" smtClean="0"/>
              <a:t>It includes rules and processes, duties and responsibilities. </a:t>
            </a:r>
            <a:r>
              <a:rPr lang="en-CA" dirty="0" smtClean="0"/>
              <a:t>It can be used to solve disagreements between you and your employer. It can be in written form or verbal. Find sample ‘Employment Contract ‘ in appendix.</a:t>
            </a:r>
          </a:p>
        </p:txBody>
      </p:sp>
      <p:sp>
        <p:nvSpPr>
          <p:cNvPr id="4" name="Slide Number Placeholder 3"/>
          <p:cNvSpPr>
            <a:spLocks noGrp="1"/>
          </p:cNvSpPr>
          <p:nvPr>
            <p:ph type="sldNum" sz="quarter" idx="10"/>
          </p:nvPr>
        </p:nvSpPr>
        <p:spPr/>
        <p:txBody>
          <a:bodyPr/>
          <a:lstStyle/>
          <a:p>
            <a:fld id="{91E342EC-6DED-2245-AA22-C87F0AA07751}" type="slidenum">
              <a:rPr lang="en-US" smtClean="0"/>
              <a:t>8</a:t>
            </a:fld>
            <a:endParaRPr lang="en-US"/>
          </a:p>
        </p:txBody>
      </p:sp>
    </p:spTree>
    <p:extLst>
      <p:ext uri="{BB962C8B-B14F-4D97-AF65-F5344CB8AC3E}">
        <p14:creationId xmlns:p14="http://schemas.microsoft.com/office/powerpoint/2010/main" val="25397110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dirty="0" smtClean="0"/>
              <a:t>Explain to students that in many jobs new employees are given documents call Orientation Guides or Employee Manuals. They provide basic information you need to know about the company and its policies. It’s important for you to be familiar with it and know how to find the answers you require. Share sample ‘Guide for New Employees’ found in appendix. Have students find answers to the questions.</a:t>
            </a:r>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9</a:t>
            </a:fld>
            <a:endParaRPr lang="en-US"/>
          </a:p>
        </p:txBody>
      </p:sp>
    </p:spTree>
    <p:extLst>
      <p:ext uri="{BB962C8B-B14F-4D97-AF65-F5344CB8AC3E}">
        <p14:creationId xmlns:p14="http://schemas.microsoft.com/office/powerpoint/2010/main" val="13753487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students if they are familiar with the acronyms WHMIS &amp; PPE. Explain that in Canada, Workplace Hazardous Materials Information System (WHMIS) legislation requires that products used in the workplace that meet the criteria to be classified as hazardous, must be properly </a:t>
            </a:r>
            <a:r>
              <a:rPr lang="en-US" dirty="0" err="1" smtClean="0"/>
              <a:t>labelled</a:t>
            </a:r>
            <a:r>
              <a:rPr lang="en-US" dirty="0" smtClean="0"/>
              <a:t>. Product labels are the first thing to alert a user to any hazards associated with a product. The labels also outline the basic precautions or safety steps that should be taken including describing what PPE should be worn – if any. Tradespeople must know where to find these documents and how to read them. Most companies require their employees to take WHMIS training.</a:t>
            </a:r>
            <a:endParaRPr lang="en-CA"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10</a:t>
            </a:fld>
            <a:endParaRPr lang="en-US"/>
          </a:p>
        </p:txBody>
      </p:sp>
    </p:spTree>
    <p:extLst>
      <p:ext uri="{BB962C8B-B14F-4D97-AF65-F5344CB8AC3E}">
        <p14:creationId xmlns:p14="http://schemas.microsoft.com/office/powerpoint/2010/main" val="3331886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5048" y="1"/>
            <a:ext cx="7543800" cy="2282311"/>
          </a:xfrm>
          <a:prstGeom prst="rect">
            <a:avLst/>
          </a:prstGeom>
          <a:blipFill rotWithShape="1">
            <a:blip r:embed="rId2"/>
            <a:stretch>
              <a:fillRect/>
            </a:stretch>
          </a:blipFill>
        </p:spPr>
      </p:pic>
      <p:sp>
        <p:nvSpPr>
          <p:cNvPr id="2" name="Title 1"/>
          <p:cNvSpPr>
            <a:spLocks noGrp="1"/>
          </p:cNvSpPr>
          <p:nvPr>
            <p:ph type="ctrTitle"/>
          </p:nvPr>
        </p:nvSpPr>
        <p:spPr>
          <a:xfrm>
            <a:off x="838200" y="691127"/>
            <a:ext cx="7205323" cy="1478557"/>
          </a:xfrm>
          <a:prstGeom prst="rect">
            <a:avLst/>
          </a:prstGeom>
        </p:spPr>
        <p:txBody>
          <a:bodyPr>
            <a:noAutofit/>
          </a:bodyPr>
          <a:lstStyle>
            <a:lvl1pPr algn="l">
              <a:defRPr sz="4800" b="1" i="0" spc="300">
                <a:solidFill>
                  <a:schemeClr val="bg1"/>
                </a:solidFill>
                <a:latin typeface="Komika Text Kaps"/>
                <a:cs typeface="Komika Text Kaps"/>
              </a:defRPr>
            </a:lvl1pPr>
          </a:lstStyle>
          <a:p>
            <a:r>
              <a:rPr lang="en-CA" dirty="0"/>
              <a:t>Click to edit Master title style</a:t>
            </a:r>
            <a:endParaRPr lang="en-US" dirty="0"/>
          </a:p>
        </p:txBody>
      </p:sp>
      <p:sp>
        <p:nvSpPr>
          <p:cNvPr id="3" name="Subtitle 2"/>
          <p:cNvSpPr>
            <a:spLocks noGrp="1"/>
          </p:cNvSpPr>
          <p:nvPr>
            <p:ph type="subTitle" idx="1"/>
          </p:nvPr>
        </p:nvSpPr>
        <p:spPr>
          <a:xfrm>
            <a:off x="843221" y="2850900"/>
            <a:ext cx="7462579" cy="1131721"/>
          </a:xfrm>
          <a:prstGeom prst="rect">
            <a:avLst/>
          </a:prstGeom>
        </p:spPr>
        <p:txBody>
          <a:bodyPr anchor="t" anchorCtr="0">
            <a:noAutofit/>
          </a:bodyPr>
          <a:lstStyle>
            <a:lvl1pPr marL="0" indent="0" algn="l">
              <a:buNone/>
              <a:defRPr sz="4800" spc="0">
                <a:solidFill>
                  <a:schemeClr val="bg1">
                    <a:lumMod val="50000"/>
                  </a:schemeClr>
                </a:solidFill>
                <a:latin typeface="Komika Text"/>
                <a:cs typeface="Komika Text"/>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CA" dirty="0"/>
              <a:t>Click to edit Master subtitle style</a:t>
            </a:r>
            <a:endParaRPr lang="en-US" dirty="0"/>
          </a:p>
        </p:txBody>
      </p:sp>
      <p:sp>
        <p:nvSpPr>
          <p:cNvPr id="4" name="Date Placeholder 3"/>
          <p:cNvSpPr>
            <a:spLocks noGrp="1"/>
          </p:cNvSpPr>
          <p:nvPr>
            <p:ph type="dt" sz="half" idx="10"/>
          </p:nvPr>
        </p:nvSpPr>
        <p:spPr>
          <a:xfrm>
            <a:off x="6438894" y="4763038"/>
            <a:ext cx="2133600" cy="273844"/>
          </a:xfrm>
          <a:prstGeom prst="rect">
            <a:avLst/>
          </a:prstGeom>
        </p:spPr>
        <p:txBody>
          <a:bodyPr/>
          <a:lstStyle>
            <a:lvl1pPr algn="r">
              <a:defRPr sz="1000" b="0" i="0">
                <a:solidFill>
                  <a:schemeClr val="tx1"/>
                </a:solidFill>
                <a:latin typeface="Arial" panose="020B0604020202020204" pitchFamily="34" charset="0"/>
                <a:cs typeface="Arial" panose="020B0604020202020204" pitchFamily="34" charset="0"/>
              </a:defRPr>
            </a:lvl1pPr>
          </a:lstStyle>
          <a:p>
            <a:fld id="{5F612117-C0BC-EC43-AA68-675AB14ADD96}" type="slidenum">
              <a:rPr lang="en-US" smtClean="0"/>
              <a:pPr/>
              <a:t>‹#›</a:t>
            </a:fld>
            <a:endParaRPr lang="en-US" dirty="0"/>
          </a:p>
        </p:txBody>
      </p:sp>
      <p:sp>
        <p:nvSpPr>
          <p:cNvPr id="10" name="Rectangle 9"/>
          <p:cNvSpPr/>
          <p:nvPr userDrawn="1"/>
        </p:nvSpPr>
        <p:spPr>
          <a:xfrm>
            <a:off x="765048" y="0"/>
            <a:ext cx="7543800" cy="285750"/>
          </a:xfrm>
          <a:prstGeom prst="rect">
            <a:avLst/>
          </a:prstGeom>
          <a:solidFill>
            <a:srgbClr val="00A0D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rgbClr val="3366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layout">
    <p:spTree>
      <p:nvGrpSpPr>
        <p:cNvPr id="1" name=""/>
        <p:cNvGrpSpPr/>
        <p:nvPr/>
      </p:nvGrpSpPr>
      <p:grpSpPr>
        <a:xfrm>
          <a:off x="0" y="0"/>
          <a:ext cx="0" cy="0"/>
          <a:chOff x="0" y="0"/>
          <a:chExt cx="0" cy="0"/>
        </a:xfrm>
      </p:grpSpPr>
      <p:pic>
        <p:nvPicPr>
          <p:cNvPr id="7" name="Picture 6"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t="1" r="2174" b="27302"/>
          <a:stretch/>
        </p:blipFill>
        <p:spPr>
          <a:xfrm>
            <a:off x="0" y="-1"/>
            <a:ext cx="9144000" cy="3289301"/>
          </a:xfrm>
          <a:prstGeom prst="rect">
            <a:avLst/>
          </a:prstGeom>
        </p:spPr>
      </p:pic>
      <p:sp>
        <p:nvSpPr>
          <p:cNvPr id="3"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1309312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green background">
    <p:spTree>
      <p:nvGrpSpPr>
        <p:cNvPr id="1" name=""/>
        <p:cNvGrpSpPr/>
        <p:nvPr/>
      </p:nvGrpSpPr>
      <p:grpSpPr>
        <a:xfrm>
          <a:off x="0" y="0"/>
          <a:ext cx="0" cy="0"/>
          <a:chOff x="0" y="0"/>
          <a:chExt cx="0" cy="0"/>
        </a:xfrm>
      </p:grpSpPr>
      <p:pic>
        <p:nvPicPr>
          <p:cNvPr id="5" name="Picture 4"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3"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9"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sz="28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6"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1765832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header">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5" name="Text Placeholder 9"/>
          <p:cNvSpPr>
            <a:spLocks noGrp="1"/>
          </p:cNvSpPr>
          <p:nvPr>
            <p:ph type="body" sz="quarter" idx="11"/>
          </p:nvPr>
        </p:nvSpPr>
        <p:spPr>
          <a:xfrm>
            <a:off x="596348" y="501803"/>
            <a:ext cx="7939640" cy="3670213"/>
          </a:xfrm>
          <a:prstGeom prst="rect">
            <a:avLst/>
          </a:prstGeom>
        </p:spPr>
        <p:txBody>
          <a:bodyPr vert="horz"/>
          <a:lstStyle>
            <a:lvl1pPr>
              <a:spcBef>
                <a:spcPts val="800"/>
              </a:spcBef>
              <a:defRPr sz="32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824575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green with 2 boxes">
    <p:spTree>
      <p:nvGrpSpPr>
        <p:cNvPr id="1" name=""/>
        <p:cNvGrpSpPr/>
        <p:nvPr/>
      </p:nvGrpSpPr>
      <p:grpSpPr>
        <a:xfrm>
          <a:off x="0" y="0"/>
          <a:ext cx="0" cy="0"/>
          <a:chOff x="0" y="0"/>
          <a:chExt cx="0" cy="0"/>
        </a:xfrm>
      </p:grpSpPr>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pic>
        <p:nvPicPr>
          <p:cNvPr id="8" name="Picture 7"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9" name="Text Placeholder 9"/>
          <p:cNvSpPr>
            <a:spLocks noGrp="1"/>
          </p:cNvSpPr>
          <p:nvPr>
            <p:ph type="body" sz="quarter" idx="11"/>
          </p:nvPr>
        </p:nvSpPr>
        <p:spPr>
          <a:xfrm>
            <a:off x="596348" y="950857"/>
            <a:ext cx="33660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11" name="Text Placeholder 9"/>
          <p:cNvSpPr>
            <a:spLocks noGrp="1"/>
          </p:cNvSpPr>
          <p:nvPr>
            <p:ph type="body" sz="quarter" idx="12"/>
          </p:nvPr>
        </p:nvSpPr>
        <p:spPr>
          <a:xfrm>
            <a:off x="4101548" y="950857"/>
            <a:ext cx="44201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7"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929971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lt - short green">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b="68282"/>
          <a:stretch/>
        </p:blipFill>
        <p:spPr>
          <a:xfrm>
            <a:off x="0" y="-1"/>
            <a:ext cx="9144000" cy="1435101"/>
          </a:xfrm>
          <a:prstGeom prst="rect">
            <a:avLst/>
          </a:prstGeom>
        </p:spPr>
      </p:pic>
      <p:sp>
        <p:nvSpPr>
          <p:cNvPr id="4" name="Title 1"/>
          <p:cNvSpPr>
            <a:spLocks noGrp="1"/>
          </p:cNvSpPr>
          <p:nvPr>
            <p:ph type="title"/>
          </p:nvPr>
        </p:nvSpPr>
        <p:spPr>
          <a:xfrm>
            <a:off x="590972" y="304800"/>
            <a:ext cx="8260928" cy="901700"/>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1587500"/>
            <a:ext cx="7939640" cy="2933700"/>
          </a:xfrm>
          <a:prstGeom prst="rect">
            <a:avLst/>
          </a:prstGeom>
        </p:spPr>
        <p:txBody>
          <a:bodyPr vert="horz"/>
          <a:lstStyle>
            <a:lvl1pPr>
              <a:spcBef>
                <a:spcPts val="0"/>
              </a:spcBef>
              <a:spcAft>
                <a:spcPts val="800"/>
              </a:spcAft>
              <a:defRPr b="0" spc="0">
                <a:solidFill>
                  <a:srgbClr val="636463"/>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436815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90972" y="4127500"/>
            <a:ext cx="7931537" cy="529083"/>
          </a:xfrm>
          <a:prstGeom prst="rect">
            <a:avLst/>
          </a:prstGeom>
        </p:spPr>
        <p:txBody>
          <a:bodyPr>
            <a:normAutofit/>
          </a:bodyPr>
          <a:lstStyle>
            <a:lvl1pPr>
              <a:defRPr sz="3200" b="1" i="0">
                <a:latin typeface="Komika Text"/>
                <a:cs typeface="Komika Text"/>
              </a:defRPr>
            </a:lvl1pPr>
          </a:lstStyle>
          <a:p>
            <a:r>
              <a:rPr lang="en-CA" dirty="0" smtClean="0"/>
              <a:t>Click to edit Master title style</a:t>
            </a:r>
            <a:endParaRPr lang="en-US" dirty="0"/>
          </a:p>
        </p:txBody>
      </p:sp>
      <p:sp>
        <p:nvSpPr>
          <p:cNvPr id="3" name="Date Placeholder 2"/>
          <p:cNvSpPr>
            <a:spLocks noGrp="1"/>
          </p:cNvSpPr>
          <p:nvPr>
            <p:ph type="dt" sz="half" idx="10"/>
          </p:nvPr>
        </p:nvSpPr>
        <p:spPr>
          <a:xfrm>
            <a:off x="6248400" y="4656583"/>
            <a:ext cx="2133600" cy="273844"/>
          </a:xfrm>
          <a:prstGeom prst="rect">
            <a:avLst/>
          </a:prstGeom>
        </p:spPr>
        <p:txBody>
          <a:bodyPr/>
          <a:lstStyle/>
          <a:p>
            <a:r>
              <a:rPr lang="en-US" smtClean="0"/>
              <a:t>2023</a:t>
            </a:r>
            <a:endParaRPr lang="en-US" dirty="0" smtClean="0"/>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l="10882"/>
          <a:stretch/>
        </p:blipFill>
        <p:spPr>
          <a:xfrm>
            <a:off x="0" y="-1"/>
            <a:ext cx="9177866" cy="3115733"/>
          </a:xfrm>
          <a:prstGeom prst="rect">
            <a:avLst/>
          </a:prstGeom>
          <a:blipFill rotWithShape="1">
            <a:blip r:embed="rId2"/>
            <a:stretch>
              <a:fillRect/>
            </a:stretch>
          </a:blipFill>
        </p:spPr>
      </p:pic>
      <p:sp>
        <p:nvSpPr>
          <p:cNvPr id="6" name="Picture Placeholder 5"/>
          <p:cNvSpPr>
            <a:spLocks noGrp="1"/>
          </p:cNvSpPr>
          <p:nvPr>
            <p:ph type="pic" sz="quarter" idx="11"/>
          </p:nvPr>
        </p:nvSpPr>
        <p:spPr>
          <a:xfrm>
            <a:off x="590973" y="609600"/>
            <a:ext cx="7931536" cy="3517900"/>
          </a:xfrm>
          <a:prstGeom prst="rect">
            <a:avLst/>
          </a:prstGeom>
        </p:spPr>
        <p:txBody>
          <a:bodyPr>
            <a:normAutofit/>
          </a:bodyPr>
          <a:lstStyle>
            <a:lvl1pPr marL="0" indent="0">
              <a:buNone/>
              <a:defRPr sz="2000" b="0"/>
            </a:lvl1pPr>
          </a:lstStyle>
          <a:p>
            <a:endParaRPr lang="en-US" dirty="0"/>
          </a:p>
        </p:txBody>
      </p:sp>
    </p:spTree>
    <p:extLst>
      <p:ext uri="{BB962C8B-B14F-4D97-AF65-F5344CB8AC3E}">
        <p14:creationId xmlns:p14="http://schemas.microsoft.com/office/powerpoint/2010/main" val="10070635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571506" y="4715540"/>
            <a:ext cx="8000989" cy="20574"/>
          </a:xfrm>
          <a:prstGeom prst="rect">
            <a:avLst/>
          </a:prstGeom>
          <a:solidFill>
            <a:srgbClr val="5BA03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dirty="0"/>
              <a:t>- </a:t>
            </a:r>
          </a:p>
        </p:txBody>
      </p:sp>
      <p:sp>
        <p:nvSpPr>
          <p:cNvPr id="10" name="Text Placeholder 11"/>
          <p:cNvSpPr txBox="1">
            <a:spLocks/>
          </p:cNvSpPr>
          <p:nvPr userDrawn="1"/>
        </p:nvSpPr>
        <p:spPr>
          <a:xfrm>
            <a:off x="487209" y="4763038"/>
            <a:ext cx="3545529" cy="317500"/>
          </a:xfrm>
          <a:prstGeom prst="rect">
            <a:avLst/>
          </a:prstGeom>
        </p:spPr>
        <p:txBody>
          <a:bodyPr>
            <a:normAutofit/>
          </a:bodyPr>
          <a:lstStyle>
            <a:lvl1pPr marL="0" indent="0" algn="l" defTabSz="685800" rtl="0" eaLnBrk="1" latinLnBrk="0" hangingPunct="1">
              <a:spcBef>
                <a:spcPct val="20000"/>
              </a:spcBef>
              <a:buClr>
                <a:schemeClr val="accent1"/>
              </a:buClr>
              <a:buFont typeface="Arial" pitchFamily="34" charset="0"/>
              <a:buNone/>
              <a:defRPr sz="1200" b="0" i="0" kern="12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1700" b="1" i="0" kern="1200">
                <a:solidFill>
                  <a:schemeClr val="tx2"/>
                </a:solidFill>
                <a:latin typeface="Komika Text"/>
                <a:ea typeface="+mn-ea"/>
                <a:cs typeface="Komika Text"/>
              </a:defRPr>
            </a:lvl2pPr>
            <a:lvl3pPr marL="651510" indent="-171450" algn="l" defTabSz="685800" rtl="0" eaLnBrk="1" latinLnBrk="0" hangingPunct="1">
              <a:spcBef>
                <a:spcPct val="20000"/>
              </a:spcBef>
              <a:buClr>
                <a:schemeClr val="accent1"/>
              </a:buClr>
              <a:buFont typeface="Arial" pitchFamily="34" charset="0"/>
              <a:buChar char="•"/>
              <a:defRPr sz="1500" b="1" i="0" kern="1200">
                <a:solidFill>
                  <a:schemeClr val="tx2"/>
                </a:solidFill>
                <a:latin typeface="Komika Text"/>
                <a:ea typeface="+mn-ea"/>
                <a:cs typeface="Komika Text"/>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a:lstStyle>
          <a:p>
            <a:r>
              <a:rPr lang="en-US" sz="1050" b="0" i="0" dirty="0">
                <a:solidFill>
                  <a:schemeClr val="tx1"/>
                </a:solidFill>
                <a:latin typeface="Arial" panose="020B0604020202020204" pitchFamily="34" charset="0"/>
                <a:cs typeface="Arial" panose="020B0604020202020204" pitchFamily="34" charset="0"/>
              </a:rPr>
              <a:t>Skills/</a:t>
            </a:r>
            <a:r>
              <a:rPr lang="en-US" sz="1050" b="0" i="0" dirty="0" err="1">
                <a:solidFill>
                  <a:schemeClr val="tx1"/>
                </a:solidFill>
                <a:latin typeface="Arial" panose="020B0604020202020204" pitchFamily="34" charset="0"/>
                <a:cs typeface="Arial" panose="020B0604020202020204" pitchFamily="34" charset="0"/>
              </a:rPr>
              <a:t>Compétences</a:t>
            </a:r>
            <a:r>
              <a:rPr lang="en-US" sz="1050" b="0" i="0" dirty="0">
                <a:solidFill>
                  <a:schemeClr val="tx1"/>
                </a:solidFill>
                <a:latin typeface="Arial" panose="020B0604020202020204" pitchFamily="34" charset="0"/>
                <a:cs typeface="Arial" panose="020B0604020202020204" pitchFamily="34" charset="0"/>
              </a:rPr>
              <a:t> Canada — Skills for Success</a:t>
            </a:r>
          </a:p>
        </p:txBody>
      </p:sp>
    </p:spTree>
  </p:cSld>
  <p:clrMap bg1="lt1" tx1="dk1" bg2="lt2" tx2="dk2" accent1="accent1" accent2="accent2" accent3="accent3" accent4="accent4" accent5="accent5" accent6="accent6" hlink="hlink" folHlink="folHlink"/>
  <p:sldLayoutIdLst>
    <p:sldLayoutId id="2147483661" r:id="rId1"/>
    <p:sldLayoutId id="2147483688" r:id="rId2"/>
    <p:sldLayoutId id="2147483687" r:id="rId3"/>
    <p:sldLayoutId id="2147483691" r:id="rId4"/>
    <p:sldLayoutId id="2147483689" r:id="rId5"/>
    <p:sldLayoutId id="2147483690" r:id="rId6"/>
    <p:sldLayoutId id="2147483692" r:id="rId7"/>
  </p:sldLayoutIdLst>
  <p:timing>
    <p:tnLst>
      <p:par>
        <p:cTn xmlns:p14="http://schemas.microsoft.com/office/powerpoint/2010/main" id="1" dur="indefinite" restart="never" nodeType="tmRoot"/>
      </p:par>
    </p:tnLst>
  </p:timing>
  <p:txStyles>
    <p:titleStyle>
      <a:lvl1pPr algn="l" defTabSz="685800" rtl="0" eaLnBrk="1" latinLnBrk="0" hangingPunct="1">
        <a:spcBef>
          <a:spcPct val="0"/>
        </a:spcBef>
        <a:buNone/>
        <a:defRPr sz="4000" b="1" i="0" kern="1200" spc="250">
          <a:solidFill>
            <a:schemeClr val="tx1">
              <a:lumMod val="85000"/>
              <a:lumOff val="15000"/>
            </a:schemeClr>
          </a:solidFill>
          <a:latin typeface="Komika Text Kaps"/>
          <a:ea typeface="+mj-ea"/>
          <a:cs typeface="Komika Text Kap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0574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2pPr>
      <a:lvl3pPr marL="651510" indent="-171450" algn="l" defTabSz="685800" rtl="0" eaLnBrk="1" latinLnBrk="0" hangingPunct="1">
        <a:spcBef>
          <a:spcPct val="20000"/>
        </a:spcBef>
        <a:buClr>
          <a:schemeClr val="accent1"/>
        </a:buClr>
        <a:buFont typeface="Arial" pitchFamily="34" charset="0"/>
        <a:buChar char="•"/>
        <a:defRPr sz="2800" b="1" i="0" kern="1200">
          <a:solidFill>
            <a:schemeClr val="tx2"/>
          </a:solidFill>
          <a:latin typeface="Calibri"/>
          <a:ea typeface="+mn-ea"/>
          <a:cs typeface="Calibri"/>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5.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8550" y="273538"/>
            <a:ext cx="7205323" cy="1438031"/>
          </a:xfrm>
        </p:spPr>
        <p:txBody>
          <a:bodyPr anchor="b"/>
          <a:lstStyle/>
          <a:p>
            <a:r>
              <a:rPr lang="en-US" spc="200" dirty="0"/>
              <a:t>Skills for Success</a:t>
            </a:r>
          </a:p>
        </p:txBody>
      </p:sp>
      <p:sp>
        <p:nvSpPr>
          <p:cNvPr id="3" name="Subtitle 2"/>
          <p:cNvSpPr>
            <a:spLocks noGrp="1"/>
          </p:cNvSpPr>
          <p:nvPr>
            <p:ph type="subTitle" idx="1"/>
          </p:nvPr>
        </p:nvSpPr>
        <p:spPr>
          <a:xfrm>
            <a:off x="808550" y="2510766"/>
            <a:ext cx="7378700" cy="1131721"/>
          </a:xfrm>
        </p:spPr>
        <p:txBody>
          <a:bodyPr/>
          <a:lstStyle/>
          <a:p>
            <a:r>
              <a:rPr lang="en-US" dirty="0" smtClean="0"/>
              <a:t>Reading</a:t>
            </a:r>
            <a:endParaRPr lang="en-US" dirty="0"/>
          </a:p>
        </p:txBody>
      </p:sp>
      <p:pic>
        <p:nvPicPr>
          <p:cNvPr id="6" name="Picture 5">
            <a:extLst>
              <a:ext uri="{FF2B5EF4-FFF2-40B4-BE49-F238E27FC236}">
                <a16:creationId xmlns="" xmlns:a16="http://schemas.microsoft.com/office/drawing/2014/main" id="{7FD970B4-1C95-9B14-6CCD-F1258FD62CC4}"/>
              </a:ext>
            </a:extLst>
          </p:cNvPr>
          <p:cNvPicPr>
            <a:picLocks noChangeAspect="1"/>
          </p:cNvPicPr>
          <p:nvPr/>
        </p:nvPicPr>
        <p:blipFill>
          <a:blip r:embed="rId2"/>
          <a:srcRect/>
          <a:stretch/>
        </p:blipFill>
        <p:spPr>
          <a:xfrm>
            <a:off x="578339" y="3835692"/>
            <a:ext cx="1756856" cy="796882"/>
          </a:xfrm>
          <a:prstGeom prst="rect">
            <a:avLst/>
          </a:prstGeom>
        </p:spPr>
      </p:pic>
      <p:pic>
        <p:nvPicPr>
          <p:cNvPr id="7" name="Picture 6">
            <a:extLst>
              <a:ext uri="{FF2B5EF4-FFF2-40B4-BE49-F238E27FC236}">
                <a16:creationId xmlns="" xmlns:a16="http://schemas.microsoft.com/office/drawing/2014/main" id="{D59C70E6-298E-C7F5-48DD-D2B620E200F8}"/>
              </a:ext>
            </a:extLst>
          </p:cNvPr>
          <p:cNvPicPr>
            <a:picLocks noChangeAspect="1"/>
          </p:cNvPicPr>
          <p:nvPr/>
        </p:nvPicPr>
        <p:blipFill>
          <a:blip r:embed="rId3"/>
          <a:srcRect/>
          <a:stretch/>
        </p:blipFill>
        <p:spPr>
          <a:xfrm>
            <a:off x="6510308" y="4363571"/>
            <a:ext cx="2055353" cy="269003"/>
          </a:xfrm>
          <a:prstGeom prst="rect">
            <a:avLst/>
          </a:prstGeom>
        </p:spPr>
      </p:pic>
      <p:sp>
        <p:nvSpPr>
          <p:cNvPr id="8" name="Rectangle 7">
            <a:extLst>
              <a:ext uri="{FF2B5EF4-FFF2-40B4-BE49-F238E27FC236}">
                <a16:creationId xmlns="" xmlns:a16="http://schemas.microsoft.com/office/drawing/2014/main" id="{91230745-2B66-A87E-D381-7266C67406AF}"/>
              </a:ext>
            </a:extLst>
          </p:cNvPr>
          <p:cNvSpPr/>
          <p:nvPr/>
        </p:nvSpPr>
        <p:spPr>
          <a:xfrm>
            <a:off x="492369" y="4759569"/>
            <a:ext cx="8159262" cy="304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0577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WHMIS and PPE</a:t>
            </a:r>
          </a:p>
        </p:txBody>
      </p:sp>
      <p:pic>
        <p:nvPicPr>
          <p:cNvPr id="5" name="Picture Placeholder 11" descr="Reading-WHMIS-PPT.jpg"/>
          <p:cNvPicPr>
            <a:picLocks noChangeAspect="1"/>
          </p:cNvPicPr>
          <p:nvPr/>
        </p:nvPicPr>
        <p:blipFill>
          <a:blip r:embed="rId3">
            <a:extLst>
              <a:ext uri="{28A0092B-C50C-407E-A947-70E740481C1C}">
                <a14:useLocalDpi xmlns:a14="http://schemas.microsoft.com/office/drawing/2010/main" val="0"/>
              </a:ext>
            </a:extLst>
          </a:blip>
          <a:srcRect l="-600" r="-600"/>
          <a:stretch>
            <a:fillRect/>
          </a:stretch>
        </p:blipFill>
        <p:spPr>
          <a:xfrm>
            <a:off x="590973" y="1067547"/>
            <a:ext cx="7931536" cy="3530600"/>
          </a:xfrm>
          <a:prstGeom prst="rect">
            <a:avLst/>
          </a:prstGeom>
        </p:spPr>
      </p:pic>
    </p:spTree>
    <p:extLst>
      <p:ext uri="{BB962C8B-B14F-4D97-AF65-F5344CB8AC3E}">
        <p14:creationId xmlns:p14="http://schemas.microsoft.com/office/powerpoint/2010/main" val="3584265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512288" y="388471"/>
            <a:ext cx="2958352" cy="3720821"/>
          </a:xfrm>
        </p:spPr>
        <p:txBody>
          <a:bodyPr/>
          <a:lstStyle/>
          <a:p>
            <a:pPr marL="0" indent="0">
              <a:buNone/>
            </a:pPr>
            <a:r>
              <a:rPr lang="en-US" b="1" dirty="0"/>
              <a:t>Safety Data Sheets </a:t>
            </a:r>
            <a:r>
              <a:rPr lang="en-US" dirty="0"/>
              <a:t>are found in any workplace using hazardous products. </a:t>
            </a:r>
          </a:p>
        </p:txBody>
      </p:sp>
      <p:sp>
        <p:nvSpPr>
          <p:cNvPr id="3" name="Text Placeholder 2"/>
          <p:cNvSpPr>
            <a:spLocks noGrp="1"/>
          </p:cNvSpPr>
          <p:nvPr>
            <p:ph type="body" sz="quarter" idx="12"/>
          </p:nvPr>
        </p:nvSpPr>
        <p:spPr>
          <a:xfrm>
            <a:off x="3735293" y="418353"/>
            <a:ext cx="5513294" cy="3690939"/>
          </a:xfrm>
        </p:spPr>
        <p:txBody>
          <a:bodyPr/>
          <a:lstStyle/>
          <a:p>
            <a:pPr marL="0" indent="0">
              <a:buNone/>
            </a:pPr>
            <a:r>
              <a:rPr lang="en-US" sz="2600" dirty="0"/>
              <a:t>They tell users:</a:t>
            </a:r>
          </a:p>
          <a:p>
            <a:r>
              <a:rPr lang="en-US" sz="2600" dirty="0"/>
              <a:t>what </a:t>
            </a:r>
            <a:r>
              <a:rPr lang="en-US" sz="2600" dirty="0" smtClean="0"/>
              <a:t>are the </a:t>
            </a:r>
            <a:r>
              <a:rPr lang="en-US" sz="2600" dirty="0"/>
              <a:t>hazards of the </a:t>
            </a:r>
            <a:r>
              <a:rPr lang="en-US" sz="2600" dirty="0" smtClean="0"/>
              <a:t>product</a:t>
            </a:r>
            <a:endParaRPr lang="en-US" sz="2600" dirty="0"/>
          </a:p>
          <a:p>
            <a:r>
              <a:rPr lang="en-US" sz="2600" dirty="0"/>
              <a:t>how to use the product safely </a:t>
            </a:r>
          </a:p>
          <a:p>
            <a:r>
              <a:rPr lang="en-US" sz="2600" dirty="0"/>
              <a:t>what to expect if the recommendations are not followed</a:t>
            </a:r>
          </a:p>
          <a:p>
            <a:r>
              <a:rPr lang="en-US" sz="2600" dirty="0"/>
              <a:t>how to recognize symptoms of exposure</a:t>
            </a:r>
          </a:p>
          <a:p>
            <a:r>
              <a:rPr lang="en-US" sz="2600" dirty="0"/>
              <a:t>what to do if emergencies </a:t>
            </a:r>
            <a:r>
              <a:rPr lang="en-US" sz="2600" dirty="0" smtClean="0"/>
              <a:t>occur. </a:t>
            </a:r>
            <a:endParaRPr lang="en-US" sz="2600" dirty="0"/>
          </a:p>
          <a:p>
            <a:endParaRPr lang="en-US" sz="2500" dirty="0"/>
          </a:p>
        </p:txBody>
      </p:sp>
    </p:spTree>
    <p:extLst>
      <p:ext uri="{BB962C8B-B14F-4D97-AF65-F5344CB8AC3E}">
        <p14:creationId xmlns:p14="http://schemas.microsoft.com/office/powerpoint/2010/main" val="29065194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90972" y="154616"/>
            <a:ext cx="4124589" cy="2887576"/>
          </a:xfrm>
        </p:spPr>
        <p:txBody>
          <a:bodyPr>
            <a:normAutofit/>
          </a:bodyPr>
          <a:lstStyle/>
          <a:p>
            <a:r>
              <a:rPr lang="en-US" sz="3600" dirty="0"/>
              <a:t>Cool Jobs </a:t>
            </a:r>
            <a:r>
              <a:rPr lang="en-US" sz="3600" dirty="0" smtClean="0"/>
              <a:t/>
            </a:r>
            <a:br>
              <a:rPr lang="en-US" sz="3600" dirty="0" smtClean="0"/>
            </a:br>
            <a:r>
              <a:rPr lang="en-US" sz="3600" dirty="0" smtClean="0"/>
              <a:t>that use Reading</a:t>
            </a:r>
            <a:endParaRPr lang="en-US" sz="3600" dirty="0"/>
          </a:p>
        </p:txBody>
      </p:sp>
      <p:pic>
        <p:nvPicPr>
          <p:cNvPr id="4" name="Picture 3">
            <a:extLst>
              <a:ext uri="{FF2B5EF4-FFF2-40B4-BE49-F238E27FC236}">
                <a16:creationId xmlns:a16="http://schemas.microsoft.com/office/drawing/2014/main" xmlns="" id="{48A87A0C-F323-62B6-1E40-43DC6A7C2F08}"/>
              </a:ext>
            </a:extLst>
          </p:cNvPr>
          <p:cNvPicPr>
            <a:picLocks noChangeAspect="1"/>
          </p:cNvPicPr>
          <p:nvPr/>
        </p:nvPicPr>
        <p:blipFill rotWithShape="1">
          <a:blip r:embed="rId3"/>
          <a:srcRect l="654" t="1554"/>
          <a:stretch/>
        </p:blipFill>
        <p:spPr>
          <a:xfrm>
            <a:off x="4915784" y="261424"/>
            <a:ext cx="3925837" cy="4596932"/>
          </a:xfrm>
          <a:prstGeom prst="rect">
            <a:avLst/>
          </a:prstGeom>
        </p:spPr>
      </p:pic>
    </p:spTree>
    <p:extLst>
      <p:ext uri="{BB962C8B-B14F-4D97-AF65-F5344CB8AC3E}">
        <p14:creationId xmlns:p14="http://schemas.microsoft.com/office/powerpoint/2010/main" val="2545774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Start with an activity</a:t>
            </a:r>
            <a:endParaRPr lang="en-US" dirty="0"/>
          </a:p>
        </p:txBody>
      </p:sp>
      <p:sp>
        <p:nvSpPr>
          <p:cNvPr id="9" name="Text Placeholder 8"/>
          <p:cNvSpPr>
            <a:spLocks noGrp="1"/>
          </p:cNvSpPr>
          <p:nvPr>
            <p:ph type="body" sz="quarter" idx="11"/>
          </p:nvPr>
        </p:nvSpPr>
        <p:spPr>
          <a:xfrm>
            <a:off x="596348" y="1176105"/>
            <a:ext cx="7939640" cy="2933187"/>
          </a:xfrm>
        </p:spPr>
        <p:txBody>
          <a:bodyPr/>
          <a:lstStyle/>
          <a:p>
            <a:pPr>
              <a:tabLst>
                <a:tab pos="2054225" algn="l"/>
              </a:tabLst>
            </a:pPr>
            <a:r>
              <a:rPr lang="en-US" dirty="0"/>
              <a:t>Activity 1  	One Minute, Please</a:t>
            </a:r>
          </a:p>
          <a:p>
            <a:pPr>
              <a:tabLst>
                <a:tab pos="2054225" algn="l"/>
              </a:tabLst>
            </a:pPr>
            <a:r>
              <a:rPr lang="en-US" dirty="0"/>
              <a:t>Activity 2  	Group </a:t>
            </a:r>
            <a:r>
              <a:rPr lang="en-US" dirty="0" smtClean="0"/>
              <a:t>Assembly</a:t>
            </a:r>
            <a:endParaRPr lang="en-US" dirty="0"/>
          </a:p>
          <a:p>
            <a:pPr>
              <a:tabLst>
                <a:tab pos="2054225" algn="l"/>
              </a:tabLst>
            </a:pPr>
            <a:endParaRPr lang="en-US" dirty="0"/>
          </a:p>
        </p:txBody>
      </p:sp>
      <p:sp>
        <p:nvSpPr>
          <p:cNvPr id="5" name="Alternate Process 4"/>
          <p:cNvSpPr/>
          <p:nvPr/>
        </p:nvSpPr>
        <p:spPr>
          <a:xfrm>
            <a:off x="5359400" y="2247900"/>
            <a:ext cx="3222375" cy="2146300"/>
          </a:xfrm>
          <a:prstGeom prst="flowChartAlternateProcess">
            <a:avLst/>
          </a:prstGeom>
          <a:blipFill rotWithShape="1">
            <a:blip r:embed="rId3"/>
            <a:stretch>
              <a:fillRect/>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1678399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596348" y="501803"/>
            <a:ext cx="7994827" cy="3670213"/>
          </a:xfrm>
        </p:spPr>
        <p:txBody>
          <a:bodyPr/>
          <a:lstStyle/>
          <a:p>
            <a:pPr marL="0" indent="0">
              <a:lnSpc>
                <a:spcPct val="110000"/>
              </a:lnSpc>
              <a:spcAft>
                <a:spcPts val="600"/>
              </a:spcAft>
              <a:buNone/>
            </a:pPr>
            <a:r>
              <a:rPr lang="en-US" b="1" dirty="0"/>
              <a:t>Reading</a:t>
            </a:r>
            <a:r>
              <a:rPr lang="en-US" dirty="0"/>
              <a:t> refers to your ability to find, understand, and use information presented through words, symbols, and images. </a:t>
            </a:r>
          </a:p>
          <a:p>
            <a:pPr marL="0" indent="0">
              <a:lnSpc>
                <a:spcPct val="110000"/>
              </a:lnSpc>
              <a:spcAft>
                <a:spcPts val="600"/>
              </a:spcAft>
              <a:buNone/>
            </a:pPr>
            <a:r>
              <a:rPr lang="en-US" sz="3000" dirty="0"/>
              <a:t>For example, at work we use this skill to read papers, instructions and safety manuals, as well as to locate information on forms and drawings.</a:t>
            </a:r>
          </a:p>
        </p:txBody>
      </p:sp>
    </p:spTree>
    <p:extLst>
      <p:ext uri="{BB962C8B-B14F-4D97-AF65-F5344CB8AC3E}">
        <p14:creationId xmlns:p14="http://schemas.microsoft.com/office/powerpoint/2010/main" val="3960959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9327" y="154616"/>
            <a:ext cx="7282772" cy="839304"/>
          </a:xfrm>
        </p:spPr>
        <p:txBody>
          <a:bodyPr/>
          <a:lstStyle/>
          <a:p>
            <a:pPr algn="ctr"/>
            <a:r>
              <a:rPr lang="en-US" b="0" spc="0" dirty="0"/>
              <a:t>What </a:t>
            </a:r>
            <a:r>
              <a:rPr lang="en-US" b="0" spc="0" dirty="0" smtClean="0"/>
              <a:t>do </a:t>
            </a:r>
            <a:r>
              <a:rPr lang="en-US" b="0" spc="0" dirty="0"/>
              <a:t>people read at work?</a:t>
            </a:r>
            <a:endParaRPr lang="en-US" dirty="0"/>
          </a:p>
        </p:txBody>
      </p:sp>
      <p:pic>
        <p:nvPicPr>
          <p:cNvPr id="4" name="Picture Placeholder 4" descr="Reading-graphics-ENGLISH.jpg"/>
          <p:cNvPicPr>
            <a:picLocks noChangeAspect="1"/>
          </p:cNvPicPr>
          <p:nvPr/>
        </p:nvPicPr>
        <p:blipFill>
          <a:blip r:embed="rId3">
            <a:extLst>
              <a:ext uri="{28A0092B-C50C-407E-A947-70E740481C1C}">
                <a14:useLocalDpi xmlns:a14="http://schemas.microsoft.com/office/drawing/2010/main" val="0"/>
              </a:ext>
            </a:extLst>
          </a:blip>
          <a:srcRect l="-8548" r="-8548"/>
          <a:stretch>
            <a:fillRect/>
          </a:stretch>
        </p:blipFill>
        <p:spPr>
          <a:xfrm>
            <a:off x="478118" y="934309"/>
            <a:ext cx="8277412" cy="3671308"/>
          </a:xfrm>
          <a:prstGeom prst="rect">
            <a:avLst/>
          </a:prstGeom>
        </p:spPr>
      </p:pic>
    </p:spTree>
    <p:extLst>
      <p:ext uri="{BB962C8B-B14F-4D97-AF65-F5344CB8AC3E}">
        <p14:creationId xmlns:p14="http://schemas.microsoft.com/office/powerpoint/2010/main" val="31888236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a:xfrm>
            <a:off x="3570941" y="964968"/>
            <a:ext cx="5050118" cy="3158435"/>
          </a:xfrm>
        </p:spPr>
        <p:txBody>
          <a:bodyPr/>
          <a:lstStyle/>
          <a:p>
            <a:pPr marL="0" indent="0">
              <a:buNone/>
            </a:pPr>
            <a:r>
              <a:rPr lang="en-US" b="1" dirty="0"/>
              <a:t>Industrial mechanics </a:t>
            </a:r>
            <a:r>
              <a:rPr lang="en-US" dirty="0"/>
              <a:t>read complex schematic drawings </a:t>
            </a:r>
          </a:p>
          <a:p>
            <a:pPr marL="0" indent="0">
              <a:buNone/>
            </a:pPr>
            <a:r>
              <a:rPr lang="en-US" dirty="0"/>
              <a:t>e.g. view schematic drawing of complex mechanical, structural, pneumatic and hydraulic systems to understand how they operate and to troubleshoot faults.</a:t>
            </a:r>
          </a:p>
          <a:p>
            <a:endParaRPr lang="en-US" dirty="0"/>
          </a:p>
        </p:txBody>
      </p:sp>
      <p:sp>
        <p:nvSpPr>
          <p:cNvPr id="5" name="Title 4"/>
          <p:cNvSpPr>
            <a:spLocks noGrp="1"/>
          </p:cNvSpPr>
          <p:nvPr>
            <p:ph type="title"/>
          </p:nvPr>
        </p:nvSpPr>
        <p:spPr/>
        <p:txBody>
          <a:bodyPr/>
          <a:lstStyle/>
          <a:p>
            <a:r>
              <a:rPr lang="en-US" dirty="0"/>
              <a:t>In the workplace</a:t>
            </a:r>
          </a:p>
        </p:txBody>
      </p:sp>
      <p:sp>
        <p:nvSpPr>
          <p:cNvPr id="7" name="Alternate Process 6"/>
          <p:cNvSpPr/>
          <p:nvPr/>
        </p:nvSpPr>
        <p:spPr>
          <a:xfrm>
            <a:off x="596945" y="1082498"/>
            <a:ext cx="2582726" cy="2727502"/>
          </a:xfrm>
          <a:prstGeom prst="flowChartAlternateProcess">
            <a:avLst/>
          </a:prstGeom>
          <a:blipFill rotWithShape="1">
            <a:blip r:embed="rId3"/>
            <a:stretch>
              <a:fillRect/>
            </a:stretch>
          </a:blipFill>
          <a:ln w="101600">
            <a:solidFill>
              <a:srgbClr val="47B3C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4113257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a:xfrm>
            <a:off x="4108825" y="964968"/>
            <a:ext cx="4512234" cy="3158435"/>
          </a:xfrm>
        </p:spPr>
        <p:txBody>
          <a:bodyPr/>
          <a:lstStyle/>
          <a:p>
            <a:pPr marL="0" indent="0">
              <a:buNone/>
            </a:pPr>
            <a:r>
              <a:rPr lang="en-US" b="1" dirty="0"/>
              <a:t>Welders</a:t>
            </a:r>
            <a:r>
              <a:rPr lang="en-US" dirty="0"/>
              <a:t> read written instructions for the set-up, operation and maintenance of </a:t>
            </a:r>
            <a:r>
              <a:rPr lang="en-US" dirty="0" smtClean="0"/>
              <a:t>equipment.</a:t>
            </a:r>
            <a:endParaRPr lang="en-US" dirty="0"/>
          </a:p>
        </p:txBody>
      </p:sp>
      <p:sp>
        <p:nvSpPr>
          <p:cNvPr id="5" name="Title 4"/>
          <p:cNvSpPr>
            <a:spLocks noGrp="1"/>
          </p:cNvSpPr>
          <p:nvPr>
            <p:ph type="title"/>
          </p:nvPr>
        </p:nvSpPr>
        <p:spPr/>
        <p:txBody>
          <a:bodyPr/>
          <a:lstStyle/>
          <a:p>
            <a:r>
              <a:rPr lang="en-US" dirty="0"/>
              <a:t>In the workplace</a:t>
            </a:r>
          </a:p>
        </p:txBody>
      </p:sp>
      <p:sp>
        <p:nvSpPr>
          <p:cNvPr id="8" name="Alternate Process 7"/>
          <p:cNvSpPr/>
          <p:nvPr/>
        </p:nvSpPr>
        <p:spPr>
          <a:xfrm>
            <a:off x="702236" y="1120589"/>
            <a:ext cx="3107764" cy="2483971"/>
          </a:xfrm>
          <a:prstGeom prst="flowChartAlternateProcess">
            <a:avLst/>
          </a:prstGeom>
          <a:blipFill rotWithShape="1">
            <a:blip r:embed="rId3"/>
            <a:srcRect/>
            <a:stretch>
              <a:fillRect l="-7046" r="-9202"/>
            </a:stretch>
          </a:blipFill>
          <a:ln w="101600">
            <a:solidFill>
              <a:srgbClr val="47B3C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1836677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a:xfrm>
            <a:off x="3735293" y="964968"/>
            <a:ext cx="4885765" cy="3158435"/>
          </a:xfrm>
        </p:spPr>
        <p:txBody>
          <a:bodyPr/>
          <a:lstStyle/>
          <a:p>
            <a:pPr marL="0" indent="0">
              <a:buNone/>
            </a:pPr>
            <a:r>
              <a:rPr lang="en-US" b="1" dirty="0"/>
              <a:t>Web designers </a:t>
            </a:r>
            <a:r>
              <a:rPr lang="en-US" dirty="0"/>
              <a:t>and </a:t>
            </a:r>
            <a:r>
              <a:rPr lang="en-US" b="1" dirty="0"/>
              <a:t>developers</a:t>
            </a:r>
            <a:r>
              <a:rPr lang="en-US" dirty="0"/>
              <a:t> read emails for details of web page design ideas, feedback on web designs, meeting arrangements and ongoing projects from supervisors, clients and graphic artists.</a:t>
            </a:r>
          </a:p>
        </p:txBody>
      </p:sp>
      <p:sp>
        <p:nvSpPr>
          <p:cNvPr id="5" name="Title 4"/>
          <p:cNvSpPr>
            <a:spLocks noGrp="1"/>
          </p:cNvSpPr>
          <p:nvPr>
            <p:ph type="title"/>
          </p:nvPr>
        </p:nvSpPr>
        <p:spPr/>
        <p:txBody>
          <a:bodyPr/>
          <a:lstStyle/>
          <a:p>
            <a:r>
              <a:rPr lang="en-US" dirty="0"/>
              <a:t>In the workplace</a:t>
            </a:r>
          </a:p>
        </p:txBody>
      </p:sp>
      <p:sp>
        <p:nvSpPr>
          <p:cNvPr id="8" name="Alternate Process 7"/>
          <p:cNvSpPr/>
          <p:nvPr/>
        </p:nvSpPr>
        <p:spPr>
          <a:xfrm>
            <a:off x="682130" y="1157203"/>
            <a:ext cx="2651604" cy="2324091"/>
          </a:xfrm>
          <a:prstGeom prst="flowChartAlternateProcess">
            <a:avLst/>
          </a:prstGeom>
          <a:blipFill rotWithShape="1">
            <a:blip r:embed="rId3"/>
            <a:srcRect/>
            <a:stretch>
              <a:fillRect r="-12512"/>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6271161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You’re </a:t>
            </a:r>
            <a:r>
              <a:rPr lang="en-US" dirty="0"/>
              <a:t>h</a:t>
            </a:r>
            <a:r>
              <a:rPr lang="en-US" dirty="0" smtClean="0"/>
              <a:t>ired </a:t>
            </a:r>
            <a:r>
              <a:rPr lang="en-US" dirty="0" smtClean="0"/>
              <a:t>– What to expect </a:t>
            </a:r>
            <a:endParaRPr lang="en-US" dirty="0"/>
          </a:p>
        </p:txBody>
      </p:sp>
      <p:sp>
        <p:nvSpPr>
          <p:cNvPr id="3" name="Text Placeholder 2"/>
          <p:cNvSpPr>
            <a:spLocks noGrp="1"/>
          </p:cNvSpPr>
          <p:nvPr>
            <p:ph type="body" sz="quarter" idx="11"/>
          </p:nvPr>
        </p:nvSpPr>
        <p:spPr>
          <a:xfrm>
            <a:off x="596348" y="1587500"/>
            <a:ext cx="4110123" cy="2933700"/>
          </a:xfrm>
        </p:spPr>
        <p:txBody>
          <a:bodyPr/>
          <a:lstStyle/>
          <a:p>
            <a:pPr marL="0" indent="0">
              <a:buNone/>
            </a:pPr>
            <a:r>
              <a:rPr lang="en-US" dirty="0" smtClean="0"/>
              <a:t>An </a:t>
            </a:r>
            <a:r>
              <a:rPr lang="en-US" dirty="0"/>
              <a:t>Employment Contract </a:t>
            </a:r>
            <a:br>
              <a:rPr lang="en-US" dirty="0"/>
            </a:br>
            <a:r>
              <a:rPr lang="en-US" dirty="0"/>
              <a:t>(or agreement) is a document that outlines the terms and conditions of your employment. </a:t>
            </a:r>
            <a:endParaRPr lang="en-US" dirty="0" smtClean="0"/>
          </a:p>
          <a:p>
            <a:pPr marL="0" indent="0">
              <a:buNone/>
            </a:pPr>
            <a:endParaRPr lang="en-US" dirty="0"/>
          </a:p>
        </p:txBody>
      </p:sp>
      <p:pic>
        <p:nvPicPr>
          <p:cNvPr id="4" name="Picture 3" descr="Reading-Bravo-layer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3662" y="1016001"/>
            <a:ext cx="3542220" cy="4160704"/>
          </a:xfrm>
          <a:prstGeom prst="rect">
            <a:avLst/>
          </a:prstGeom>
        </p:spPr>
      </p:pic>
    </p:spTree>
    <p:extLst>
      <p:ext uri="{BB962C8B-B14F-4D97-AF65-F5344CB8AC3E}">
        <p14:creationId xmlns:p14="http://schemas.microsoft.com/office/powerpoint/2010/main" val="35795155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596348" y="950857"/>
            <a:ext cx="1868946" cy="3158435"/>
          </a:xfrm>
        </p:spPr>
        <p:txBody>
          <a:bodyPr/>
          <a:lstStyle/>
          <a:p>
            <a:pPr marL="0" indent="0">
              <a:buNone/>
            </a:pPr>
            <a:r>
              <a:rPr lang="en-CA" sz="2400" dirty="0"/>
              <a:t>On what page of the Guide might you find the answer to these questions</a:t>
            </a:r>
            <a:r>
              <a:rPr lang="en-CA" sz="2400" dirty="0" smtClean="0"/>
              <a:t>?</a:t>
            </a:r>
            <a:endParaRPr lang="en-US" sz="2400" dirty="0"/>
          </a:p>
        </p:txBody>
      </p:sp>
      <p:sp>
        <p:nvSpPr>
          <p:cNvPr id="3" name="Text Placeholder 2"/>
          <p:cNvSpPr>
            <a:spLocks noGrp="1"/>
          </p:cNvSpPr>
          <p:nvPr>
            <p:ph type="body" sz="quarter" idx="12"/>
          </p:nvPr>
        </p:nvSpPr>
        <p:spPr>
          <a:xfrm>
            <a:off x="2719292" y="950857"/>
            <a:ext cx="6320118" cy="3158435"/>
          </a:xfrm>
        </p:spPr>
        <p:txBody>
          <a:bodyPr/>
          <a:lstStyle/>
          <a:p>
            <a:pPr marL="338138" indent="-338138">
              <a:buFont typeface="+mj-lt"/>
              <a:buAutoNum type="arabicPeriod"/>
            </a:pPr>
            <a:r>
              <a:rPr lang="en-CA" sz="2400" dirty="0"/>
              <a:t>Will there be a formal orientation?</a:t>
            </a:r>
          </a:p>
          <a:p>
            <a:pPr marL="338138" indent="-338138">
              <a:buFont typeface="+mj-lt"/>
              <a:buAutoNum type="arabicPeriod"/>
            </a:pPr>
            <a:r>
              <a:rPr lang="en-CA" sz="2400" dirty="0"/>
              <a:t>Will work clothing be provided?</a:t>
            </a:r>
          </a:p>
          <a:p>
            <a:pPr marL="338138" indent="-338138">
              <a:buFont typeface="+mj-lt"/>
              <a:buAutoNum type="arabicPeriod"/>
            </a:pPr>
            <a:r>
              <a:rPr lang="en-CA" sz="2400" dirty="0"/>
              <a:t>Do you cover dentist visits?</a:t>
            </a:r>
          </a:p>
          <a:p>
            <a:pPr marL="338138" indent="-338138">
              <a:buFont typeface="+mj-lt"/>
              <a:buAutoNum type="arabicPeriod"/>
            </a:pPr>
            <a:r>
              <a:rPr lang="en-CA" sz="2400" dirty="0"/>
              <a:t>Is </a:t>
            </a:r>
            <a:r>
              <a:rPr lang="en-CA" sz="2400" dirty="0" smtClean="0"/>
              <a:t>this </a:t>
            </a:r>
            <a:r>
              <a:rPr lang="en-CA" sz="2400" dirty="0"/>
              <a:t>an equal opportunity employer?</a:t>
            </a:r>
          </a:p>
          <a:p>
            <a:pPr marL="338138" indent="-338138">
              <a:buFont typeface="+mj-lt"/>
              <a:buAutoNum type="arabicPeriod"/>
            </a:pPr>
            <a:r>
              <a:rPr lang="en-CA" sz="2400" dirty="0"/>
              <a:t>Can I bring personal property to the site?</a:t>
            </a:r>
          </a:p>
          <a:p>
            <a:pPr marL="338138" indent="-338138">
              <a:buFont typeface="+mj-lt"/>
              <a:buAutoNum type="arabicPeriod"/>
            </a:pPr>
            <a:r>
              <a:rPr lang="en-US" sz="2400" dirty="0"/>
              <a:t>Where are the company offices?</a:t>
            </a:r>
            <a:endParaRPr lang="en-CA" sz="2400" dirty="0"/>
          </a:p>
          <a:p>
            <a:pPr marL="338138" indent="-338138">
              <a:buFont typeface="+mj-lt"/>
              <a:buAutoNum type="arabicPeriod"/>
            </a:pPr>
            <a:r>
              <a:rPr lang="en-CA" sz="2400" dirty="0"/>
              <a:t>Can I wear my contact lenses while working</a:t>
            </a:r>
            <a:r>
              <a:rPr lang="en-CA" sz="2400" dirty="0" smtClean="0"/>
              <a:t>?</a:t>
            </a:r>
            <a:endParaRPr lang="en-CA" sz="2400" dirty="0"/>
          </a:p>
        </p:txBody>
      </p:sp>
      <p:sp>
        <p:nvSpPr>
          <p:cNvPr id="4" name="Title 3"/>
          <p:cNvSpPr>
            <a:spLocks noGrp="1"/>
          </p:cNvSpPr>
          <p:nvPr>
            <p:ph type="title"/>
          </p:nvPr>
        </p:nvSpPr>
        <p:spPr/>
        <p:txBody>
          <a:bodyPr/>
          <a:lstStyle/>
          <a:p>
            <a:r>
              <a:rPr lang="en-US" dirty="0"/>
              <a:t>Guide for </a:t>
            </a:r>
            <a:r>
              <a:rPr lang="en-US" dirty="0" smtClean="0"/>
              <a:t>new employees</a:t>
            </a:r>
            <a:endParaRPr lang="en-US" dirty="0"/>
          </a:p>
        </p:txBody>
      </p:sp>
    </p:spTree>
    <p:extLst>
      <p:ext uri="{BB962C8B-B14F-4D97-AF65-F5344CB8AC3E}">
        <p14:creationId xmlns:p14="http://schemas.microsoft.com/office/powerpoint/2010/main" val="424098556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KILLS-2023">
  <a:themeElements>
    <a:clrScheme name="Custom 10">
      <a:dk1>
        <a:srgbClr val="47B3C6"/>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A0D6"/>
      </a:hlink>
      <a:folHlink>
        <a:srgbClr val="800080"/>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99450e6-b98c-46fe-969f-08a1e686a47c" xsi:nil="true"/>
    <lcf76f155ced4ddcb4097134ff3c332f xmlns="c31867ed-14af-43af-a40e-dbb258c24461">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6A49B40CBCDAF48B72A00462F978272" ma:contentTypeVersion="17" ma:contentTypeDescription="Create a new document." ma:contentTypeScope="" ma:versionID="d8ce85f6f2ba012ed4d00bd9314ea16d">
  <xsd:schema xmlns:xsd="http://www.w3.org/2001/XMLSchema" xmlns:xs="http://www.w3.org/2001/XMLSchema" xmlns:p="http://schemas.microsoft.com/office/2006/metadata/properties" xmlns:ns2="b99450e6-b98c-46fe-969f-08a1e686a47c" xmlns:ns3="c31867ed-14af-43af-a40e-dbb258c24461" targetNamespace="http://schemas.microsoft.com/office/2006/metadata/properties" ma:root="true" ma:fieldsID="1448e659582f881a95c69b922e9ae848" ns2:_="" ns3:_="">
    <xsd:import namespace="b99450e6-b98c-46fe-969f-08a1e686a47c"/>
    <xsd:import namespace="c31867ed-14af-43af-a40e-dbb258c24461"/>
    <xsd:element name="properties">
      <xsd:complexType>
        <xsd:sequence>
          <xsd:element name="documentManagement">
            <xsd:complexType>
              <xsd:all>
                <xsd:element ref="ns2:TaxCatchAll" minOccurs="0"/>
                <xsd:element ref="ns3:MediaServiceMetadata" minOccurs="0"/>
                <xsd:element ref="ns3:MediaServiceFastMetadata" minOccurs="0"/>
                <xsd:element ref="ns3:MediaServiceDateTaken" minOccurs="0"/>
                <xsd:element ref="ns3:MediaServiceObjectDetectorVersions" minOccurs="0"/>
                <xsd:element ref="ns3:MediaServiceLocation" minOccurs="0"/>
                <xsd:element ref="ns3:MediaServiceOCR" minOccurs="0"/>
                <xsd:element ref="ns3:MediaServiceGenerationTime" minOccurs="0"/>
                <xsd:element ref="ns3:MediaServiceEventHashCode" minOccurs="0"/>
                <xsd:element ref="ns3:lcf76f155ced4ddcb4097134ff3c332f" minOccurs="0"/>
                <xsd:element ref="ns3:MediaLengthInSeconds" minOccurs="0"/>
                <xsd:element ref="ns2:SharedWithUsers" minOccurs="0"/>
                <xsd:element ref="ns2:SharedWithDetail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450e6-b98c-46fe-969f-08a1e686a47c"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d779b64e-ebf5-4ebd-a3a4-60f9e1ec8ab8}" ma:internalName="TaxCatchAll" ma:showField="CatchAllData" ma:web="b99450e6-b98c-46fe-969f-08a1e686a47c">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31867ed-14af-43af-a40e-dbb258c24461" elementFormDefault="qualified">
    <xsd:import namespace="http://schemas.microsoft.com/office/2006/documentManagement/types"/>
    <xsd:import namespace="http://schemas.microsoft.com/office/infopath/2007/PartnerControls"/>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Location" ma:index="13" nillable="true" ma:displayName="Location" ma:indexed="true" ma:internalName="MediaServiceLocatio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8d3b4c81-3f07-471f-9771-68e0463ff5a3" ma:termSetId="09814cd3-568e-fe90-9814-8d621ff8fb84" ma:anchorId="fba54fb3-c3e1-fe81-a776-ca4b69148c4d" ma:open="true" ma:isKeyword="false">
      <xsd:complexType>
        <xsd:sequence>
          <xsd:element ref="pc:Terms" minOccurs="0" maxOccurs="1"/>
        </xsd:sequence>
      </xsd:complex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96F0ED6-761D-4ED5-B6F0-273F8A9A09D8}">
  <ds:schemaRefs>
    <ds:schemaRef ds:uri="b99450e6-b98c-46fe-969f-08a1e686a47c"/>
    <ds:schemaRef ds:uri="c31867ed-14af-43af-a40e-dbb258c2446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E04B516-1202-48B8-8AC0-2A62A9945EA6}">
  <ds:schemaRefs>
    <ds:schemaRef ds:uri="http://schemas.microsoft.com/sharepoint/v3/contenttype/forms"/>
  </ds:schemaRefs>
</ds:datastoreItem>
</file>

<file path=customXml/itemProps3.xml><?xml version="1.0" encoding="utf-8"?>
<ds:datastoreItem xmlns:ds="http://schemas.openxmlformats.org/officeDocument/2006/customXml" ds:itemID="{35EF34B3-205B-43B3-92D3-9C3F67AF1BB1}">
  <ds:schemaRefs>
    <ds:schemaRef ds:uri="b99450e6-b98c-46fe-969f-08a1e686a47c"/>
    <ds:schemaRef ds:uri="c31867ed-14af-43af-a40e-dbb258c2446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SKILLS-2023.thmx</Template>
  <TotalTime>6195</TotalTime>
  <Words>863</Words>
  <Application>Microsoft Macintosh PowerPoint</Application>
  <PresentationFormat>On-screen Show (16:9)</PresentationFormat>
  <Paragraphs>57</Paragraphs>
  <Slides>12</Slides>
  <Notes>11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SKILLS-2023</vt:lpstr>
      <vt:lpstr>Skills for Success</vt:lpstr>
      <vt:lpstr>Start with an activity</vt:lpstr>
      <vt:lpstr>PowerPoint Presentation</vt:lpstr>
      <vt:lpstr>What do people read at work?</vt:lpstr>
      <vt:lpstr>In the workplace</vt:lpstr>
      <vt:lpstr>In the workplace</vt:lpstr>
      <vt:lpstr>In the workplace</vt:lpstr>
      <vt:lpstr>You’re hired – What to expect </vt:lpstr>
      <vt:lpstr>Guide for new employees</vt:lpstr>
      <vt:lpstr>WHMIS and PPE</vt:lpstr>
      <vt:lpstr>PowerPoint Presentation</vt:lpstr>
      <vt:lpstr>Cool Jobs  that use Reading</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Adaptability</dc:title>
  <dc:creator>Susan Corning</dc:creator>
  <cp:lastModifiedBy>Susan Corning</cp:lastModifiedBy>
  <cp:revision>75</cp:revision>
  <dcterms:created xsi:type="dcterms:W3CDTF">2023-11-15T11:01:28Z</dcterms:created>
  <dcterms:modified xsi:type="dcterms:W3CDTF">2024-03-12T19:03:15Z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0x01010076A49B40CBCDAF48B72A00462F978272</vt:lpwstr>
  </property>
  <property fmtid="{D5CDD505-2E9C-101B-9397-08002B2CF9AE}" pid="3" name="MediaServiceImageTags">
    <vt:lpwstr/>
  </property>
</Properties>
</file>