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3"/>
  </p:notesMasterIdLst>
  <p:sldIdLst>
    <p:sldId id="256" r:id="rId5"/>
    <p:sldId id="301" r:id="rId6"/>
    <p:sldId id="302" r:id="rId7"/>
    <p:sldId id="304" r:id="rId8"/>
    <p:sldId id="305" r:id="rId9"/>
    <p:sldId id="313" r:id="rId10"/>
    <p:sldId id="314" r:id="rId11"/>
    <p:sldId id="312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BE8C80-9B71-0EF0-B856-2A9DAF7D39BA}" name="Michele Rogerson" initials="MR" userId="S::micheler@skillscanada.com::17d40708-dce1-4b86-94fe-cce130823a5f" providerId="AD"/>
  <p188:author id="{11EFACD4-64A3-1FBF-2316-684725D43376}" name="Marisa Sosa" initials="MS" userId="S::marisas@skillscanada.com::41c6d62e-e2ae-49ec-9be9-88f24e42ae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6463"/>
    <a:srgbClr val="505150"/>
    <a:srgbClr val="FDFCFB"/>
    <a:srgbClr val="00A0D6"/>
    <a:srgbClr val="5BA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 autoAdjust="0"/>
    <p:restoredTop sz="80999" autoAdjust="0"/>
  </p:normalViewPr>
  <p:slideViewPr>
    <p:cSldViewPr snapToGrid="0">
      <p:cViewPr>
        <p:scale>
          <a:sx n="114" d="100"/>
          <a:sy n="114" d="100"/>
        </p:scale>
        <p:origin x="712" y="-4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27" Type="http://schemas.microsoft.com/office/2018/10/relationships/authors" Target="authors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F5884-99C9-BB4A-ADA3-BD07E5543727}" type="datetimeFigureOut">
              <a:rPr lang="en-US" smtClean="0"/>
              <a:t>24-03-12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342EC-6DED-2245-AA22-C87F0AA07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88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 smtClean="0"/>
              <a:t>Select one of the ‘Collaboration’ activities from the Activities Booklet.</a:t>
            </a:r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3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the definition of ‘Collaboration’. Explain to students that employers want employees who fit into the culture of the workplace.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01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Explain to students that when we demonstrate the positive traits of teamwork (as indicated on this slide), we are more likely to fit into the culture at a workplace and contribute to the success of the team. Employers value employees who can work in teams!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19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Explain to students that you are going to share a story about a typical day in the life of an office assistant. Refer to appendix for ‘I Love My Job – A Day in the Life’ story. </a:t>
            </a:r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Explain to students that you are going to share a story about a typical day in the life of an office assistant. Refer to appendix for ‘I Love My Job – A Day in the Life’ story.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Discuss ‘I Love My Job – A Day in the Life’ by answering these questions.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53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The ability to work well in teams is critical. Team collaborate in person and virtually. It is important for employees to fit into the culture of the workplace - and working with other is an important part of that culture.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46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"/>
            <a:ext cx="7543800" cy="228231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91127"/>
            <a:ext cx="7205323" cy="1478557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 i="0" spc="3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3221" y="2850900"/>
            <a:ext cx="7462579" cy="113172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buNone/>
              <a:defRPr sz="4800" spc="0">
                <a:solidFill>
                  <a:schemeClr val="bg1">
                    <a:lumMod val="50000"/>
                  </a:schemeClr>
                </a:solidFill>
                <a:latin typeface="Komika Text"/>
                <a:cs typeface="Komika Tex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8894" y="4763038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612117-C0BC-EC43-AA68-675AB14AD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65048" y="0"/>
            <a:ext cx="7543800" cy="285750"/>
          </a:xfrm>
          <a:prstGeom prst="rect">
            <a:avLst/>
          </a:prstGeom>
          <a:solidFill>
            <a:srgbClr val="00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74" b="27302"/>
          <a:stretch/>
        </p:blipFill>
        <p:spPr>
          <a:xfrm>
            <a:off x="0" y="-1"/>
            <a:ext cx="9144000" cy="328930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0931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ol Jobs th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74" b="54099"/>
          <a:stretch/>
        </p:blipFill>
        <p:spPr>
          <a:xfrm>
            <a:off x="0" y="-1"/>
            <a:ext cx="9144000" cy="2076825"/>
          </a:xfrm>
          <a:prstGeom prst="rect">
            <a:avLst/>
          </a:prstGeom>
        </p:spPr>
      </p:pic>
      <p:sp>
        <p:nvSpPr>
          <p:cNvPr id="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66467" y="2360705"/>
            <a:ext cx="4110122" cy="2151529"/>
          </a:xfrm>
          <a:prstGeom prst="rect">
            <a:avLst/>
          </a:prstGeom>
        </p:spPr>
        <p:txBody>
          <a:bodyPr vert="horz"/>
          <a:lstStyle>
            <a:lvl1pPr marL="0" indent="0">
              <a:spcBef>
                <a:spcPts val="800"/>
              </a:spcBef>
              <a:buNone/>
              <a:defRPr sz="2400" b="0" spc="0">
                <a:solidFill>
                  <a:srgbClr val="505150"/>
                </a:solidFill>
              </a:defRPr>
            </a:lvl1pPr>
            <a:lvl2pPr marL="231775" indent="0">
              <a:buFont typeface="Lucida Grande"/>
              <a:buNone/>
              <a:defRPr sz="2200" b="0" spc="0">
                <a:solidFill>
                  <a:srgbClr val="505150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61090" y="154615"/>
            <a:ext cx="4205145" cy="18176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defRPr sz="36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328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28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3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7939640" cy="3670213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32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2457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with 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pic>
        <p:nvPicPr>
          <p:cNvPr id="8" name="Picture 7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33660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4201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71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- shor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 b="68282"/>
          <a:stretch/>
        </p:blipFill>
        <p:spPr>
          <a:xfrm>
            <a:off x="0" y="-1"/>
            <a:ext cx="9144000" cy="143510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0972" y="304800"/>
            <a:ext cx="8260928" cy="901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1587500"/>
            <a:ext cx="7939640" cy="293370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0"/>
              </a:spcBef>
              <a:spcAft>
                <a:spcPts val="800"/>
              </a:spcAft>
              <a:defRPr b="0" spc="0">
                <a:solidFill>
                  <a:srgbClr val="636463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36815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71506" y="4715540"/>
            <a:ext cx="8000989" cy="20574"/>
          </a:xfrm>
          <a:prstGeom prst="rect">
            <a:avLst/>
          </a:prstGeom>
          <a:solidFill>
            <a:srgbClr val="5BA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- </a:t>
            </a:r>
          </a:p>
        </p:txBody>
      </p:sp>
      <p:sp>
        <p:nvSpPr>
          <p:cNvPr id="10" name="Text Placeholder 11"/>
          <p:cNvSpPr txBox="1">
            <a:spLocks/>
          </p:cNvSpPr>
          <p:nvPr userDrawn="1"/>
        </p:nvSpPr>
        <p:spPr>
          <a:xfrm>
            <a:off x="487209" y="4763038"/>
            <a:ext cx="3545529" cy="317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b="0" i="0" kern="1200">
                <a:solidFill>
                  <a:schemeClr val="tx2"/>
                </a:solidFill>
                <a:latin typeface="Calibri"/>
                <a:ea typeface="+mn-ea"/>
                <a:cs typeface="Calibri"/>
              </a:defRPr>
            </a:lvl1pPr>
            <a:lvl2pPr marL="445770" indent="-20574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7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2pPr>
            <a:lvl3pPr marL="65151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5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3pPr>
            <a:lvl4pPr marL="85725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4pPr>
            <a:lvl5pPr marL="102870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 baseline="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5pPr>
            <a:lvl6pPr marL="123444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426464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5166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Skills/</a:t>
            </a:r>
            <a:r>
              <a:rPr lang="en-US" sz="1050" b="0" i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Canada — Skills for Success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92" r:id="rId3"/>
    <p:sldLayoutId id="2147483687" r:id="rId4"/>
    <p:sldLayoutId id="2147483691" r:id="rId5"/>
    <p:sldLayoutId id="2147483689" r:id="rId6"/>
    <p:sldLayoutId id="2147483690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800" rtl="0" eaLnBrk="1" latinLnBrk="0" hangingPunct="1">
        <a:spcBef>
          <a:spcPct val="0"/>
        </a:spcBef>
        <a:buNone/>
        <a:defRPr sz="4000" b="1" i="0" kern="1200" spc="250">
          <a:solidFill>
            <a:schemeClr val="tx1">
              <a:lumMod val="85000"/>
              <a:lumOff val="15000"/>
            </a:schemeClr>
          </a:solidFill>
          <a:latin typeface="Komika Text Kaps"/>
          <a:ea typeface="+mj-ea"/>
          <a:cs typeface="Komika Text Kap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0574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1pPr>
      <a:lvl2pPr marL="44577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2pPr>
      <a:lvl3pPr marL="65151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>
          <a:solidFill>
            <a:schemeClr val="tx2"/>
          </a:solidFill>
          <a:latin typeface="Calibri"/>
          <a:ea typeface="+mn-ea"/>
          <a:cs typeface="Calibri"/>
        </a:defRPr>
      </a:lvl3pPr>
      <a:lvl4pPr marL="85725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>
          <a:solidFill>
            <a:schemeClr val="tx2"/>
          </a:solidFill>
          <a:latin typeface="Komika Text"/>
          <a:ea typeface="+mn-ea"/>
          <a:cs typeface="Komika Text"/>
        </a:defRPr>
      </a:lvl4pPr>
      <a:lvl5pPr marL="102870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 baseline="0">
          <a:solidFill>
            <a:schemeClr val="tx2"/>
          </a:solidFill>
          <a:latin typeface="Komika Text"/>
          <a:ea typeface="+mn-ea"/>
          <a:cs typeface="Komika Text"/>
        </a:defRPr>
      </a:lvl5pPr>
      <a:lvl6pPr marL="123444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426464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92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185166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273538"/>
            <a:ext cx="7205323" cy="1438031"/>
          </a:xfrm>
        </p:spPr>
        <p:txBody>
          <a:bodyPr anchor="b"/>
          <a:lstStyle/>
          <a:p>
            <a:r>
              <a:rPr lang="en-US" spc="200" dirty="0"/>
              <a:t>Skills for Success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550" y="2510766"/>
            <a:ext cx="7378700" cy="1131721"/>
          </a:xfrm>
        </p:spPr>
        <p:txBody>
          <a:bodyPr/>
          <a:lstStyle/>
          <a:p>
            <a:r>
              <a:rPr lang="en-US" dirty="0"/>
              <a:t>Collaboration</a:t>
            </a:r>
            <a:endParaRPr lang="en-US" spc="11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FD970B4-1C95-9B14-6CCD-F1258FD62C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8339" y="3835692"/>
            <a:ext cx="1756856" cy="7968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59C70E6-298E-C7F5-48DD-D2B620E200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510308" y="4363571"/>
            <a:ext cx="2055353" cy="2690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1230745-2B66-A87E-D381-7266C67406AF}"/>
              </a:ext>
            </a:extLst>
          </p:cNvPr>
          <p:cNvSpPr/>
          <p:nvPr/>
        </p:nvSpPr>
        <p:spPr>
          <a:xfrm>
            <a:off x="492369" y="4759569"/>
            <a:ext cx="815926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7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with an activity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96348" y="1176105"/>
            <a:ext cx="7939640" cy="2933187"/>
          </a:xfrm>
        </p:spPr>
        <p:txBody>
          <a:bodyPr/>
          <a:lstStyle/>
          <a:p>
            <a:pPr>
              <a:tabLst>
                <a:tab pos="2116138" algn="l"/>
              </a:tabLst>
            </a:pPr>
            <a:r>
              <a:rPr lang="en-US" sz="3200" dirty="0" smtClean="0"/>
              <a:t>Activity 1  	Yes, And</a:t>
            </a:r>
          </a:p>
          <a:p>
            <a:pPr>
              <a:tabLst>
                <a:tab pos="2116138" algn="l"/>
              </a:tabLst>
            </a:pPr>
            <a:r>
              <a:rPr lang="en-US" sz="3200" dirty="0" smtClean="0"/>
              <a:t>Activity 2  	Shimmy</a:t>
            </a:r>
          </a:p>
          <a:p>
            <a:pPr>
              <a:tabLst>
                <a:tab pos="2116138" algn="l"/>
              </a:tabLst>
            </a:pPr>
            <a:r>
              <a:rPr lang="en-US" sz="3200" dirty="0"/>
              <a:t>Activity </a:t>
            </a:r>
            <a:r>
              <a:rPr lang="en-US" sz="3200" dirty="0" smtClean="0"/>
              <a:t>3  </a:t>
            </a:r>
            <a:r>
              <a:rPr lang="en-US" sz="3200" dirty="0"/>
              <a:t>	</a:t>
            </a:r>
            <a:r>
              <a:rPr lang="en-US" sz="3200" dirty="0" smtClean="0"/>
              <a:t>Flying Balloons</a:t>
            </a:r>
            <a:endParaRPr lang="en-US" sz="3200" dirty="0"/>
          </a:p>
          <a:p>
            <a:pPr marL="0" indent="0">
              <a:buNone/>
              <a:tabLst>
                <a:tab pos="2179638" algn="l"/>
              </a:tabLst>
            </a:pPr>
            <a:endParaRPr lang="en-US" sz="3200" dirty="0"/>
          </a:p>
        </p:txBody>
      </p:sp>
      <p:sp>
        <p:nvSpPr>
          <p:cNvPr id="6" name="Alternate Process 5"/>
          <p:cNvSpPr/>
          <p:nvPr/>
        </p:nvSpPr>
        <p:spPr>
          <a:xfrm>
            <a:off x="5596929" y="2399255"/>
            <a:ext cx="2949796" cy="1945531"/>
          </a:xfrm>
          <a:prstGeom prst="flowChartAlternateProcess">
            <a:avLst/>
          </a:prstGeom>
          <a:blipFill rotWithShape="1">
            <a:blip r:embed="rId3"/>
            <a:srcRect/>
            <a:stretch>
              <a:fillRect t="808" b="808"/>
            </a:stretch>
          </a:blipFill>
          <a:ln w="101600">
            <a:solidFill>
              <a:srgbClr val="00A0D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1678399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7477651" cy="367021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3600" b="1" dirty="0"/>
              <a:t>Collaboration</a:t>
            </a:r>
            <a:r>
              <a:rPr lang="en-US" dirty="0"/>
              <a:t> refers to your ability </a:t>
            </a:r>
            <a:br>
              <a:rPr lang="en-US" dirty="0"/>
            </a:br>
            <a:r>
              <a:rPr lang="en-US" dirty="0"/>
              <a:t>to contribute and support others to achieve a common goal.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For example, at work we use this skills </a:t>
            </a:r>
            <a:br>
              <a:rPr lang="en-US" dirty="0"/>
            </a:br>
            <a:r>
              <a:rPr lang="en-US" dirty="0"/>
              <a:t>to provide meaningful support to team members while completing a project.</a:t>
            </a:r>
          </a:p>
        </p:txBody>
      </p:sp>
    </p:spTree>
    <p:extLst>
      <p:ext uri="{BB962C8B-B14F-4D97-AF65-F5344CB8AC3E}">
        <p14:creationId xmlns:p14="http://schemas.microsoft.com/office/powerpoint/2010/main" val="3960959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7" y="950857"/>
            <a:ext cx="3620945" cy="3158435"/>
          </a:xfrm>
        </p:spPr>
        <p:txBody>
          <a:bodyPr/>
          <a:lstStyle/>
          <a:p>
            <a:r>
              <a:rPr lang="en-US" sz="2400" dirty="0" smtClean="0"/>
              <a:t>Maintain open lines of communication</a:t>
            </a:r>
          </a:p>
          <a:p>
            <a:r>
              <a:rPr lang="en-US" sz="2400" dirty="0" smtClean="0"/>
              <a:t>Contribute to group discussions</a:t>
            </a:r>
          </a:p>
          <a:p>
            <a:r>
              <a:rPr lang="en-US" sz="2400" dirty="0" smtClean="0"/>
              <a:t>Complete your tasks on time</a:t>
            </a:r>
          </a:p>
          <a:p>
            <a:r>
              <a:rPr lang="en-US" sz="2400" dirty="0" smtClean="0"/>
              <a:t>Ask questions and listen attentively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577879" y="950857"/>
            <a:ext cx="3943820" cy="3158435"/>
          </a:xfrm>
        </p:spPr>
        <p:txBody>
          <a:bodyPr/>
          <a:lstStyle/>
          <a:p>
            <a:r>
              <a:rPr lang="en-US" sz="2400" dirty="0" smtClean="0"/>
              <a:t>Let colleagues know when they are doing a good job</a:t>
            </a:r>
          </a:p>
          <a:p>
            <a:r>
              <a:rPr lang="en-US" sz="2400" dirty="0" smtClean="0"/>
              <a:t>Respect feelings, views and values of team members</a:t>
            </a:r>
          </a:p>
          <a:p>
            <a:r>
              <a:rPr lang="en-US" sz="2400" dirty="0" smtClean="0"/>
              <a:t>Help those who need assistance</a:t>
            </a:r>
          </a:p>
          <a:p>
            <a:r>
              <a:rPr lang="en-US" sz="2400" dirty="0" smtClean="0"/>
              <a:t>Address issues when they </a:t>
            </a:r>
            <a:r>
              <a:rPr lang="en-US" sz="2400" dirty="0" smtClean="0"/>
              <a:t>happen.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</a:t>
            </a:r>
            <a:r>
              <a:rPr lang="en-US" dirty="0" smtClean="0"/>
              <a:t>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4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2332124" cy="31584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My name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Taylor. </a:t>
            </a:r>
            <a:br>
              <a:rPr lang="en-US" dirty="0"/>
            </a:br>
            <a:r>
              <a:rPr lang="en-US" dirty="0"/>
              <a:t>I have a typical </a:t>
            </a:r>
            <a:br>
              <a:rPr lang="en-US" dirty="0"/>
            </a:br>
            <a:r>
              <a:rPr lang="en-US" dirty="0"/>
              <a:t>front-end office job. 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376707" y="950857"/>
            <a:ext cx="5423646" cy="3158435"/>
          </a:xfrm>
        </p:spPr>
        <p:txBody>
          <a:bodyPr/>
          <a:lstStyle/>
          <a:p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answer phones, direct calls, greet visitors and make everyone feel welcome. </a:t>
            </a:r>
          </a:p>
          <a:p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manage all the filing and process and deliver mail to our team of 20 staff.</a:t>
            </a:r>
          </a:p>
          <a:p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am also responsible for data entry of invoices and reconciliation of bank statements. </a:t>
            </a:r>
          </a:p>
          <a:p>
            <a:pPr marL="0" indent="0" algn="r">
              <a:lnSpc>
                <a:spcPct val="60000"/>
              </a:lnSpc>
              <a:spcBef>
                <a:spcPts val="0"/>
              </a:spcBef>
              <a:buNone/>
            </a:pPr>
            <a:r>
              <a:rPr lang="en-CA" sz="2400" b="1" dirty="0" smtClean="0">
                <a:solidFill>
                  <a:srgbClr val="FDFCF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continued</a:t>
            </a:r>
            <a:endParaRPr lang="en-CA" sz="2400" b="1" dirty="0" smtClean="0">
              <a:solidFill>
                <a:srgbClr val="FDFCF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love my job!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586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376706" y="950857"/>
            <a:ext cx="5602941" cy="3158435"/>
          </a:xfrm>
        </p:spPr>
        <p:txBody>
          <a:bodyPr/>
          <a:lstStyle/>
          <a:p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data entry and reconciliation responsibilities follow a strict schedule. Data entry must be finished by the 15</a:t>
            </a:r>
            <a:r>
              <a:rPr lang="en-CA" sz="25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each month and banking reconciliation is to be completed on the following day. </a:t>
            </a:r>
          </a:p>
          <a:p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work with a great bunch of people, and we usually work </a:t>
            </a:r>
            <a:r>
              <a:rPr lang="en-CA" sz="2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well </a:t>
            </a:r>
            <a:r>
              <a:rPr lang="en-CA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together.</a:t>
            </a:r>
            <a:endParaRPr lang="en-US" sz="2500" dirty="0">
              <a:solidFill>
                <a:srgbClr val="00A0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love my job!   </a:t>
            </a:r>
            <a:r>
              <a:rPr lang="en-US" sz="2400" b="0" dirty="0" smtClean="0"/>
              <a:t>(continued)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868870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313768"/>
            <a:ext cx="2929770" cy="3631174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Discuss this scenario as it relates to </a:t>
            </a:r>
            <a:r>
              <a:rPr lang="en-US" b="1" dirty="0"/>
              <a:t>Collaboration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sz="2600" dirty="0"/>
              <a:t>Give examples of where Taylor did or did not work well with others.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720353" y="313768"/>
            <a:ext cx="5229412" cy="315843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How does Taylor’s lack of teamwork and collaboration affect her co-workers? Her own career? The company?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How would you like to work with Taylor? Why or why not?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If you were Taylor’s supervisor, how might you address this situation?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Do you think Taylor needs to improve her collaboration skills?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7081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>
            <a:extLst>
              <a:ext uri="{FF2B5EF4-FFF2-40B4-BE49-F238E27FC236}">
                <a16:creationId xmlns="" xmlns:a16="http://schemas.microsoft.com/office/drawing/2014/main" id="{F3859F16-4E66-9112-703F-928DC718DB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7" t="2193" r="1827"/>
          <a:stretch/>
        </p:blipFill>
        <p:spPr>
          <a:xfrm>
            <a:off x="4523258" y="256199"/>
            <a:ext cx="4166745" cy="4610951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20825" y="2163469"/>
            <a:ext cx="3766475" cy="2286000"/>
          </a:xfrm>
        </p:spPr>
        <p:txBody>
          <a:bodyPr/>
          <a:lstStyle/>
          <a:p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Employers say the ability to </a:t>
            </a:r>
            <a:b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well in teams is critical! </a:t>
            </a:r>
            <a:b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really want employees </a:t>
            </a:r>
            <a:b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fit into the culture of the workplace — and working with others is an important part of </a:t>
            </a:r>
            <a:b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C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 culture!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/>
              <a:t>Cool Jobs </a:t>
            </a:r>
            <a:br>
              <a:rPr lang="en-US" sz="3600" dirty="0"/>
            </a:br>
            <a:r>
              <a:rPr lang="en-US" sz="3600" dirty="0"/>
              <a:t>that </a:t>
            </a:r>
            <a:r>
              <a:rPr lang="en-US" sz="3600" dirty="0" smtClean="0"/>
              <a:t>rely </a:t>
            </a:r>
            <a:r>
              <a:rPr lang="en-US" sz="3600" dirty="0"/>
              <a:t>on </a:t>
            </a:r>
            <a:r>
              <a:rPr lang="en-US" sz="3600" dirty="0" smtClean="0"/>
              <a:t>Collaboration</a:t>
            </a:r>
            <a:endParaRPr lang="en-US" sz="3600" b="0" dirty="0">
              <a:solidFill>
                <a:srgbClr val="50515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5385" y="3406588"/>
            <a:ext cx="4078170" cy="173691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Aft>
                <a:spcPts val="450"/>
              </a:spcAft>
            </a:pPr>
            <a:endParaRPr lang="en-US" sz="2000" kern="1200" dirty="0">
              <a:solidFill>
                <a:srgbClr val="5051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74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ILLS-2023">
  <a:themeElements>
    <a:clrScheme name="Custom 10">
      <a:dk1>
        <a:srgbClr val="47B3C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0D6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9450e6-b98c-46fe-969f-08a1e686a47c" xsi:nil="true"/>
    <lcf76f155ced4ddcb4097134ff3c332f xmlns="c31867ed-14af-43af-a40e-dbb258c2446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A49B40CBCDAF48B72A00462F978272" ma:contentTypeVersion="17" ma:contentTypeDescription="Create a new document." ma:contentTypeScope="" ma:versionID="d8ce85f6f2ba012ed4d00bd9314ea16d">
  <xsd:schema xmlns:xsd="http://www.w3.org/2001/XMLSchema" xmlns:xs="http://www.w3.org/2001/XMLSchema" xmlns:p="http://schemas.microsoft.com/office/2006/metadata/properties" xmlns:ns2="b99450e6-b98c-46fe-969f-08a1e686a47c" xmlns:ns3="c31867ed-14af-43af-a40e-dbb258c24461" targetNamespace="http://schemas.microsoft.com/office/2006/metadata/properties" ma:root="true" ma:fieldsID="1448e659582f881a95c69b922e9ae848" ns2:_="" ns3:_="">
    <xsd:import namespace="b99450e6-b98c-46fe-969f-08a1e686a47c"/>
    <xsd:import namespace="c31867ed-14af-43af-a40e-dbb258c24461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450e6-b98c-46fe-969f-08a1e686a47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779b64e-ebf5-4ebd-a3a4-60f9e1ec8ab8}" ma:internalName="TaxCatchAll" ma:showField="CatchAllData" ma:web="b99450e6-b98c-46fe-969f-08a1e686a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867ed-14af-43af-a40e-dbb258c24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d3b4c81-3f07-471f-9771-68e0463ff5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6F0ED6-761D-4ED5-B6F0-273F8A9A09D8}">
  <ds:schemaRefs>
    <ds:schemaRef ds:uri="b99450e6-b98c-46fe-969f-08a1e686a47c"/>
    <ds:schemaRef ds:uri="c31867ed-14af-43af-a40e-dbb258c244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4B516-1202-48B8-8AC0-2A62A9945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EF34B3-205B-43B3-92D3-9C3F67AF1BB1}">
  <ds:schemaRefs>
    <ds:schemaRef ds:uri="b99450e6-b98c-46fe-969f-08a1e686a47c"/>
    <ds:schemaRef ds:uri="c31867ed-14af-43af-a40e-dbb258c244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SKILLS-2023.thmx</Template>
  <TotalTime>5973</TotalTime>
  <Words>507</Words>
  <Application>Microsoft Macintosh PowerPoint</Application>
  <PresentationFormat>On-screen Show (16:9)</PresentationFormat>
  <Paragraphs>51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SKILLS-2023</vt:lpstr>
      <vt:lpstr>Skills for Success</vt:lpstr>
      <vt:lpstr>Start with an activity</vt:lpstr>
      <vt:lpstr>PowerPoint Presentation</vt:lpstr>
      <vt:lpstr>Working with teams</vt:lpstr>
      <vt:lpstr>I love my job!</vt:lpstr>
      <vt:lpstr>I love my job!   (continued)</vt:lpstr>
      <vt:lpstr>PowerPoint Presentation</vt:lpstr>
      <vt:lpstr>Cool Jobs  that rely on Collaboration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Adaptability</dc:title>
  <dc:creator>Susan Corning</dc:creator>
  <cp:lastModifiedBy>Susan Corning</cp:lastModifiedBy>
  <cp:revision>63</cp:revision>
  <dcterms:created xsi:type="dcterms:W3CDTF">2023-11-15T11:01:28Z</dcterms:created>
  <dcterms:modified xsi:type="dcterms:W3CDTF">2024-03-12T18:52:52Z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0x01010076A49B40CBCDAF48B72A00462F978272</vt:lpwstr>
  </property>
  <property fmtid="{D5CDD505-2E9C-101B-9397-08002B2CF9AE}" pid="3" name="MediaServiceImageTags">
    <vt:lpwstr/>
  </property>
</Properties>
</file>