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6"/>
  </p:notesMasterIdLst>
  <p:sldIdLst>
    <p:sldId id="256" r:id="rId5"/>
    <p:sldId id="301" r:id="rId6"/>
    <p:sldId id="305" r:id="rId7"/>
    <p:sldId id="302" r:id="rId8"/>
    <p:sldId id="315" r:id="rId9"/>
    <p:sldId id="316" r:id="rId10"/>
    <p:sldId id="318" r:id="rId11"/>
    <p:sldId id="317" r:id="rId12"/>
    <p:sldId id="319" r:id="rId13"/>
    <p:sldId id="320" r:id="rId14"/>
    <p:sldId id="312" r:id="rId15"/>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BE8C80-9B71-0EF0-B856-2A9DAF7D39BA}" name="Michele Rogerson" initials="MR" userId="S::micheler@skillscanada.com::17d40708-dce1-4b86-94fe-cce130823a5f" providerId="AD"/>
  <p188:author id="{11EFACD4-64A3-1FBF-2316-684725D43376}" name="Marisa Sosa" initials="MS" userId="S::marisas@skillscanada.com::41c6d62e-e2ae-49ec-9be9-88f24e42ae4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3DB83"/>
    <a:srgbClr val="C2D46D"/>
    <a:srgbClr val="636463"/>
    <a:srgbClr val="505150"/>
    <a:srgbClr val="FDFCFB"/>
    <a:srgbClr val="00A0D6"/>
    <a:srgbClr val="5BA0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03" autoAdjust="0"/>
    <p:restoredTop sz="80999" autoAdjust="0"/>
  </p:normalViewPr>
  <p:slideViewPr>
    <p:cSldViewPr snapToGrid="0">
      <p:cViewPr>
        <p:scale>
          <a:sx n="105" d="100"/>
          <a:sy n="105" d="100"/>
        </p:scale>
        <p:origin x="-416" y="-67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theme" Target="theme/theme1.xml"/><Relationship Id="rId21" Type="http://schemas.openxmlformats.org/officeDocument/2006/relationships/tableStyles" Target="tableStyles.xml"/><Relationship Id="rId27" Type="http://schemas.microsoft.com/office/2018/10/relationships/authors" Target="author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884-99C9-BB4A-ADA3-BD07E5543727}" type="datetimeFigureOut">
              <a:rPr lang="en-US" smtClean="0"/>
              <a:t>24-03-12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E342EC-6DED-2245-AA22-C87F0AA07751}" type="slidenum">
              <a:rPr lang="en-US" smtClean="0"/>
              <a:t>‹#›</a:t>
            </a:fld>
            <a:endParaRPr lang="en-US"/>
          </a:p>
        </p:txBody>
      </p:sp>
    </p:spTree>
    <p:extLst>
      <p:ext uri="{BB962C8B-B14F-4D97-AF65-F5344CB8AC3E}">
        <p14:creationId xmlns:p14="http://schemas.microsoft.com/office/powerpoint/2010/main" val="1719971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smtClean="0"/>
              <a:t>Select one of the ‘Creativity and Innovation’ activities from the Activities Booklet.</a:t>
            </a:r>
          </a:p>
        </p:txBody>
      </p:sp>
      <p:sp>
        <p:nvSpPr>
          <p:cNvPr id="4" name="Slide Number Placeholder 3"/>
          <p:cNvSpPr>
            <a:spLocks noGrp="1"/>
          </p:cNvSpPr>
          <p:nvPr>
            <p:ph type="sldNum" sz="quarter" idx="10"/>
          </p:nvPr>
        </p:nvSpPr>
        <p:spPr/>
        <p:txBody>
          <a:bodyPr/>
          <a:lstStyle/>
          <a:p>
            <a:fld id="{91E342EC-6DED-2245-AA22-C87F0AA07751}" type="slidenum">
              <a:rPr lang="en-US" smtClean="0"/>
              <a:t>2</a:t>
            </a:fld>
            <a:endParaRPr lang="en-US"/>
          </a:p>
        </p:txBody>
      </p:sp>
    </p:spTree>
    <p:extLst>
      <p:ext uri="{BB962C8B-B14F-4D97-AF65-F5344CB8AC3E}">
        <p14:creationId xmlns:p14="http://schemas.microsoft.com/office/powerpoint/2010/main" val="27904344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Explain to students that </a:t>
            </a:r>
            <a:r>
              <a:rPr lang="en-US" dirty="0" smtClean="0"/>
              <a:t>employees who </a:t>
            </a:r>
            <a:r>
              <a:rPr lang="en-CA" dirty="0" smtClean="0"/>
              <a:t>are inquisitive, ask questions; </a:t>
            </a:r>
            <a:r>
              <a:rPr lang="en-US" dirty="0" smtClean="0"/>
              <a:t>show interest in learning &amp; new things; and </a:t>
            </a:r>
            <a:r>
              <a:rPr lang="en-CA" dirty="0" smtClean="0"/>
              <a:t>imagine possibilities will be successful in these careers.</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11</a:t>
            </a:fld>
            <a:endParaRPr lang="en-US"/>
          </a:p>
        </p:txBody>
      </p:sp>
    </p:spTree>
    <p:extLst>
      <p:ext uri="{BB962C8B-B14F-4D97-AF65-F5344CB8AC3E}">
        <p14:creationId xmlns:p14="http://schemas.microsoft.com/office/powerpoint/2010/main" val="2009946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Discuss these T or F statements. Ask students for examples. Note: All are ‘True’ statements. Now tell students they are going to do a quick activity to demonstrate creativity. Pass out sticky notes to students. One per student.</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3</a:t>
            </a:fld>
            <a:endParaRPr lang="en-US"/>
          </a:p>
        </p:txBody>
      </p:sp>
    </p:spTree>
    <p:extLst>
      <p:ext uri="{BB962C8B-B14F-4D97-AF65-F5344CB8AC3E}">
        <p14:creationId xmlns:p14="http://schemas.microsoft.com/office/powerpoint/2010/main" val="2938033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Read the definition of Creativity and Innovation. Remind students that </a:t>
            </a:r>
            <a:r>
              <a:rPr lang="en-US" dirty="0" smtClean="0"/>
              <a:t>employers are increasingly seeking people who can apply creativity and innovation skills to come up with new solutions or approaches to tackling challenges. With strong creativity and innovation skills, you can also support and inspire others to develop their own creativity and innovation. </a:t>
            </a:r>
            <a:endParaRPr lang="en-CA" sz="1200" dirty="0" smtClean="0"/>
          </a:p>
          <a:p>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4</a:t>
            </a:fld>
            <a:endParaRPr lang="en-US"/>
          </a:p>
        </p:txBody>
      </p:sp>
    </p:spTree>
    <p:extLst>
      <p:ext uri="{BB962C8B-B14F-4D97-AF65-F5344CB8AC3E}">
        <p14:creationId xmlns:p14="http://schemas.microsoft.com/office/powerpoint/2010/main" val="632801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Once students have a sticky note, ask students if they are familiar with the history of the sticky note. Explain that the sticky note was invented by accident. A scientist working in the aerospace industry was trying to develop a super strong adhesive. He failed. But his invention which went on the market in 1980 profits over $1 billion annually. Provide each student with a sticky note. Ask students to draw a circle on the sticky note. Students can determine how big or small they want their circle to be. Now are students to use their creativity and innovation skills to turn that circle into something new. Allow 30 seconds. Have students display their sticky note on the wall. Discuss the variety of images created. The originality of images and amount of detail or elaboration in some. These elements all speak to the level of one’s creativity.</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5</a:t>
            </a:fld>
            <a:endParaRPr lang="en-US"/>
          </a:p>
        </p:txBody>
      </p:sp>
    </p:spTree>
    <p:extLst>
      <p:ext uri="{BB962C8B-B14F-4D97-AF65-F5344CB8AC3E}">
        <p14:creationId xmlns:p14="http://schemas.microsoft.com/office/powerpoint/2010/main" val="859011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Explain to students that to be CREATIVE &amp; INNOVATIVE you need to display the above characteristics and traits.</a:t>
            </a:r>
            <a:endParaRPr lang="en-CA" sz="120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6</a:t>
            </a:fld>
            <a:endParaRPr lang="en-US"/>
          </a:p>
        </p:txBody>
      </p:sp>
    </p:spTree>
    <p:extLst>
      <p:ext uri="{BB962C8B-B14F-4D97-AF65-F5344CB8AC3E}">
        <p14:creationId xmlns:p14="http://schemas.microsoft.com/office/powerpoint/2010/main" val="7693218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Explain to students that to be CREATIVE &amp; INNOVATIVE you need to display the above characteristics and traits.</a:t>
            </a:r>
            <a:endParaRPr lang="en-CA" sz="1200"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7</a:t>
            </a:fld>
            <a:endParaRPr lang="en-US"/>
          </a:p>
        </p:txBody>
      </p:sp>
    </p:spTree>
    <p:extLst>
      <p:ext uri="{BB962C8B-B14F-4D97-AF65-F5344CB8AC3E}">
        <p14:creationId xmlns:p14="http://schemas.microsoft.com/office/powerpoint/2010/main" val="41791069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Creativity involves having the idea, innovation involves getting it to market as a product or service. Employers see creative, innovative employees as keys to commercial success. </a:t>
            </a:r>
            <a:endParaRPr lang="en-CA"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8</a:t>
            </a:fld>
            <a:endParaRPr lang="en-US"/>
          </a:p>
        </p:txBody>
      </p:sp>
    </p:spTree>
    <p:extLst>
      <p:ext uri="{BB962C8B-B14F-4D97-AF65-F5344CB8AC3E}">
        <p14:creationId xmlns:p14="http://schemas.microsoft.com/office/powerpoint/2010/main" val="23219340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Creativity involves having the idea, innovation involves getting it to market as a product or service. Employers see creative, innovative employees as keys to commercial success. </a:t>
            </a:r>
            <a:endParaRPr lang="en-CA"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9</a:t>
            </a:fld>
            <a:endParaRPr lang="en-US"/>
          </a:p>
        </p:txBody>
      </p:sp>
    </p:spTree>
    <p:extLst>
      <p:ext uri="{BB962C8B-B14F-4D97-AF65-F5344CB8AC3E}">
        <p14:creationId xmlns:p14="http://schemas.microsoft.com/office/powerpoint/2010/main" val="135996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Creativity involves having the idea, innovation involves getting it to market as a product or service. Employers see creative, innovative employees as keys to commercial success. </a:t>
            </a:r>
            <a:endParaRPr lang="en-CA"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10</a:t>
            </a:fld>
            <a:endParaRPr lang="en-US"/>
          </a:p>
        </p:txBody>
      </p:sp>
    </p:spTree>
    <p:extLst>
      <p:ext uri="{BB962C8B-B14F-4D97-AF65-F5344CB8AC3E}">
        <p14:creationId xmlns:p14="http://schemas.microsoft.com/office/powerpoint/2010/main" val="1374564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5048" y="1"/>
            <a:ext cx="7543800" cy="2282311"/>
          </a:xfrm>
          <a:prstGeom prst="rect">
            <a:avLst/>
          </a:prstGeom>
          <a:blipFill rotWithShape="1">
            <a:blip r:embed="rId2"/>
            <a:stretch>
              <a:fillRect/>
            </a:stretch>
          </a:blipFill>
        </p:spPr>
      </p:pic>
      <p:sp>
        <p:nvSpPr>
          <p:cNvPr id="2" name="Title 1"/>
          <p:cNvSpPr>
            <a:spLocks noGrp="1"/>
          </p:cNvSpPr>
          <p:nvPr>
            <p:ph type="ctrTitle"/>
          </p:nvPr>
        </p:nvSpPr>
        <p:spPr>
          <a:xfrm>
            <a:off x="838200" y="691127"/>
            <a:ext cx="7205323" cy="1478557"/>
          </a:xfrm>
          <a:prstGeom prst="rect">
            <a:avLst/>
          </a:prstGeom>
        </p:spPr>
        <p:txBody>
          <a:bodyPr>
            <a:noAutofit/>
          </a:bodyPr>
          <a:lstStyle>
            <a:lvl1pPr algn="l">
              <a:defRPr sz="4800" b="1" i="0" spc="300">
                <a:solidFill>
                  <a:schemeClr val="bg1"/>
                </a:solidFill>
                <a:latin typeface="Komika Text Kaps"/>
                <a:cs typeface="Komika Text Kaps"/>
              </a:defRPr>
            </a:lvl1pPr>
          </a:lstStyle>
          <a:p>
            <a:r>
              <a:rPr lang="en-CA" dirty="0"/>
              <a:t>Click to edit Master title style</a:t>
            </a:r>
            <a:endParaRPr lang="en-US" dirty="0"/>
          </a:p>
        </p:txBody>
      </p:sp>
      <p:sp>
        <p:nvSpPr>
          <p:cNvPr id="3" name="Subtitle 2"/>
          <p:cNvSpPr>
            <a:spLocks noGrp="1"/>
          </p:cNvSpPr>
          <p:nvPr>
            <p:ph type="subTitle" idx="1"/>
          </p:nvPr>
        </p:nvSpPr>
        <p:spPr>
          <a:xfrm>
            <a:off x="843221" y="2850900"/>
            <a:ext cx="7462579" cy="1131721"/>
          </a:xfrm>
          <a:prstGeom prst="rect">
            <a:avLst/>
          </a:prstGeom>
        </p:spPr>
        <p:txBody>
          <a:bodyPr anchor="t" anchorCtr="0">
            <a:noAutofit/>
          </a:bodyPr>
          <a:lstStyle>
            <a:lvl1pPr marL="0" indent="0" algn="l">
              <a:buNone/>
              <a:defRPr sz="4800" spc="0">
                <a:solidFill>
                  <a:schemeClr val="bg1">
                    <a:lumMod val="50000"/>
                  </a:schemeClr>
                </a:solidFill>
                <a:latin typeface="Komika Text"/>
                <a:cs typeface="Komika Text"/>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CA" dirty="0"/>
              <a:t>Click to edit Master subtitle style</a:t>
            </a:r>
            <a:endParaRPr lang="en-US" dirty="0"/>
          </a:p>
        </p:txBody>
      </p:sp>
      <p:sp>
        <p:nvSpPr>
          <p:cNvPr id="4" name="Date Placeholder 3"/>
          <p:cNvSpPr>
            <a:spLocks noGrp="1"/>
          </p:cNvSpPr>
          <p:nvPr>
            <p:ph type="dt" sz="half" idx="10"/>
          </p:nvPr>
        </p:nvSpPr>
        <p:spPr>
          <a:xfrm>
            <a:off x="6438894" y="4763038"/>
            <a:ext cx="2133600" cy="273844"/>
          </a:xfrm>
          <a:prstGeom prst="rect">
            <a:avLst/>
          </a:prstGeom>
        </p:spPr>
        <p:txBody>
          <a:bodyPr/>
          <a:lstStyle>
            <a:lvl1pPr algn="r">
              <a:defRPr sz="1000" b="0" i="0">
                <a:solidFill>
                  <a:schemeClr val="tx1"/>
                </a:solidFill>
                <a:latin typeface="Arial" panose="020B0604020202020204" pitchFamily="34" charset="0"/>
                <a:cs typeface="Arial" panose="020B0604020202020204" pitchFamily="34" charset="0"/>
              </a:defRPr>
            </a:lvl1pPr>
          </a:lstStyle>
          <a:p>
            <a:fld id="{5F612117-C0BC-EC43-AA68-675AB14ADD96}" type="slidenum">
              <a:rPr lang="en-US" smtClean="0"/>
              <a:pPr/>
              <a:t>‹#›</a:t>
            </a:fld>
            <a:endParaRPr lang="en-US" dirty="0"/>
          </a:p>
        </p:txBody>
      </p:sp>
      <p:sp>
        <p:nvSpPr>
          <p:cNvPr id="10" name="Rectangle 9"/>
          <p:cNvSpPr/>
          <p:nvPr userDrawn="1"/>
        </p:nvSpPr>
        <p:spPr>
          <a:xfrm>
            <a:off x="765048" y="0"/>
            <a:ext cx="7543800" cy="285750"/>
          </a:xfrm>
          <a:prstGeom prst="rect">
            <a:avLst/>
          </a:prstGeom>
          <a:solidFill>
            <a:srgbClr val="00A0D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rgbClr val="3366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layout">
    <p:spTree>
      <p:nvGrpSpPr>
        <p:cNvPr id="1" name=""/>
        <p:cNvGrpSpPr/>
        <p:nvPr/>
      </p:nvGrpSpPr>
      <p:grpSpPr>
        <a:xfrm>
          <a:off x="0" y="0"/>
          <a:ext cx="0" cy="0"/>
          <a:chOff x="0" y="0"/>
          <a:chExt cx="0" cy="0"/>
        </a:xfrm>
      </p:grpSpPr>
      <p:pic>
        <p:nvPicPr>
          <p:cNvPr id="7" name="Picture 6"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t="1" r="2174" b="27302"/>
          <a:stretch/>
        </p:blipFill>
        <p:spPr>
          <a:xfrm>
            <a:off x="0" y="-1"/>
            <a:ext cx="9144000" cy="3289301"/>
          </a:xfrm>
          <a:prstGeom prst="rect">
            <a:avLst/>
          </a:prstGeom>
        </p:spPr>
      </p:pic>
      <p:sp>
        <p:nvSpPr>
          <p:cNvPr id="3"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1309312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green background">
    <p:spTree>
      <p:nvGrpSpPr>
        <p:cNvPr id="1" name=""/>
        <p:cNvGrpSpPr/>
        <p:nvPr/>
      </p:nvGrpSpPr>
      <p:grpSpPr>
        <a:xfrm>
          <a:off x="0" y="0"/>
          <a:ext cx="0" cy="0"/>
          <a:chOff x="0" y="0"/>
          <a:chExt cx="0" cy="0"/>
        </a:xfrm>
      </p:grpSpPr>
      <p:pic>
        <p:nvPicPr>
          <p:cNvPr id="5" name="Picture 4"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3"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9"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sz="28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6"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176583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header">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5" name="Text Placeholder 9"/>
          <p:cNvSpPr>
            <a:spLocks noGrp="1"/>
          </p:cNvSpPr>
          <p:nvPr>
            <p:ph type="body" sz="quarter" idx="11"/>
          </p:nvPr>
        </p:nvSpPr>
        <p:spPr>
          <a:xfrm>
            <a:off x="596348" y="501803"/>
            <a:ext cx="7939640" cy="3670213"/>
          </a:xfrm>
          <a:prstGeom prst="rect">
            <a:avLst/>
          </a:prstGeom>
        </p:spPr>
        <p:txBody>
          <a:bodyPr vert="horz"/>
          <a:lstStyle>
            <a:lvl1pPr>
              <a:spcBef>
                <a:spcPts val="800"/>
              </a:spcBef>
              <a:defRPr sz="32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82457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green with 2 boxes">
    <p:spTree>
      <p:nvGrpSpPr>
        <p:cNvPr id="1" name=""/>
        <p:cNvGrpSpPr/>
        <p:nvPr/>
      </p:nvGrpSpPr>
      <p:grpSpPr>
        <a:xfrm>
          <a:off x="0" y="0"/>
          <a:ext cx="0" cy="0"/>
          <a:chOff x="0" y="0"/>
          <a:chExt cx="0" cy="0"/>
        </a:xfrm>
      </p:grpSpPr>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pic>
        <p:nvPicPr>
          <p:cNvPr id="8" name="Picture 7"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9" name="Text Placeholder 9"/>
          <p:cNvSpPr>
            <a:spLocks noGrp="1"/>
          </p:cNvSpPr>
          <p:nvPr>
            <p:ph type="body" sz="quarter" idx="11"/>
          </p:nvPr>
        </p:nvSpPr>
        <p:spPr>
          <a:xfrm>
            <a:off x="596348" y="950857"/>
            <a:ext cx="33660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11" name="Text Placeholder 9"/>
          <p:cNvSpPr>
            <a:spLocks noGrp="1"/>
          </p:cNvSpPr>
          <p:nvPr>
            <p:ph type="body" sz="quarter" idx="12"/>
          </p:nvPr>
        </p:nvSpPr>
        <p:spPr>
          <a:xfrm>
            <a:off x="4101548" y="950857"/>
            <a:ext cx="44201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7"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92997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t - short green">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b="68282"/>
          <a:stretch/>
        </p:blipFill>
        <p:spPr>
          <a:xfrm>
            <a:off x="0" y="-1"/>
            <a:ext cx="9144000" cy="1435101"/>
          </a:xfrm>
          <a:prstGeom prst="rect">
            <a:avLst/>
          </a:prstGeom>
        </p:spPr>
      </p:pic>
      <p:sp>
        <p:nvSpPr>
          <p:cNvPr id="4" name="Title 1"/>
          <p:cNvSpPr>
            <a:spLocks noGrp="1"/>
          </p:cNvSpPr>
          <p:nvPr>
            <p:ph type="title"/>
          </p:nvPr>
        </p:nvSpPr>
        <p:spPr>
          <a:xfrm>
            <a:off x="590972" y="304800"/>
            <a:ext cx="8260928" cy="901700"/>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1587500"/>
            <a:ext cx="7939640" cy="2933700"/>
          </a:xfrm>
          <a:prstGeom prst="rect">
            <a:avLst/>
          </a:prstGeom>
        </p:spPr>
        <p:txBody>
          <a:bodyPr vert="horz"/>
          <a:lstStyle>
            <a:lvl1pPr>
              <a:spcBef>
                <a:spcPts val="0"/>
              </a:spcBef>
              <a:spcAft>
                <a:spcPts val="800"/>
              </a:spcAft>
              <a:defRPr b="0" spc="0">
                <a:solidFill>
                  <a:srgbClr val="636463"/>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436815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90972" y="4127500"/>
            <a:ext cx="7931537" cy="529083"/>
          </a:xfrm>
          <a:prstGeom prst="rect">
            <a:avLst/>
          </a:prstGeom>
        </p:spPr>
        <p:txBody>
          <a:bodyPr>
            <a:normAutofit/>
          </a:bodyPr>
          <a:lstStyle>
            <a:lvl1pPr>
              <a:defRPr sz="3200" b="1" i="0">
                <a:latin typeface="Komika Text"/>
                <a:cs typeface="Komika Text"/>
              </a:defRPr>
            </a:lvl1pPr>
          </a:lstStyle>
          <a:p>
            <a:r>
              <a:rPr lang="en-CA" dirty="0" smtClean="0"/>
              <a:t>Click to edit Master title style</a:t>
            </a:r>
            <a:endParaRPr lang="en-US" dirty="0"/>
          </a:p>
        </p:txBody>
      </p:sp>
      <p:sp>
        <p:nvSpPr>
          <p:cNvPr id="3" name="Date Placeholder 2"/>
          <p:cNvSpPr>
            <a:spLocks noGrp="1"/>
          </p:cNvSpPr>
          <p:nvPr>
            <p:ph type="dt" sz="half" idx="10"/>
          </p:nvPr>
        </p:nvSpPr>
        <p:spPr>
          <a:xfrm>
            <a:off x="6248400" y="4656583"/>
            <a:ext cx="2133600" cy="273844"/>
          </a:xfrm>
          <a:prstGeom prst="rect">
            <a:avLst/>
          </a:prstGeom>
        </p:spPr>
        <p:txBody>
          <a:bodyPr/>
          <a:lstStyle/>
          <a:p>
            <a:r>
              <a:rPr lang="en-US" smtClean="0"/>
              <a:t>2023</a:t>
            </a:r>
            <a:endParaRPr lang="en-US" dirty="0" smtClean="0"/>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l="10882"/>
          <a:stretch/>
        </p:blipFill>
        <p:spPr>
          <a:xfrm>
            <a:off x="0" y="-1"/>
            <a:ext cx="9177866" cy="3115733"/>
          </a:xfrm>
          <a:prstGeom prst="rect">
            <a:avLst/>
          </a:prstGeom>
          <a:blipFill rotWithShape="1">
            <a:blip r:embed="rId2"/>
            <a:stretch>
              <a:fillRect/>
            </a:stretch>
          </a:blipFill>
        </p:spPr>
      </p:pic>
      <p:sp>
        <p:nvSpPr>
          <p:cNvPr id="6" name="Picture Placeholder 5"/>
          <p:cNvSpPr>
            <a:spLocks noGrp="1"/>
          </p:cNvSpPr>
          <p:nvPr>
            <p:ph type="pic" sz="quarter" idx="11"/>
          </p:nvPr>
        </p:nvSpPr>
        <p:spPr>
          <a:xfrm>
            <a:off x="590973" y="609600"/>
            <a:ext cx="7931536" cy="3517900"/>
          </a:xfrm>
          <a:prstGeom prst="rect">
            <a:avLst/>
          </a:prstGeom>
        </p:spPr>
        <p:txBody>
          <a:bodyPr>
            <a:normAutofit/>
          </a:bodyPr>
          <a:lstStyle>
            <a:lvl1pPr marL="0" indent="0">
              <a:buNone/>
              <a:defRPr sz="2000" b="0"/>
            </a:lvl1pPr>
          </a:lstStyle>
          <a:p>
            <a:endParaRPr lang="en-US" dirty="0"/>
          </a:p>
        </p:txBody>
      </p:sp>
    </p:spTree>
    <p:extLst>
      <p:ext uri="{BB962C8B-B14F-4D97-AF65-F5344CB8AC3E}">
        <p14:creationId xmlns:p14="http://schemas.microsoft.com/office/powerpoint/2010/main" val="10070635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571506" y="4715540"/>
            <a:ext cx="8000989" cy="20574"/>
          </a:xfrm>
          <a:prstGeom prst="rect">
            <a:avLst/>
          </a:prstGeom>
          <a:solidFill>
            <a:srgbClr val="5BA03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dirty="0"/>
              <a:t>- </a:t>
            </a:r>
          </a:p>
        </p:txBody>
      </p:sp>
      <p:sp>
        <p:nvSpPr>
          <p:cNvPr id="10" name="Text Placeholder 11"/>
          <p:cNvSpPr txBox="1">
            <a:spLocks/>
          </p:cNvSpPr>
          <p:nvPr userDrawn="1"/>
        </p:nvSpPr>
        <p:spPr>
          <a:xfrm>
            <a:off x="487209" y="4763038"/>
            <a:ext cx="3545529" cy="317500"/>
          </a:xfrm>
          <a:prstGeom prst="rect">
            <a:avLst/>
          </a:prstGeom>
        </p:spPr>
        <p:txBody>
          <a:bodyPr>
            <a:normAutofit/>
          </a:bodyPr>
          <a:lstStyle>
            <a:lvl1pPr marL="0" indent="0" algn="l" defTabSz="685800" rtl="0" eaLnBrk="1" latinLnBrk="0" hangingPunct="1">
              <a:spcBef>
                <a:spcPct val="20000"/>
              </a:spcBef>
              <a:buClr>
                <a:schemeClr val="accent1"/>
              </a:buClr>
              <a:buFont typeface="Arial" pitchFamily="34" charset="0"/>
              <a:buNone/>
              <a:defRPr sz="1200" b="0" i="0" kern="12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1700" b="1" i="0" kern="1200">
                <a:solidFill>
                  <a:schemeClr val="tx2"/>
                </a:solidFill>
                <a:latin typeface="Komika Text"/>
                <a:ea typeface="+mn-ea"/>
                <a:cs typeface="Komika Text"/>
              </a:defRPr>
            </a:lvl2pPr>
            <a:lvl3pPr marL="651510" indent="-171450" algn="l" defTabSz="685800" rtl="0" eaLnBrk="1" latinLnBrk="0" hangingPunct="1">
              <a:spcBef>
                <a:spcPct val="20000"/>
              </a:spcBef>
              <a:buClr>
                <a:schemeClr val="accent1"/>
              </a:buClr>
              <a:buFont typeface="Arial" pitchFamily="34" charset="0"/>
              <a:buChar char="•"/>
              <a:defRPr sz="1500" b="1" i="0" kern="1200">
                <a:solidFill>
                  <a:schemeClr val="tx2"/>
                </a:solidFill>
                <a:latin typeface="Komika Text"/>
                <a:ea typeface="+mn-ea"/>
                <a:cs typeface="Komika Text"/>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a:lstStyle>
          <a:p>
            <a:r>
              <a:rPr lang="en-US" sz="1050" b="0" i="0" dirty="0">
                <a:solidFill>
                  <a:schemeClr val="tx1"/>
                </a:solidFill>
                <a:latin typeface="Arial" panose="020B0604020202020204" pitchFamily="34" charset="0"/>
                <a:cs typeface="Arial" panose="020B0604020202020204" pitchFamily="34" charset="0"/>
              </a:rPr>
              <a:t>Skills/</a:t>
            </a:r>
            <a:r>
              <a:rPr lang="en-US" sz="1050" b="0" i="0" dirty="0" err="1">
                <a:solidFill>
                  <a:schemeClr val="tx1"/>
                </a:solidFill>
                <a:latin typeface="Arial" panose="020B0604020202020204" pitchFamily="34" charset="0"/>
                <a:cs typeface="Arial" panose="020B0604020202020204" pitchFamily="34" charset="0"/>
              </a:rPr>
              <a:t>Compétences</a:t>
            </a:r>
            <a:r>
              <a:rPr lang="en-US" sz="1050" b="0" i="0" dirty="0">
                <a:solidFill>
                  <a:schemeClr val="tx1"/>
                </a:solidFill>
                <a:latin typeface="Arial" panose="020B0604020202020204" pitchFamily="34" charset="0"/>
                <a:cs typeface="Arial" panose="020B0604020202020204" pitchFamily="34" charset="0"/>
              </a:rPr>
              <a:t> Canada — Skills for Success</a:t>
            </a:r>
          </a:p>
        </p:txBody>
      </p:sp>
    </p:spTree>
  </p:cSld>
  <p:clrMap bg1="lt1" tx1="dk1" bg2="lt2" tx2="dk2" accent1="accent1" accent2="accent2" accent3="accent3" accent4="accent4" accent5="accent5" accent6="accent6" hlink="hlink" folHlink="folHlink"/>
  <p:sldLayoutIdLst>
    <p:sldLayoutId id="2147483661" r:id="rId1"/>
    <p:sldLayoutId id="2147483688" r:id="rId2"/>
    <p:sldLayoutId id="2147483687" r:id="rId3"/>
    <p:sldLayoutId id="2147483691" r:id="rId4"/>
    <p:sldLayoutId id="2147483689" r:id="rId5"/>
    <p:sldLayoutId id="2147483690" r:id="rId6"/>
    <p:sldLayoutId id="2147483692" r:id="rId7"/>
  </p:sldLayoutIdLst>
  <p:timing>
    <p:tnLst>
      <p:par>
        <p:cTn xmlns:p14="http://schemas.microsoft.com/office/powerpoint/2010/main" id="1" dur="indefinite" restart="never" nodeType="tmRoot"/>
      </p:par>
    </p:tnLst>
  </p:timing>
  <p:txStyles>
    <p:titleStyle>
      <a:lvl1pPr algn="l" defTabSz="685800" rtl="0" eaLnBrk="1" latinLnBrk="0" hangingPunct="1">
        <a:spcBef>
          <a:spcPct val="0"/>
        </a:spcBef>
        <a:buNone/>
        <a:defRPr sz="4000" b="1" i="0" kern="1200" spc="250">
          <a:solidFill>
            <a:schemeClr val="tx1">
              <a:lumMod val="85000"/>
              <a:lumOff val="15000"/>
            </a:schemeClr>
          </a:solidFill>
          <a:latin typeface="Komika Text Kaps"/>
          <a:ea typeface="+mj-ea"/>
          <a:cs typeface="Komika Text Kap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0574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2pPr>
      <a:lvl3pPr marL="651510" indent="-171450" algn="l" defTabSz="685800" rtl="0" eaLnBrk="1" latinLnBrk="0" hangingPunct="1">
        <a:spcBef>
          <a:spcPct val="20000"/>
        </a:spcBef>
        <a:buClr>
          <a:schemeClr val="accent1"/>
        </a:buClr>
        <a:buFont typeface="Arial" pitchFamily="34" charset="0"/>
        <a:buChar char="•"/>
        <a:defRPr sz="2800" b="1" i="0" kern="1200">
          <a:solidFill>
            <a:schemeClr val="tx2"/>
          </a:solidFill>
          <a:latin typeface="Calibri"/>
          <a:ea typeface="+mn-ea"/>
          <a:cs typeface="Calibri"/>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8550" y="273538"/>
            <a:ext cx="7205323" cy="1438031"/>
          </a:xfrm>
        </p:spPr>
        <p:txBody>
          <a:bodyPr anchor="b"/>
          <a:lstStyle/>
          <a:p>
            <a:r>
              <a:rPr lang="en-US" spc="200" dirty="0"/>
              <a:t>Skills for Success</a:t>
            </a:r>
          </a:p>
        </p:txBody>
      </p:sp>
      <p:sp>
        <p:nvSpPr>
          <p:cNvPr id="3" name="Subtitle 2"/>
          <p:cNvSpPr>
            <a:spLocks noGrp="1"/>
          </p:cNvSpPr>
          <p:nvPr>
            <p:ph type="subTitle" idx="1"/>
          </p:nvPr>
        </p:nvSpPr>
        <p:spPr>
          <a:xfrm>
            <a:off x="808550" y="2510766"/>
            <a:ext cx="7378700" cy="1131721"/>
          </a:xfrm>
        </p:spPr>
        <p:txBody>
          <a:bodyPr/>
          <a:lstStyle/>
          <a:p>
            <a:r>
              <a:rPr lang="en-US" dirty="0"/>
              <a:t>Creativity and Innovation</a:t>
            </a:r>
          </a:p>
        </p:txBody>
      </p:sp>
      <p:pic>
        <p:nvPicPr>
          <p:cNvPr id="6" name="Picture 5">
            <a:extLst>
              <a:ext uri="{FF2B5EF4-FFF2-40B4-BE49-F238E27FC236}">
                <a16:creationId xmlns:a16="http://schemas.microsoft.com/office/drawing/2014/main" xmlns="" id="{7FD970B4-1C95-9B14-6CCD-F1258FD62CC4}"/>
              </a:ext>
            </a:extLst>
          </p:cNvPr>
          <p:cNvPicPr>
            <a:picLocks noChangeAspect="1"/>
          </p:cNvPicPr>
          <p:nvPr/>
        </p:nvPicPr>
        <p:blipFill>
          <a:blip r:embed="rId2"/>
          <a:srcRect/>
          <a:stretch/>
        </p:blipFill>
        <p:spPr>
          <a:xfrm>
            <a:off x="578339" y="3835692"/>
            <a:ext cx="1756856" cy="796882"/>
          </a:xfrm>
          <a:prstGeom prst="rect">
            <a:avLst/>
          </a:prstGeom>
        </p:spPr>
      </p:pic>
      <p:pic>
        <p:nvPicPr>
          <p:cNvPr id="7" name="Picture 6">
            <a:extLst>
              <a:ext uri="{FF2B5EF4-FFF2-40B4-BE49-F238E27FC236}">
                <a16:creationId xmlns:a16="http://schemas.microsoft.com/office/drawing/2014/main" xmlns="" id="{D59C70E6-298E-C7F5-48DD-D2B620E200F8}"/>
              </a:ext>
            </a:extLst>
          </p:cNvPr>
          <p:cNvPicPr>
            <a:picLocks noChangeAspect="1"/>
          </p:cNvPicPr>
          <p:nvPr/>
        </p:nvPicPr>
        <p:blipFill>
          <a:blip r:embed="rId3"/>
          <a:srcRect/>
          <a:stretch/>
        </p:blipFill>
        <p:spPr>
          <a:xfrm>
            <a:off x="6510308" y="4363571"/>
            <a:ext cx="2055353" cy="269003"/>
          </a:xfrm>
          <a:prstGeom prst="rect">
            <a:avLst/>
          </a:prstGeom>
        </p:spPr>
      </p:pic>
      <p:sp>
        <p:nvSpPr>
          <p:cNvPr id="8" name="Rectangle 7">
            <a:extLst>
              <a:ext uri="{FF2B5EF4-FFF2-40B4-BE49-F238E27FC236}">
                <a16:creationId xmlns:a16="http://schemas.microsoft.com/office/drawing/2014/main" xmlns="" id="{91230745-2B66-A87E-D381-7266C67406AF}"/>
              </a:ext>
            </a:extLst>
          </p:cNvPr>
          <p:cNvSpPr/>
          <p:nvPr/>
        </p:nvSpPr>
        <p:spPr>
          <a:xfrm>
            <a:off x="492369" y="4759569"/>
            <a:ext cx="8159262"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0577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663223" y="964968"/>
            <a:ext cx="3570110" cy="3158435"/>
          </a:xfrm>
        </p:spPr>
        <p:txBody>
          <a:bodyPr/>
          <a:lstStyle/>
          <a:p>
            <a:pPr marL="0" indent="0">
              <a:buNone/>
            </a:pPr>
            <a:r>
              <a:rPr lang="en-US" b="1" dirty="0"/>
              <a:t>Estheticians</a:t>
            </a:r>
            <a:r>
              <a:rPr lang="en-US" dirty="0"/>
              <a:t> need to use materials in innovative ways to bring film makeup design sketches to life.</a:t>
            </a:r>
          </a:p>
        </p:txBody>
      </p:sp>
      <p:sp>
        <p:nvSpPr>
          <p:cNvPr id="5" name="Title 4"/>
          <p:cNvSpPr>
            <a:spLocks noGrp="1"/>
          </p:cNvSpPr>
          <p:nvPr>
            <p:ph type="title"/>
          </p:nvPr>
        </p:nvSpPr>
        <p:spPr/>
        <p:txBody>
          <a:bodyPr/>
          <a:lstStyle/>
          <a:p>
            <a:r>
              <a:rPr lang="en-US" spc="120" dirty="0"/>
              <a:t>Creativity &amp; Innovation in action</a:t>
            </a:r>
            <a:endParaRPr lang="en-US" dirty="0"/>
          </a:p>
        </p:txBody>
      </p:sp>
      <p:sp>
        <p:nvSpPr>
          <p:cNvPr id="7" name="Alternate Process 6"/>
          <p:cNvSpPr/>
          <p:nvPr/>
        </p:nvSpPr>
        <p:spPr>
          <a:xfrm>
            <a:off x="5036653" y="1102418"/>
            <a:ext cx="3606056" cy="2809180"/>
          </a:xfrm>
          <a:prstGeom prst="flowChartAlternateProcess">
            <a:avLst/>
          </a:prstGeom>
          <a:blipFill rotWithShape="1">
            <a:blip r:embed="rId3"/>
            <a:stretch>
              <a:fillRect/>
            </a:stretch>
          </a:blipFill>
          <a:ln w="101600">
            <a:solidFill>
              <a:srgbClr val="47B3C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2564679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0972" y="154616"/>
            <a:ext cx="3170647" cy="2887576"/>
          </a:xfrm>
        </p:spPr>
        <p:txBody>
          <a:bodyPr>
            <a:normAutofit/>
          </a:bodyPr>
          <a:lstStyle/>
          <a:p>
            <a:r>
              <a:rPr lang="en-US" sz="3600" dirty="0"/>
              <a:t>Cool Jobs </a:t>
            </a:r>
            <a:r>
              <a:rPr lang="en-US" sz="3600" dirty="0" smtClean="0"/>
              <a:t/>
            </a:r>
            <a:br>
              <a:rPr lang="en-US" sz="3600" dirty="0" smtClean="0"/>
            </a:br>
            <a:r>
              <a:rPr lang="en-US" sz="3600" dirty="0" smtClean="0"/>
              <a:t>that use </a:t>
            </a:r>
            <a:br>
              <a:rPr lang="en-US" sz="3600" dirty="0" smtClean="0"/>
            </a:br>
            <a:r>
              <a:rPr lang="en-US" sz="3600" dirty="0" smtClean="0"/>
              <a:t>Creativity and Innovation</a:t>
            </a:r>
            <a:endParaRPr lang="en-US" sz="3600" dirty="0"/>
          </a:p>
        </p:txBody>
      </p:sp>
      <p:pic>
        <p:nvPicPr>
          <p:cNvPr id="5" name="Picture 4">
            <a:extLst>
              <a:ext uri="{FF2B5EF4-FFF2-40B4-BE49-F238E27FC236}">
                <a16:creationId xmlns="" xmlns:a16="http://schemas.microsoft.com/office/drawing/2014/main" id="{D278CA00-52FB-05F3-DEED-543611CB3686}"/>
              </a:ext>
            </a:extLst>
          </p:cNvPr>
          <p:cNvPicPr>
            <a:picLocks noChangeAspect="1"/>
          </p:cNvPicPr>
          <p:nvPr/>
        </p:nvPicPr>
        <p:blipFill rotWithShape="1">
          <a:blip r:embed="rId3"/>
          <a:srcRect l="1789" t="1350" r="515"/>
          <a:stretch/>
        </p:blipFill>
        <p:spPr>
          <a:xfrm>
            <a:off x="4620381" y="278190"/>
            <a:ext cx="4160762" cy="4569986"/>
          </a:xfrm>
          <a:prstGeom prst="rect">
            <a:avLst/>
          </a:prstGeom>
        </p:spPr>
      </p:pic>
    </p:spTree>
    <p:extLst>
      <p:ext uri="{BB962C8B-B14F-4D97-AF65-F5344CB8AC3E}">
        <p14:creationId xmlns:p14="http://schemas.microsoft.com/office/powerpoint/2010/main" val="2545774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Start with an activity</a:t>
            </a:r>
            <a:endParaRPr lang="en-US" dirty="0"/>
          </a:p>
        </p:txBody>
      </p:sp>
      <p:sp>
        <p:nvSpPr>
          <p:cNvPr id="9" name="Text Placeholder 8"/>
          <p:cNvSpPr>
            <a:spLocks noGrp="1"/>
          </p:cNvSpPr>
          <p:nvPr>
            <p:ph type="body" sz="quarter" idx="11"/>
          </p:nvPr>
        </p:nvSpPr>
        <p:spPr>
          <a:xfrm>
            <a:off x="596348" y="1176105"/>
            <a:ext cx="7939640" cy="2933187"/>
          </a:xfrm>
        </p:spPr>
        <p:txBody>
          <a:bodyPr/>
          <a:lstStyle/>
          <a:p>
            <a:pPr>
              <a:tabLst>
                <a:tab pos="2054225" algn="l"/>
              </a:tabLst>
            </a:pPr>
            <a:r>
              <a:rPr lang="en-US" dirty="0"/>
              <a:t>Activity 1  	Home Builders</a:t>
            </a:r>
          </a:p>
          <a:p>
            <a:pPr>
              <a:tabLst>
                <a:tab pos="2054225" algn="l"/>
              </a:tabLst>
            </a:pPr>
            <a:r>
              <a:rPr lang="en-US" dirty="0"/>
              <a:t>Activity 2  	No Longer, </a:t>
            </a:r>
            <a:br>
              <a:rPr lang="en-US" dirty="0"/>
            </a:br>
            <a:r>
              <a:rPr lang="en-US" dirty="0"/>
              <a:t>	No Longer</a:t>
            </a:r>
          </a:p>
        </p:txBody>
      </p:sp>
      <p:sp>
        <p:nvSpPr>
          <p:cNvPr id="7" name="Alternate Process 6"/>
          <p:cNvSpPr>
            <a:spLocks noChangeAspect="1"/>
          </p:cNvSpPr>
          <p:nvPr/>
        </p:nvSpPr>
        <p:spPr>
          <a:xfrm>
            <a:off x="5912556" y="2032000"/>
            <a:ext cx="2582333" cy="2444217"/>
          </a:xfrm>
          <a:prstGeom prst="flowChartAlternateProcess">
            <a:avLst/>
          </a:prstGeom>
          <a:blipFill rotWithShape="1">
            <a:blip r:embed="rId3"/>
            <a:srcRect/>
            <a:stretch>
              <a:fillRect l="-633" r="-539"/>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67839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596348" y="950857"/>
            <a:ext cx="7305874" cy="3158435"/>
          </a:xfrm>
        </p:spPr>
        <p:txBody>
          <a:bodyPr/>
          <a:lstStyle/>
          <a:p>
            <a:pPr marL="514350" indent="-514350">
              <a:spcAft>
                <a:spcPts val="1200"/>
              </a:spcAft>
              <a:buFont typeface="+mj-lt"/>
              <a:buAutoNum type="arabicPeriod"/>
            </a:pPr>
            <a:r>
              <a:rPr lang="en-US" dirty="0"/>
              <a:t>Creative ideas often come when you are daydreaming or </a:t>
            </a:r>
            <a:r>
              <a:rPr lang="en-US" dirty="0" smtClean="0"/>
              <a:t>playing.</a:t>
            </a:r>
          </a:p>
          <a:p>
            <a:pPr marL="514350" indent="-514350">
              <a:spcAft>
                <a:spcPts val="1200"/>
              </a:spcAft>
              <a:buFont typeface="+mj-lt"/>
              <a:buAutoNum type="arabicPeriod"/>
            </a:pPr>
            <a:r>
              <a:rPr lang="en-US" dirty="0" smtClean="0"/>
              <a:t>Small </a:t>
            </a:r>
            <a:r>
              <a:rPr lang="en-US" dirty="0"/>
              <a:t>changes in daily routine can help build your </a:t>
            </a:r>
            <a:r>
              <a:rPr lang="en-US" dirty="0" smtClean="0"/>
              <a:t>creativity.</a:t>
            </a:r>
          </a:p>
          <a:p>
            <a:pPr marL="514350" indent="-514350">
              <a:spcAft>
                <a:spcPts val="1200"/>
              </a:spcAft>
              <a:buFont typeface="+mj-lt"/>
              <a:buAutoNum type="arabicPeriod"/>
            </a:pPr>
            <a:r>
              <a:rPr lang="en-US" dirty="0" smtClean="0"/>
              <a:t>Failure </a:t>
            </a:r>
            <a:r>
              <a:rPr lang="en-US" dirty="0"/>
              <a:t>is often a part of being truly creative</a:t>
            </a:r>
            <a:r>
              <a:rPr lang="en-US" dirty="0" smtClean="0"/>
              <a:t>.</a:t>
            </a:r>
            <a:endParaRPr lang="en-US" dirty="0"/>
          </a:p>
        </p:txBody>
      </p:sp>
      <p:sp>
        <p:nvSpPr>
          <p:cNvPr id="2" name="Title 1"/>
          <p:cNvSpPr>
            <a:spLocks noGrp="1"/>
          </p:cNvSpPr>
          <p:nvPr>
            <p:ph type="title"/>
          </p:nvPr>
        </p:nvSpPr>
        <p:spPr/>
        <p:txBody>
          <a:bodyPr/>
          <a:lstStyle/>
          <a:p>
            <a:r>
              <a:rPr lang="en-US" dirty="0" smtClean="0"/>
              <a:t>True or False ?</a:t>
            </a:r>
            <a:endParaRPr lang="en-US" dirty="0"/>
          </a:p>
        </p:txBody>
      </p:sp>
    </p:spTree>
    <p:extLst>
      <p:ext uri="{BB962C8B-B14F-4D97-AF65-F5344CB8AC3E}">
        <p14:creationId xmlns:p14="http://schemas.microsoft.com/office/powerpoint/2010/main" val="2638586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9" y="501803"/>
            <a:ext cx="7094208" cy="3670213"/>
          </a:xfrm>
        </p:spPr>
        <p:txBody>
          <a:bodyPr/>
          <a:lstStyle/>
          <a:p>
            <a:pPr marL="0" indent="0">
              <a:lnSpc>
                <a:spcPct val="110000"/>
              </a:lnSpc>
              <a:spcAft>
                <a:spcPts val="600"/>
              </a:spcAft>
              <a:buNone/>
            </a:pPr>
            <a:r>
              <a:rPr lang="en-US" b="1" dirty="0"/>
              <a:t>Creativity and Innovation </a:t>
            </a:r>
            <a:r>
              <a:rPr lang="en-US" dirty="0"/>
              <a:t>is </a:t>
            </a:r>
            <a:r>
              <a:rPr lang="en-US" dirty="0" smtClean="0"/>
              <a:t>your </a:t>
            </a:r>
            <a:r>
              <a:rPr lang="en-US" dirty="0"/>
              <a:t>ability to imagine, develop, express, encourage, and apply ideas in ways that are novel, unexpected, or challenge existing methods and norms. </a:t>
            </a:r>
          </a:p>
        </p:txBody>
      </p:sp>
    </p:spTree>
    <p:extLst>
      <p:ext uri="{BB962C8B-B14F-4D97-AF65-F5344CB8AC3E}">
        <p14:creationId xmlns:p14="http://schemas.microsoft.com/office/powerpoint/2010/main" val="3960959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Sticky Note Png Images - Free Download on Freepik">
            <a:extLst>
              <a:ext uri="{FF2B5EF4-FFF2-40B4-BE49-F238E27FC236}">
                <a16:creationId xmlns="" xmlns:a16="http://schemas.microsoft.com/office/drawing/2014/main" id="{A800B1AF-4A00-3BAD-EF93-40273791D3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1576" y="482600"/>
            <a:ext cx="4178300" cy="41783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Sticky Note Png Images - Free Download on Freepik">
            <a:extLst>
              <a:ext uri="{FF2B5EF4-FFF2-40B4-BE49-F238E27FC236}">
                <a16:creationId xmlns="" xmlns:a16="http://schemas.microsoft.com/office/drawing/2014/main" id="{EFF8C3EC-F60B-B972-DC45-E774E30407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261" y="482600"/>
            <a:ext cx="4178300" cy="4178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0751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96349" y="950857"/>
            <a:ext cx="3782128" cy="3158435"/>
          </a:xfrm>
        </p:spPr>
        <p:txBody>
          <a:bodyPr/>
          <a:lstStyle/>
          <a:p>
            <a:pPr>
              <a:spcAft>
                <a:spcPts val="1200"/>
              </a:spcAft>
            </a:pPr>
            <a:r>
              <a:rPr lang="en-CA" sz="2500" dirty="0"/>
              <a:t>Be open to new ideas without judging and setting </a:t>
            </a:r>
            <a:r>
              <a:rPr lang="en-CA" sz="2500" dirty="0" smtClean="0"/>
              <a:t>limitations.</a:t>
            </a:r>
            <a:endParaRPr lang="en-CA" sz="2500" dirty="0"/>
          </a:p>
          <a:p>
            <a:pPr>
              <a:spcAft>
                <a:spcPts val="1200"/>
              </a:spcAft>
            </a:pPr>
            <a:r>
              <a:rPr lang="en-CA" sz="2500" dirty="0"/>
              <a:t>Identify opportunities to innovate by respectfully challenging old ways of doing things, habits, and </a:t>
            </a:r>
            <a:r>
              <a:rPr lang="en-CA" sz="2500" dirty="0" smtClean="0"/>
              <a:t>assumptions</a:t>
            </a:r>
            <a:r>
              <a:rPr lang="en-CA" sz="2500" dirty="0"/>
              <a:t>.</a:t>
            </a:r>
          </a:p>
          <a:p>
            <a:endParaRPr lang="en-US" sz="2400" dirty="0"/>
          </a:p>
        </p:txBody>
      </p:sp>
      <p:sp>
        <p:nvSpPr>
          <p:cNvPr id="4" name="Text Placeholder 3"/>
          <p:cNvSpPr>
            <a:spLocks noGrp="1"/>
          </p:cNvSpPr>
          <p:nvPr>
            <p:ph type="body" sz="quarter" idx="12"/>
          </p:nvPr>
        </p:nvSpPr>
        <p:spPr>
          <a:xfrm>
            <a:off x="4795766" y="950857"/>
            <a:ext cx="3295948" cy="3158435"/>
          </a:xfrm>
        </p:spPr>
        <p:txBody>
          <a:bodyPr/>
          <a:lstStyle/>
          <a:p>
            <a:pPr>
              <a:spcAft>
                <a:spcPts val="1200"/>
              </a:spcAft>
            </a:pPr>
            <a:r>
              <a:rPr lang="en-CA" sz="2500" dirty="0"/>
              <a:t>Develop your ideas by turning them into actual new processes, products and services (innovation).</a:t>
            </a:r>
          </a:p>
          <a:p>
            <a:pPr marL="0" indent="0" algn="r">
              <a:buNone/>
            </a:pPr>
            <a:endParaRPr lang="en-US" sz="2400" b="1" dirty="0" smtClean="0">
              <a:solidFill>
                <a:srgbClr val="FDFCFB"/>
              </a:solidFill>
            </a:endParaRPr>
          </a:p>
          <a:p>
            <a:pPr marL="0" indent="0" algn="r">
              <a:buNone/>
            </a:pPr>
            <a:r>
              <a:rPr lang="en-US" sz="2400" b="1" dirty="0" smtClean="0">
                <a:solidFill>
                  <a:srgbClr val="FDFCFB"/>
                </a:solidFill>
              </a:rPr>
              <a:t>continued</a:t>
            </a:r>
            <a:r>
              <a:rPr lang="en-US" sz="2400" b="1" dirty="0" smtClean="0">
                <a:solidFill>
                  <a:srgbClr val="FDFCFB"/>
                </a:solidFill>
              </a:rPr>
              <a:t>...</a:t>
            </a:r>
            <a:endParaRPr lang="en-US" sz="2400" b="1" dirty="0">
              <a:solidFill>
                <a:srgbClr val="FDFCFB"/>
              </a:solidFill>
            </a:endParaRPr>
          </a:p>
        </p:txBody>
      </p:sp>
      <p:sp>
        <p:nvSpPr>
          <p:cNvPr id="3" name="Title 2"/>
          <p:cNvSpPr>
            <a:spLocks noGrp="1"/>
          </p:cNvSpPr>
          <p:nvPr>
            <p:ph type="title"/>
          </p:nvPr>
        </p:nvSpPr>
        <p:spPr/>
        <p:txBody>
          <a:bodyPr/>
          <a:lstStyle/>
          <a:p>
            <a:r>
              <a:rPr lang="en-US" dirty="0" smtClean="0"/>
              <a:t>Creativity and Innovation</a:t>
            </a:r>
            <a:endParaRPr lang="en-US" dirty="0"/>
          </a:p>
        </p:txBody>
      </p:sp>
    </p:spTree>
    <p:extLst>
      <p:ext uri="{BB962C8B-B14F-4D97-AF65-F5344CB8AC3E}">
        <p14:creationId xmlns:p14="http://schemas.microsoft.com/office/powerpoint/2010/main" val="694389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96349" y="950857"/>
            <a:ext cx="3624890" cy="3158435"/>
          </a:xfrm>
        </p:spPr>
        <p:txBody>
          <a:bodyPr/>
          <a:lstStyle/>
          <a:p>
            <a:pPr>
              <a:spcAft>
                <a:spcPts val="1200"/>
              </a:spcAft>
            </a:pPr>
            <a:r>
              <a:rPr lang="en-CA" sz="2500" dirty="0"/>
              <a:t>Expect and learn from failures so you can make creative solutions work! </a:t>
            </a:r>
          </a:p>
          <a:p>
            <a:pPr>
              <a:spcAft>
                <a:spcPts val="1200"/>
              </a:spcAft>
            </a:pPr>
            <a:r>
              <a:rPr lang="en-CA" sz="2500" dirty="0" smtClean="0"/>
              <a:t>Acknowledge </a:t>
            </a:r>
            <a:r>
              <a:rPr lang="en-CA" sz="2500" dirty="0"/>
              <a:t>efforts to be creative and embrace novel thinking.</a:t>
            </a:r>
          </a:p>
        </p:txBody>
      </p:sp>
      <p:sp>
        <p:nvSpPr>
          <p:cNvPr id="4" name="Text Placeholder 3"/>
          <p:cNvSpPr>
            <a:spLocks noGrp="1"/>
          </p:cNvSpPr>
          <p:nvPr>
            <p:ph type="body" sz="quarter" idx="12"/>
          </p:nvPr>
        </p:nvSpPr>
        <p:spPr>
          <a:xfrm>
            <a:off x="4638531" y="950857"/>
            <a:ext cx="3840239" cy="3158435"/>
          </a:xfrm>
        </p:spPr>
        <p:txBody>
          <a:bodyPr/>
          <a:lstStyle/>
          <a:p>
            <a:pPr>
              <a:spcAft>
                <a:spcPts val="1200"/>
              </a:spcAft>
            </a:pPr>
            <a:r>
              <a:rPr lang="en-CA" sz="2500" dirty="0"/>
              <a:t>Facilitate a creative/innovative environment through play, healthy competition, and sharing tools, information, and ideas. </a:t>
            </a:r>
          </a:p>
        </p:txBody>
      </p:sp>
      <p:sp>
        <p:nvSpPr>
          <p:cNvPr id="3" name="Title 2"/>
          <p:cNvSpPr>
            <a:spLocks noGrp="1"/>
          </p:cNvSpPr>
          <p:nvPr>
            <p:ph type="title"/>
          </p:nvPr>
        </p:nvSpPr>
        <p:spPr>
          <a:xfrm>
            <a:off x="590972" y="154616"/>
            <a:ext cx="8383695" cy="839304"/>
          </a:xfrm>
        </p:spPr>
        <p:txBody>
          <a:bodyPr/>
          <a:lstStyle/>
          <a:p>
            <a:r>
              <a:rPr lang="en-US" dirty="0" smtClean="0"/>
              <a:t>Creativity and Innovation  </a:t>
            </a:r>
            <a:r>
              <a:rPr lang="en-US" sz="2400" b="0" dirty="0" smtClean="0"/>
              <a:t>(continued)</a:t>
            </a:r>
            <a:endParaRPr lang="en-US" sz="2400" b="0" dirty="0"/>
          </a:p>
        </p:txBody>
      </p:sp>
    </p:spTree>
    <p:extLst>
      <p:ext uri="{BB962C8B-B14F-4D97-AF65-F5344CB8AC3E}">
        <p14:creationId xmlns:p14="http://schemas.microsoft.com/office/powerpoint/2010/main" val="4055806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663222" y="964968"/>
            <a:ext cx="4346223" cy="3158435"/>
          </a:xfrm>
        </p:spPr>
        <p:txBody>
          <a:bodyPr/>
          <a:lstStyle/>
          <a:p>
            <a:pPr marL="0" indent="0">
              <a:buNone/>
            </a:pPr>
            <a:r>
              <a:rPr lang="en-US" b="1" dirty="0"/>
              <a:t>Dressmakers</a:t>
            </a:r>
            <a:r>
              <a:rPr lang="en-US" dirty="0"/>
              <a:t> create their own designs and sketch patterns for garments that are tailor-made for specific clients or sold off- the-rack in retail </a:t>
            </a:r>
            <a:r>
              <a:rPr lang="en-US" dirty="0" smtClean="0"/>
              <a:t>stores.</a:t>
            </a:r>
            <a:endParaRPr lang="en-US" dirty="0"/>
          </a:p>
        </p:txBody>
      </p:sp>
      <p:sp>
        <p:nvSpPr>
          <p:cNvPr id="5" name="Title 4"/>
          <p:cNvSpPr>
            <a:spLocks noGrp="1"/>
          </p:cNvSpPr>
          <p:nvPr>
            <p:ph type="title"/>
          </p:nvPr>
        </p:nvSpPr>
        <p:spPr/>
        <p:txBody>
          <a:bodyPr/>
          <a:lstStyle/>
          <a:p>
            <a:r>
              <a:rPr lang="en-US" spc="120" dirty="0"/>
              <a:t>Creativity &amp; Innovation in action</a:t>
            </a:r>
            <a:endParaRPr lang="en-US" dirty="0"/>
          </a:p>
        </p:txBody>
      </p:sp>
      <p:sp>
        <p:nvSpPr>
          <p:cNvPr id="9" name="Alternate Process 8"/>
          <p:cNvSpPr/>
          <p:nvPr/>
        </p:nvSpPr>
        <p:spPr>
          <a:xfrm>
            <a:off x="5263444" y="1128889"/>
            <a:ext cx="3316111" cy="2736428"/>
          </a:xfrm>
          <a:prstGeom prst="flowChartAlternateProcess">
            <a:avLst/>
          </a:prstGeom>
          <a:blipFill rotWithShape="1">
            <a:blip r:embed="rId3"/>
            <a:srcRect/>
            <a:stretch>
              <a:fillRect l="-26512" t="-1080" b="-2286"/>
            </a:stretch>
          </a:blipFill>
          <a:ln w="101600">
            <a:solidFill>
              <a:srgbClr val="47B3C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41132576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663222" y="964968"/>
            <a:ext cx="3866445" cy="3158435"/>
          </a:xfrm>
        </p:spPr>
        <p:txBody>
          <a:bodyPr/>
          <a:lstStyle/>
          <a:p>
            <a:pPr marL="0" indent="0">
              <a:buNone/>
            </a:pPr>
            <a:r>
              <a:rPr lang="en-US" b="1" dirty="0"/>
              <a:t>Landscapers</a:t>
            </a:r>
            <a:r>
              <a:rPr lang="en-US" dirty="0"/>
              <a:t> have to follow designs and problem solve in creative ways to make the on-site installation work</a:t>
            </a:r>
            <a:r>
              <a:rPr lang="en-US" dirty="0" smtClean="0"/>
              <a:t>.</a:t>
            </a:r>
            <a:endParaRPr lang="en-US" dirty="0"/>
          </a:p>
        </p:txBody>
      </p:sp>
      <p:sp>
        <p:nvSpPr>
          <p:cNvPr id="5" name="Title 4"/>
          <p:cNvSpPr>
            <a:spLocks noGrp="1"/>
          </p:cNvSpPr>
          <p:nvPr>
            <p:ph type="title"/>
          </p:nvPr>
        </p:nvSpPr>
        <p:spPr/>
        <p:txBody>
          <a:bodyPr/>
          <a:lstStyle/>
          <a:p>
            <a:r>
              <a:rPr lang="en-US" spc="120" dirty="0"/>
              <a:t>Creativity &amp; Innovation in action</a:t>
            </a:r>
            <a:endParaRPr lang="en-US" dirty="0"/>
          </a:p>
        </p:txBody>
      </p:sp>
      <p:sp>
        <p:nvSpPr>
          <p:cNvPr id="7" name="Alternate Process 6"/>
          <p:cNvSpPr/>
          <p:nvPr/>
        </p:nvSpPr>
        <p:spPr>
          <a:xfrm>
            <a:off x="4994320" y="1116530"/>
            <a:ext cx="3606056" cy="2809180"/>
          </a:xfrm>
          <a:prstGeom prst="flowChartAlternateProcess">
            <a:avLst/>
          </a:prstGeom>
          <a:blipFill rotWithShape="1">
            <a:blip r:embed="rId3"/>
            <a:stretch>
              <a:fillRect/>
            </a:stretch>
          </a:blipFill>
          <a:ln w="101600">
            <a:solidFill>
              <a:srgbClr val="47B3C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9477027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KILLS-2023">
  <a:themeElements>
    <a:clrScheme name="Custom 10">
      <a:dk1>
        <a:srgbClr val="47B3C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A0D6"/>
      </a:hlink>
      <a:folHlink>
        <a:srgbClr val="80008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99450e6-b98c-46fe-969f-08a1e686a47c" xsi:nil="true"/>
    <lcf76f155ced4ddcb4097134ff3c332f xmlns="c31867ed-14af-43af-a40e-dbb258c2446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A49B40CBCDAF48B72A00462F978272" ma:contentTypeVersion="17" ma:contentTypeDescription="Create a new document." ma:contentTypeScope="" ma:versionID="d8ce85f6f2ba012ed4d00bd9314ea16d">
  <xsd:schema xmlns:xsd="http://www.w3.org/2001/XMLSchema" xmlns:xs="http://www.w3.org/2001/XMLSchema" xmlns:p="http://schemas.microsoft.com/office/2006/metadata/properties" xmlns:ns2="b99450e6-b98c-46fe-969f-08a1e686a47c" xmlns:ns3="c31867ed-14af-43af-a40e-dbb258c24461" targetNamespace="http://schemas.microsoft.com/office/2006/metadata/properties" ma:root="true" ma:fieldsID="1448e659582f881a95c69b922e9ae848" ns2:_="" ns3:_="">
    <xsd:import namespace="b99450e6-b98c-46fe-969f-08a1e686a47c"/>
    <xsd:import namespace="c31867ed-14af-43af-a40e-dbb258c24461"/>
    <xsd:element name="properties">
      <xsd:complexType>
        <xsd:sequence>
          <xsd:element name="documentManagement">
            <xsd:complexType>
              <xsd:all>
                <xsd:element ref="ns2:TaxCatchAll" minOccurs="0"/>
                <xsd:element ref="ns3:MediaServiceMetadata" minOccurs="0"/>
                <xsd:element ref="ns3:MediaServiceFastMetadata" minOccurs="0"/>
                <xsd:element ref="ns3:MediaServiceDateTaken" minOccurs="0"/>
                <xsd:element ref="ns3:MediaServiceObjectDetectorVersions" minOccurs="0"/>
                <xsd:element ref="ns3:MediaServiceLocation" minOccurs="0"/>
                <xsd:element ref="ns3:MediaServiceOCR" minOccurs="0"/>
                <xsd:element ref="ns3:MediaServiceGenerationTime" minOccurs="0"/>
                <xsd:element ref="ns3:MediaServiceEventHashCode" minOccurs="0"/>
                <xsd:element ref="ns3:lcf76f155ced4ddcb4097134ff3c332f" minOccurs="0"/>
                <xsd:element ref="ns3:MediaLengthInSeconds" minOccurs="0"/>
                <xsd:element ref="ns2:SharedWithUsers" minOccurs="0"/>
                <xsd:element ref="ns2:SharedWithDetail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450e6-b98c-46fe-969f-08a1e686a47c"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d779b64e-ebf5-4ebd-a3a4-60f9e1ec8ab8}" ma:internalName="TaxCatchAll" ma:showField="CatchAllData" ma:web="b99450e6-b98c-46fe-969f-08a1e686a47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31867ed-14af-43af-a40e-dbb258c24461"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8d3b4c81-3f07-471f-9771-68e0463ff5a3" ma:termSetId="09814cd3-568e-fe90-9814-8d621ff8fb84" ma:anchorId="fba54fb3-c3e1-fe81-a776-ca4b69148c4d" ma:open="true" ma:isKeyword="false">
      <xsd:complexType>
        <xsd:sequence>
          <xsd:element ref="pc:Terms" minOccurs="0" maxOccurs="1"/>
        </xsd:sequence>
      </xsd:complex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6F0ED6-761D-4ED5-B6F0-273F8A9A09D8}">
  <ds:schemaRefs>
    <ds:schemaRef ds:uri="b99450e6-b98c-46fe-969f-08a1e686a47c"/>
    <ds:schemaRef ds:uri="c31867ed-14af-43af-a40e-dbb258c2446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E04B516-1202-48B8-8AC0-2A62A9945EA6}">
  <ds:schemaRefs>
    <ds:schemaRef ds:uri="http://schemas.microsoft.com/sharepoint/v3/contenttype/forms"/>
  </ds:schemaRefs>
</ds:datastoreItem>
</file>

<file path=customXml/itemProps3.xml><?xml version="1.0" encoding="utf-8"?>
<ds:datastoreItem xmlns:ds="http://schemas.openxmlformats.org/officeDocument/2006/customXml" ds:itemID="{35EF34B3-205B-43B3-92D3-9C3F67AF1BB1}">
  <ds:schemaRefs>
    <ds:schemaRef ds:uri="b99450e6-b98c-46fe-969f-08a1e686a47c"/>
    <ds:schemaRef ds:uri="c31867ed-14af-43af-a40e-dbb258c244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SKILLS-2023.thmx</Template>
  <TotalTime>6058</TotalTime>
  <Words>718</Words>
  <Application>Microsoft Macintosh PowerPoint</Application>
  <PresentationFormat>On-screen Show (16:9)</PresentationFormat>
  <Paragraphs>47</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SKILLS-2023</vt:lpstr>
      <vt:lpstr>Skills for Success</vt:lpstr>
      <vt:lpstr>Start with an activity</vt:lpstr>
      <vt:lpstr>True or False ?</vt:lpstr>
      <vt:lpstr>PowerPoint Presentation</vt:lpstr>
      <vt:lpstr>PowerPoint Presentation</vt:lpstr>
      <vt:lpstr>Creativity and Innovation</vt:lpstr>
      <vt:lpstr>Creativity and Innovation  (continued)</vt:lpstr>
      <vt:lpstr>Creativity &amp; Innovation in action</vt:lpstr>
      <vt:lpstr>Creativity &amp; Innovation in action</vt:lpstr>
      <vt:lpstr>Creativity &amp; Innovation in action</vt:lpstr>
      <vt:lpstr>Cool Jobs  that use  Creativity and Innovation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Adaptability</dc:title>
  <dc:creator>Susan Corning</dc:creator>
  <cp:lastModifiedBy>Susan Corning</cp:lastModifiedBy>
  <cp:revision>70</cp:revision>
  <dcterms:created xsi:type="dcterms:W3CDTF">2023-11-15T11:01:28Z</dcterms:created>
  <dcterms:modified xsi:type="dcterms:W3CDTF">2024-03-12T19:01:43Z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0x01010076A49B40CBCDAF48B72A00462F978272</vt:lpwstr>
  </property>
  <property fmtid="{D5CDD505-2E9C-101B-9397-08002B2CF9AE}" pid="3" name="MediaServiceImageTags">
    <vt:lpwstr/>
  </property>
</Properties>
</file>