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256" r:id="rId5"/>
    <p:sldId id="301" r:id="rId6"/>
    <p:sldId id="287" r:id="rId7"/>
    <p:sldId id="302" r:id="rId8"/>
    <p:sldId id="304" r:id="rId9"/>
    <p:sldId id="307" r:id="rId10"/>
    <p:sldId id="313" r:id="rId11"/>
    <p:sldId id="314" r:id="rId12"/>
    <p:sldId id="315" r:id="rId13"/>
    <p:sldId id="305" r:id="rId14"/>
    <p:sldId id="316" r:id="rId15"/>
    <p:sldId id="317" r:id="rId16"/>
    <p:sldId id="312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BE8C80-9B71-0EF0-B856-2A9DAF7D39BA}" name="Michele Rogerson" initials="MR" userId="S::micheler@skillscanada.com::17d40708-dce1-4b86-94fe-cce130823a5f" providerId="AD"/>
  <p188:author id="{11EFACD4-64A3-1FBF-2316-684725D43376}" name="Marisa Sosa" initials="MS" userId="S::marisas@skillscanada.com::41c6d62e-e2ae-49ec-9be9-88f24e42ae4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DB83"/>
    <a:srgbClr val="C2D46D"/>
    <a:srgbClr val="636463"/>
    <a:srgbClr val="505150"/>
    <a:srgbClr val="FDFCFB"/>
    <a:srgbClr val="00A0D6"/>
    <a:srgbClr val="5BA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3" autoAdjust="0"/>
    <p:restoredTop sz="80999" autoAdjust="0"/>
  </p:normalViewPr>
  <p:slideViewPr>
    <p:cSldViewPr snapToGrid="0">
      <p:cViewPr>
        <p:scale>
          <a:sx n="90" d="100"/>
          <a:sy n="90" d="100"/>
        </p:scale>
        <p:origin x="-848" y="-9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27" Type="http://schemas.microsoft.com/office/2018/10/relationships/authors" Target="author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78B484-C940-4271-AD79-0C4529C9404E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FA2D6E-8624-4BDD-A1EE-FF29389CF40B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1. </a:t>
          </a:r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 I </a:t>
          </a:r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pay a lot of attention to the speaker’s tone of voice.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6F605D0D-D505-4617-9F1E-095933F86D02}" type="parTrans" cxnId="{395DDB34-7904-4B33-9AA2-EE13ABC63719}">
      <dgm:prSet/>
      <dgm:spPr/>
      <dgm:t>
        <a:bodyPr/>
        <a:lstStyle/>
        <a:p>
          <a:endParaRPr lang="en-US"/>
        </a:p>
      </dgm:t>
    </dgm:pt>
    <dgm:pt modelId="{785B4FD9-DC42-4216-8226-29CBF68C50BE}" type="sibTrans" cxnId="{395DDB34-7904-4B33-9AA2-EE13ABC63719}">
      <dgm:prSet/>
      <dgm:spPr/>
      <dgm:t>
        <a:bodyPr/>
        <a:lstStyle/>
        <a:p>
          <a:endParaRPr lang="en-US"/>
        </a:p>
      </dgm:t>
    </dgm:pt>
    <dgm:pt modelId="{F0CEE8BC-B221-4E88-BF06-4B35C2639B56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2</a:t>
          </a:r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.  </a:t>
          </a:r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I pretend to understand if I miss something, so I don’t interrupt.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90C33072-E519-41B0-9E07-9E3AC5B573AF}" type="parTrans" cxnId="{41FA4768-B79F-4B9B-8D5E-D19502FA43EF}">
      <dgm:prSet/>
      <dgm:spPr/>
      <dgm:t>
        <a:bodyPr/>
        <a:lstStyle/>
        <a:p>
          <a:endParaRPr lang="en-US"/>
        </a:p>
      </dgm:t>
    </dgm:pt>
    <dgm:pt modelId="{6149FA7F-54FB-41CE-969C-5C808FA4549D}" type="sibTrans" cxnId="{41FA4768-B79F-4B9B-8D5E-D19502FA43EF}">
      <dgm:prSet/>
      <dgm:spPr/>
      <dgm:t>
        <a:bodyPr/>
        <a:lstStyle/>
        <a:p>
          <a:endParaRPr lang="en-US"/>
        </a:p>
      </dgm:t>
    </dgm:pt>
    <dgm:pt modelId="{FAEE78D2-1235-42DD-824D-1A3462ED0442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3. </a:t>
          </a:r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 I </a:t>
          </a:r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pay attention to the speaker's gestures and body language.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A36EF6B6-1049-4782-B0C9-8FDA3BA2C007}" type="parTrans" cxnId="{C59F61D7-B37E-49F8-A906-B663791F41F2}">
      <dgm:prSet/>
      <dgm:spPr/>
      <dgm:t>
        <a:bodyPr/>
        <a:lstStyle/>
        <a:p>
          <a:endParaRPr lang="en-US"/>
        </a:p>
      </dgm:t>
    </dgm:pt>
    <dgm:pt modelId="{4468505B-0C3C-42AF-8237-6750EB4D7D9A}" type="sibTrans" cxnId="{C59F61D7-B37E-49F8-A906-B663791F41F2}">
      <dgm:prSet/>
      <dgm:spPr/>
      <dgm:t>
        <a:bodyPr/>
        <a:lstStyle/>
        <a:p>
          <a:endParaRPr lang="en-US"/>
        </a:p>
      </dgm:t>
    </dgm:pt>
    <dgm:pt modelId="{C91AEE86-BFC8-45D0-A51C-7709D4E0CC34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4</a:t>
          </a:r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.  </a:t>
          </a:r>
          <a:r>
            <a:rPr lang="en-CA" sz="2400" dirty="0">
              <a:solidFill>
                <a:schemeClr val="bg1"/>
              </a:solidFill>
              <a:latin typeface="Calibri"/>
              <a:cs typeface="Calibri"/>
            </a:rPr>
            <a:t>I think about something else while listening.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37338EBB-F793-46F3-8690-E2E26609C366}" type="parTrans" cxnId="{2C46D606-0928-496C-AD43-93B9DAE97D06}">
      <dgm:prSet/>
      <dgm:spPr/>
      <dgm:t>
        <a:bodyPr/>
        <a:lstStyle/>
        <a:p>
          <a:endParaRPr lang="en-US"/>
        </a:p>
      </dgm:t>
    </dgm:pt>
    <dgm:pt modelId="{5F5297C6-FE31-4787-ADE3-87FAEDFAB421}" type="sibTrans" cxnId="{2C46D606-0928-496C-AD43-93B9DAE97D06}">
      <dgm:prSet/>
      <dgm:spPr/>
      <dgm:t>
        <a:bodyPr/>
        <a:lstStyle/>
        <a:p>
          <a:endParaRPr lang="en-US"/>
        </a:p>
      </dgm:t>
    </dgm:pt>
    <dgm:pt modelId="{CCAA6476-C43F-0441-8E14-EAF575453420}">
      <dgm:prSet custT="1"/>
      <dgm:spPr>
        <a:solidFill>
          <a:srgbClr val="00A0D6"/>
        </a:solidFill>
      </dgm:spPr>
      <dgm:t>
        <a:bodyPr/>
        <a:lstStyle/>
        <a:p>
          <a:r>
            <a:rPr lang="en-US" sz="2200" dirty="0" smtClean="0">
              <a:solidFill>
                <a:schemeClr val="bg1"/>
              </a:solidFill>
              <a:latin typeface="Calibri"/>
              <a:cs typeface="Calibri"/>
            </a:rPr>
            <a:t>5. </a:t>
          </a:r>
          <a:r>
            <a:rPr lang="en-CA" sz="2200" dirty="0" smtClean="0">
              <a:latin typeface="Calibri"/>
              <a:cs typeface="Calibri"/>
            </a:rPr>
            <a:t>When preparing to listen to a podcast I star</a:t>
          </a:r>
          <a:r>
            <a:rPr lang="en-CA" sz="2400" dirty="0" smtClean="0">
              <a:latin typeface="Calibri"/>
              <a:cs typeface="Calibri"/>
            </a:rPr>
            <a:t>t by eliminating other distractions.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8321F203-9F6E-1A42-8EA2-A15E12EBB38B}" type="parTrans" cxnId="{6369E4E2-D495-8E40-8820-8AE1C0CCD932}">
      <dgm:prSet/>
      <dgm:spPr/>
      <dgm:t>
        <a:bodyPr/>
        <a:lstStyle/>
        <a:p>
          <a:endParaRPr lang="en-US"/>
        </a:p>
      </dgm:t>
    </dgm:pt>
    <dgm:pt modelId="{663B8EE4-57E4-6B4A-BAE4-218B5389FE0E}" type="sibTrans" cxnId="{6369E4E2-D495-8E40-8820-8AE1C0CCD932}">
      <dgm:prSet/>
      <dgm:spPr/>
      <dgm:t>
        <a:bodyPr/>
        <a:lstStyle/>
        <a:p>
          <a:endParaRPr lang="en-US"/>
        </a:p>
      </dgm:t>
    </dgm:pt>
    <dgm:pt modelId="{91A5078D-07BA-B64D-9524-77485224877F}">
      <dgm:prSet custT="1"/>
      <dgm:spPr>
        <a:solidFill>
          <a:srgbClr val="00A0D6"/>
        </a:solidFill>
      </dgm:spPr>
      <dgm:t>
        <a:bodyPr/>
        <a:lstStyle/>
        <a:p>
          <a:r>
            <a:rPr lang="en-US" sz="2400" dirty="0" smtClean="0">
              <a:solidFill>
                <a:schemeClr val="bg1"/>
              </a:solidFill>
              <a:latin typeface="Calibri"/>
              <a:cs typeface="Calibri"/>
            </a:rPr>
            <a:t>6.  </a:t>
          </a:r>
          <a:r>
            <a:rPr lang="en-CA" sz="2400" dirty="0" smtClean="0">
              <a:latin typeface="Calibri"/>
              <a:cs typeface="Calibri"/>
            </a:rPr>
            <a:t>I tend to shut down when I hear things I don’t agree with.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EA9AA8FF-AE17-A64C-B471-39C031FE36C7}" type="parTrans" cxnId="{6ABD0CBA-C4A6-C443-AC2E-01237A965B6F}">
      <dgm:prSet/>
      <dgm:spPr/>
      <dgm:t>
        <a:bodyPr/>
        <a:lstStyle/>
        <a:p>
          <a:endParaRPr lang="en-US"/>
        </a:p>
      </dgm:t>
    </dgm:pt>
    <dgm:pt modelId="{C58D0A07-7CD4-6D46-BC22-7C6E34C81681}" type="sibTrans" cxnId="{6ABD0CBA-C4A6-C443-AC2E-01237A965B6F}">
      <dgm:prSet/>
      <dgm:spPr/>
      <dgm:t>
        <a:bodyPr/>
        <a:lstStyle/>
        <a:p>
          <a:endParaRPr lang="en-US"/>
        </a:p>
      </dgm:t>
    </dgm:pt>
    <dgm:pt modelId="{91D65FA5-441D-496E-B9DD-F7B125F794B4}" type="pres">
      <dgm:prSet presAssocID="{CC78B484-C940-4271-AD79-0C4529C9404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1220EB-1FFB-4D19-91BB-966E4762C838}" type="pres">
      <dgm:prSet presAssocID="{8EFA2D6E-8624-4BDD-A1EE-FF29389CF40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9F8CB-3A0D-47E4-BAAD-124F41CDD4AF}" type="pres">
      <dgm:prSet presAssocID="{785B4FD9-DC42-4216-8226-29CBF68C50BE}" presName="sibTrans" presStyleCnt="0"/>
      <dgm:spPr/>
    </dgm:pt>
    <dgm:pt modelId="{DD46F241-796D-4A51-AC31-4035986CAF1D}" type="pres">
      <dgm:prSet presAssocID="{F0CEE8BC-B221-4E88-BF06-4B35C2639B5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24B909-40F2-41ED-8FF9-E3F980EAACC5}" type="pres">
      <dgm:prSet presAssocID="{6149FA7F-54FB-41CE-969C-5C808FA4549D}" presName="sibTrans" presStyleCnt="0"/>
      <dgm:spPr/>
    </dgm:pt>
    <dgm:pt modelId="{1E7B950E-9FF6-47C2-AB75-FF56CF72DEDE}" type="pres">
      <dgm:prSet presAssocID="{FAEE78D2-1235-42DD-824D-1A3462ED044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46EF7-5E95-4F3E-9770-1432C7314463}" type="pres">
      <dgm:prSet presAssocID="{4468505B-0C3C-42AF-8237-6750EB4D7D9A}" presName="sibTrans" presStyleCnt="0"/>
      <dgm:spPr/>
    </dgm:pt>
    <dgm:pt modelId="{2F4A0467-AB50-4EDF-9757-C58F7C25D3E1}" type="pres">
      <dgm:prSet presAssocID="{C91AEE86-BFC8-45D0-A51C-7709D4E0CC3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0573B4-CD3C-4ADB-A782-BD281CFC854E}" type="pres">
      <dgm:prSet presAssocID="{5F5297C6-FE31-4787-ADE3-87FAEDFAB421}" presName="sibTrans" presStyleCnt="0"/>
      <dgm:spPr/>
    </dgm:pt>
    <dgm:pt modelId="{7D6FFD63-7CF9-414B-8389-3441D34AA87B}" type="pres">
      <dgm:prSet presAssocID="{CCAA6476-C43F-0441-8E14-EAF57545342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D60FA-3197-384D-890A-049145692EC2}" type="pres">
      <dgm:prSet presAssocID="{663B8EE4-57E4-6B4A-BAE4-218B5389FE0E}" presName="sibTrans" presStyleCnt="0"/>
      <dgm:spPr/>
    </dgm:pt>
    <dgm:pt modelId="{AA9C7998-A5BF-6A40-B782-A8DC1D6C4781}" type="pres">
      <dgm:prSet presAssocID="{91A5078D-07BA-B64D-9524-77485224877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69E4E2-D495-8E40-8820-8AE1C0CCD932}" srcId="{CC78B484-C940-4271-AD79-0C4529C9404E}" destId="{CCAA6476-C43F-0441-8E14-EAF575453420}" srcOrd="4" destOrd="0" parTransId="{8321F203-9F6E-1A42-8EA2-A15E12EBB38B}" sibTransId="{663B8EE4-57E4-6B4A-BAE4-218B5389FE0E}"/>
    <dgm:cxn modelId="{395DDB34-7904-4B33-9AA2-EE13ABC63719}" srcId="{CC78B484-C940-4271-AD79-0C4529C9404E}" destId="{8EFA2D6E-8624-4BDD-A1EE-FF29389CF40B}" srcOrd="0" destOrd="0" parTransId="{6F605D0D-D505-4617-9F1E-095933F86D02}" sibTransId="{785B4FD9-DC42-4216-8226-29CBF68C50BE}"/>
    <dgm:cxn modelId="{AE7E19AE-15DC-414D-8DB0-4F3BF6A6BD17}" type="presOf" srcId="{F0CEE8BC-B221-4E88-BF06-4B35C2639B56}" destId="{DD46F241-796D-4A51-AC31-4035986CAF1D}" srcOrd="0" destOrd="0" presId="urn:microsoft.com/office/officeart/2005/8/layout/default"/>
    <dgm:cxn modelId="{41FA4768-B79F-4B9B-8D5E-D19502FA43EF}" srcId="{CC78B484-C940-4271-AD79-0C4529C9404E}" destId="{F0CEE8BC-B221-4E88-BF06-4B35C2639B56}" srcOrd="1" destOrd="0" parTransId="{90C33072-E519-41B0-9E07-9E3AC5B573AF}" sibTransId="{6149FA7F-54FB-41CE-969C-5C808FA4549D}"/>
    <dgm:cxn modelId="{03B296BE-FDE4-7446-8A3A-1617064F35FB}" type="presOf" srcId="{91A5078D-07BA-B64D-9524-77485224877F}" destId="{AA9C7998-A5BF-6A40-B782-A8DC1D6C4781}" srcOrd="0" destOrd="0" presId="urn:microsoft.com/office/officeart/2005/8/layout/default"/>
    <dgm:cxn modelId="{292C1CB8-3A9A-E942-8D93-CA72DC44219A}" type="presOf" srcId="{C91AEE86-BFC8-45D0-A51C-7709D4E0CC34}" destId="{2F4A0467-AB50-4EDF-9757-C58F7C25D3E1}" srcOrd="0" destOrd="0" presId="urn:microsoft.com/office/officeart/2005/8/layout/default"/>
    <dgm:cxn modelId="{2C46D606-0928-496C-AD43-93B9DAE97D06}" srcId="{CC78B484-C940-4271-AD79-0C4529C9404E}" destId="{C91AEE86-BFC8-45D0-A51C-7709D4E0CC34}" srcOrd="3" destOrd="0" parTransId="{37338EBB-F793-46F3-8690-E2E26609C366}" sibTransId="{5F5297C6-FE31-4787-ADE3-87FAEDFAB421}"/>
    <dgm:cxn modelId="{CD7C5688-4076-6248-85A5-9FAAC2DD8737}" type="presOf" srcId="{8EFA2D6E-8624-4BDD-A1EE-FF29389CF40B}" destId="{AA1220EB-1FFB-4D19-91BB-966E4762C838}" srcOrd="0" destOrd="0" presId="urn:microsoft.com/office/officeart/2005/8/layout/default"/>
    <dgm:cxn modelId="{CC7C98D9-DC3E-A24A-9ECD-84BF03B40FA8}" type="presOf" srcId="{CCAA6476-C43F-0441-8E14-EAF575453420}" destId="{7D6FFD63-7CF9-414B-8389-3441D34AA87B}" srcOrd="0" destOrd="0" presId="urn:microsoft.com/office/officeart/2005/8/layout/default"/>
    <dgm:cxn modelId="{C59F61D7-B37E-49F8-A906-B663791F41F2}" srcId="{CC78B484-C940-4271-AD79-0C4529C9404E}" destId="{FAEE78D2-1235-42DD-824D-1A3462ED0442}" srcOrd="2" destOrd="0" parTransId="{A36EF6B6-1049-4782-B0C9-8FDA3BA2C007}" sibTransId="{4468505B-0C3C-42AF-8237-6750EB4D7D9A}"/>
    <dgm:cxn modelId="{6ABD0CBA-C4A6-C443-AC2E-01237A965B6F}" srcId="{CC78B484-C940-4271-AD79-0C4529C9404E}" destId="{91A5078D-07BA-B64D-9524-77485224877F}" srcOrd="5" destOrd="0" parTransId="{EA9AA8FF-AE17-A64C-B471-39C031FE36C7}" sibTransId="{C58D0A07-7CD4-6D46-BC22-7C6E34C81681}"/>
    <dgm:cxn modelId="{DAB0A547-073C-9740-B80A-36431DDD6C94}" type="presOf" srcId="{FAEE78D2-1235-42DD-824D-1A3462ED0442}" destId="{1E7B950E-9FF6-47C2-AB75-FF56CF72DEDE}" srcOrd="0" destOrd="0" presId="urn:microsoft.com/office/officeart/2005/8/layout/default"/>
    <dgm:cxn modelId="{541CC7DF-9D5E-4040-9DCB-FA1BA08F7E1F}" type="presOf" srcId="{CC78B484-C940-4271-AD79-0C4529C9404E}" destId="{91D65FA5-441D-496E-B9DD-F7B125F794B4}" srcOrd="0" destOrd="0" presId="urn:microsoft.com/office/officeart/2005/8/layout/default"/>
    <dgm:cxn modelId="{2C14F96A-FF73-8B4D-B5E2-2D8F829697B5}" type="presParOf" srcId="{91D65FA5-441D-496E-B9DD-F7B125F794B4}" destId="{AA1220EB-1FFB-4D19-91BB-966E4762C838}" srcOrd="0" destOrd="0" presId="urn:microsoft.com/office/officeart/2005/8/layout/default"/>
    <dgm:cxn modelId="{3B209EC4-FF2C-EE40-B634-526A835510DF}" type="presParOf" srcId="{91D65FA5-441D-496E-B9DD-F7B125F794B4}" destId="{C5A9F8CB-3A0D-47E4-BAAD-124F41CDD4AF}" srcOrd="1" destOrd="0" presId="urn:microsoft.com/office/officeart/2005/8/layout/default"/>
    <dgm:cxn modelId="{F585895F-F05F-9C44-9B50-AC9BC8804395}" type="presParOf" srcId="{91D65FA5-441D-496E-B9DD-F7B125F794B4}" destId="{DD46F241-796D-4A51-AC31-4035986CAF1D}" srcOrd="2" destOrd="0" presId="urn:microsoft.com/office/officeart/2005/8/layout/default"/>
    <dgm:cxn modelId="{1188E3FE-7949-BF4B-95A4-E617F85DB8E2}" type="presParOf" srcId="{91D65FA5-441D-496E-B9DD-F7B125F794B4}" destId="{CD24B909-40F2-41ED-8FF9-E3F980EAACC5}" srcOrd="3" destOrd="0" presId="urn:microsoft.com/office/officeart/2005/8/layout/default"/>
    <dgm:cxn modelId="{FC4E8B50-31A0-4345-862B-DA53FAB1F199}" type="presParOf" srcId="{91D65FA5-441D-496E-B9DD-F7B125F794B4}" destId="{1E7B950E-9FF6-47C2-AB75-FF56CF72DEDE}" srcOrd="4" destOrd="0" presId="urn:microsoft.com/office/officeart/2005/8/layout/default"/>
    <dgm:cxn modelId="{3AF81568-2B6B-E14E-A766-F6703D398E38}" type="presParOf" srcId="{91D65FA5-441D-496E-B9DD-F7B125F794B4}" destId="{D5E46EF7-5E95-4F3E-9770-1432C7314463}" srcOrd="5" destOrd="0" presId="urn:microsoft.com/office/officeart/2005/8/layout/default"/>
    <dgm:cxn modelId="{26BE3A0A-7DF6-C740-AE6F-9668656F10B5}" type="presParOf" srcId="{91D65FA5-441D-496E-B9DD-F7B125F794B4}" destId="{2F4A0467-AB50-4EDF-9757-C58F7C25D3E1}" srcOrd="6" destOrd="0" presId="urn:microsoft.com/office/officeart/2005/8/layout/default"/>
    <dgm:cxn modelId="{66EE45F6-B684-C74B-83E1-F9B8AF343517}" type="presParOf" srcId="{91D65FA5-441D-496E-B9DD-F7B125F794B4}" destId="{780573B4-CD3C-4ADB-A782-BD281CFC854E}" srcOrd="7" destOrd="0" presId="urn:microsoft.com/office/officeart/2005/8/layout/default"/>
    <dgm:cxn modelId="{52C71BFD-36E8-6F4D-B536-5DB8F205DEC6}" type="presParOf" srcId="{91D65FA5-441D-496E-B9DD-F7B125F794B4}" destId="{7D6FFD63-7CF9-414B-8389-3441D34AA87B}" srcOrd="8" destOrd="0" presId="urn:microsoft.com/office/officeart/2005/8/layout/default"/>
    <dgm:cxn modelId="{3811C63F-D126-9C4C-AF1D-3D0342917BC7}" type="presParOf" srcId="{91D65FA5-441D-496E-B9DD-F7B125F794B4}" destId="{571D60FA-3197-384D-890A-049145692EC2}" srcOrd="9" destOrd="0" presId="urn:microsoft.com/office/officeart/2005/8/layout/default"/>
    <dgm:cxn modelId="{FC7387FD-08E7-A64F-A696-932FC375C71B}" type="presParOf" srcId="{91D65FA5-441D-496E-B9DD-F7B125F794B4}" destId="{AA9C7998-A5BF-6A40-B782-A8DC1D6C478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78B484-C940-4271-AD79-0C4529C9404E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EFA2D6E-8624-4BDD-A1EE-FF29389CF40B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 smtClean="0">
              <a:latin typeface="Calibri"/>
              <a:cs typeface="Calibri"/>
            </a:rPr>
            <a:t>7.  I pay attention to the speaker’s clothing.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6F605D0D-D505-4617-9F1E-095933F86D02}" type="parTrans" cxnId="{395DDB34-7904-4B33-9AA2-EE13ABC63719}">
      <dgm:prSet/>
      <dgm:spPr/>
      <dgm:t>
        <a:bodyPr/>
        <a:lstStyle/>
        <a:p>
          <a:endParaRPr lang="en-US"/>
        </a:p>
      </dgm:t>
    </dgm:pt>
    <dgm:pt modelId="{785B4FD9-DC42-4216-8226-29CBF68C50BE}" type="sibTrans" cxnId="{395DDB34-7904-4B33-9AA2-EE13ABC63719}">
      <dgm:prSet/>
      <dgm:spPr/>
      <dgm:t>
        <a:bodyPr/>
        <a:lstStyle/>
        <a:p>
          <a:endParaRPr lang="en-US"/>
        </a:p>
      </dgm:t>
    </dgm:pt>
    <dgm:pt modelId="{F0CEE8BC-B221-4E88-BF06-4B35C2639B56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 smtClean="0">
              <a:latin typeface="Calibri"/>
              <a:cs typeface="Calibri"/>
            </a:rPr>
            <a:t>8.  I bring my attention back when it starts to go away.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90C33072-E519-41B0-9E07-9E3AC5B573AF}" type="parTrans" cxnId="{41FA4768-B79F-4B9B-8D5E-D19502FA43EF}">
      <dgm:prSet/>
      <dgm:spPr/>
      <dgm:t>
        <a:bodyPr/>
        <a:lstStyle/>
        <a:p>
          <a:endParaRPr lang="en-US"/>
        </a:p>
      </dgm:t>
    </dgm:pt>
    <dgm:pt modelId="{6149FA7F-54FB-41CE-969C-5C808FA4549D}" type="sibTrans" cxnId="{41FA4768-B79F-4B9B-8D5E-D19502FA43EF}">
      <dgm:prSet/>
      <dgm:spPr/>
      <dgm:t>
        <a:bodyPr/>
        <a:lstStyle/>
        <a:p>
          <a:endParaRPr lang="en-US"/>
        </a:p>
      </dgm:t>
    </dgm:pt>
    <dgm:pt modelId="{FAEE78D2-1235-42DD-824D-1A3462ED0442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9.  </a:t>
          </a:r>
          <a:r>
            <a:rPr lang="en-CA" sz="2400" dirty="0" smtClean="0">
              <a:latin typeface="Calibri"/>
              <a:cs typeface="Calibri"/>
            </a:rPr>
            <a:t>I am always ready to take notes just in case.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A36EF6B6-1049-4782-B0C9-8FDA3BA2C007}" type="parTrans" cxnId="{C59F61D7-B37E-49F8-A906-B663791F41F2}">
      <dgm:prSet/>
      <dgm:spPr/>
      <dgm:t>
        <a:bodyPr/>
        <a:lstStyle/>
        <a:p>
          <a:endParaRPr lang="en-US"/>
        </a:p>
      </dgm:t>
    </dgm:pt>
    <dgm:pt modelId="{4468505B-0C3C-42AF-8237-6750EB4D7D9A}" type="sibTrans" cxnId="{C59F61D7-B37E-49F8-A906-B663791F41F2}">
      <dgm:prSet/>
      <dgm:spPr/>
      <dgm:t>
        <a:bodyPr/>
        <a:lstStyle/>
        <a:p>
          <a:endParaRPr lang="en-US"/>
        </a:p>
      </dgm:t>
    </dgm:pt>
    <dgm:pt modelId="{C91AEE86-BFC8-45D0-A51C-7709D4E0CC34}">
      <dgm:prSet custT="1"/>
      <dgm:spPr>
        <a:solidFill>
          <a:srgbClr val="00A0D6"/>
        </a:solidFill>
      </dgm:spPr>
      <dgm:t>
        <a:bodyPr/>
        <a:lstStyle/>
        <a:p>
          <a:r>
            <a:rPr lang="en-CA" sz="2000" dirty="0" smtClean="0">
              <a:solidFill>
                <a:schemeClr val="bg1"/>
              </a:solidFill>
              <a:latin typeface="Calibri"/>
              <a:cs typeface="Calibri"/>
            </a:rPr>
            <a:t>10.  </a:t>
          </a:r>
          <a:r>
            <a:rPr lang="en-CA" sz="2000" dirty="0" smtClean="0">
              <a:latin typeface="Calibri"/>
              <a:cs typeface="Calibri"/>
            </a:rPr>
            <a:t>I start forming my response to what is being said before the person has completely finished speaking.</a:t>
          </a:r>
          <a:endParaRPr lang="en-US" sz="20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37338EBB-F793-46F3-8690-E2E26609C366}" type="parTrans" cxnId="{2C46D606-0928-496C-AD43-93B9DAE97D06}">
      <dgm:prSet/>
      <dgm:spPr/>
      <dgm:t>
        <a:bodyPr/>
        <a:lstStyle/>
        <a:p>
          <a:endParaRPr lang="en-US"/>
        </a:p>
      </dgm:t>
    </dgm:pt>
    <dgm:pt modelId="{5F5297C6-FE31-4787-ADE3-87FAEDFAB421}" type="sibTrans" cxnId="{2C46D606-0928-496C-AD43-93B9DAE97D06}">
      <dgm:prSet/>
      <dgm:spPr/>
      <dgm:t>
        <a:bodyPr/>
        <a:lstStyle/>
        <a:p>
          <a:endParaRPr lang="en-US"/>
        </a:p>
      </dgm:t>
    </dgm:pt>
    <dgm:pt modelId="{CCAA6476-C43F-0441-8E14-EAF575453420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11.  </a:t>
          </a:r>
          <a:r>
            <a:rPr lang="en-CA" sz="2400" dirty="0" smtClean="0">
              <a:latin typeface="Calibri"/>
              <a:cs typeface="Calibri"/>
            </a:rPr>
            <a:t>I look at the speaker’s face and nod to show I understand.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8321F203-9F6E-1A42-8EA2-A15E12EBB38B}" type="parTrans" cxnId="{6369E4E2-D495-8E40-8820-8AE1C0CCD932}">
      <dgm:prSet/>
      <dgm:spPr/>
      <dgm:t>
        <a:bodyPr/>
        <a:lstStyle/>
        <a:p>
          <a:endParaRPr lang="en-US"/>
        </a:p>
      </dgm:t>
    </dgm:pt>
    <dgm:pt modelId="{663B8EE4-57E4-6B4A-BAE4-218B5389FE0E}" type="sibTrans" cxnId="{6369E4E2-D495-8E40-8820-8AE1C0CCD932}">
      <dgm:prSet/>
      <dgm:spPr/>
      <dgm:t>
        <a:bodyPr/>
        <a:lstStyle/>
        <a:p>
          <a:endParaRPr lang="en-US"/>
        </a:p>
      </dgm:t>
    </dgm:pt>
    <dgm:pt modelId="{91A5078D-07BA-B64D-9524-77485224877F}">
      <dgm:prSet custT="1"/>
      <dgm:spPr>
        <a:solidFill>
          <a:srgbClr val="00A0D6"/>
        </a:solidFill>
      </dgm:spPr>
      <dgm:t>
        <a:bodyPr/>
        <a:lstStyle/>
        <a:p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12.  </a:t>
          </a:r>
          <a:r>
            <a:rPr lang="en-CA" sz="2400" dirty="0" smtClean="0">
              <a:latin typeface="Calibri"/>
              <a:cs typeface="Calibri"/>
            </a:rPr>
            <a:t>I finish people’s sentences for them.</a:t>
          </a:r>
          <a:r>
            <a:rPr lang="en-CA" sz="2400" dirty="0" smtClean="0">
              <a:solidFill>
                <a:schemeClr val="bg1"/>
              </a:solidFill>
              <a:latin typeface="Calibri"/>
              <a:cs typeface="Calibri"/>
            </a:rPr>
            <a:t> </a:t>
          </a:r>
          <a:endParaRPr lang="en-US" sz="2400" dirty="0">
            <a:solidFill>
              <a:schemeClr val="bg1"/>
            </a:solidFill>
            <a:latin typeface="Calibri"/>
            <a:cs typeface="Calibri"/>
          </a:endParaRPr>
        </a:p>
      </dgm:t>
    </dgm:pt>
    <dgm:pt modelId="{EA9AA8FF-AE17-A64C-B471-39C031FE36C7}" type="parTrans" cxnId="{6ABD0CBA-C4A6-C443-AC2E-01237A965B6F}">
      <dgm:prSet/>
      <dgm:spPr/>
      <dgm:t>
        <a:bodyPr/>
        <a:lstStyle/>
        <a:p>
          <a:endParaRPr lang="en-US"/>
        </a:p>
      </dgm:t>
    </dgm:pt>
    <dgm:pt modelId="{C58D0A07-7CD4-6D46-BC22-7C6E34C81681}" type="sibTrans" cxnId="{6ABD0CBA-C4A6-C443-AC2E-01237A965B6F}">
      <dgm:prSet/>
      <dgm:spPr/>
      <dgm:t>
        <a:bodyPr/>
        <a:lstStyle/>
        <a:p>
          <a:endParaRPr lang="en-US"/>
        </a:p>
      </dgm:t>
    </dgm:pt>
    <dgm:pt modelId="{91D65FA5-441D-496E-B9DD-F7B125F794B4}" type="pres">
      <dgm:prSet presAssocID="{CC78B484-C940-4271-AD79-0C4529C9404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1220EB-1FFB-4D19-91BB-966E4762C838}" type="pres">
      <dgm:prSet presAssocID="{8EFA2D6E-8624-4BDD-A1EE-FF29389CF40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9F8CB-3A0D-47E4-BAAD-124F41CDD4AF}" type="pres">
      <dgm:prSet presAssocID="{785B4FD9-DC42-4216-8226-29CBF68C50BE}" presName="sibTrans" presStyleCnt="0"/>
      <dgm:spPr/>
    </dgm:pt>
    <dgm:pt modelId="{DD46F241-796D-4A51-AC31-4035986CAF1D}" type="pres">
      <dgm:prSet presAssocID="{F0CEE8BC-B221-4E88-BF06-4B35C2639B5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24B909-40F2-41ED-8FF9-E3F980EAACC5}" type="pres">
      <dgm:prSet presAssocID="{6149FA7F-54FB-41CE-969C-5C808FA4549D}" presName="sibTrans" presStyleCnt="0"/>
      <dgm:spPr/>
    </dgm:pt>
    <dgm:pt modelId="{1E7B950E-9FF6-47C2-AB75-FF56CF72DEDE}" type="pres">
      <dgm:prSet presAssocID="{FAEE78D2-1235-42DD-824D-1A3462ED044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E46EF7-5E95-4F3E-9770-1432C7314463}" type="pres">
      <dgm:prSet presAssocID="{4468505B-0C3C-42AF-8237-6750EB4D7D9A}" presName="sibTrans" presStyleCnt="0"/>
      <dgm:spPr/>
    </dgm:pt>
    <dgm:pt modelId="{2F4A0467-AB50-4EDF-9757-C58F7C25D3E1}" type="pres">
      <dgm:prSet presAssocID="{C91AEE86-BFC8-45D0-A51C-7709D4E0CC3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0573B4-CD3C-4ADB-A782-BD281CFC854E}" type="pres">
      <dgm:prSet presAssocID="{5F5297C6-FE31-4787-ADE3-87FAEDFAB421}" presName="sibTrans" presStyleCnt="0"/>
      <dgm:spPr/>
    </dgm:pt>
    <dgm:pt modelId="{7D6FFD63-7CF9-414B-8389-3441D34AA87B}" type="pres">
      <dgm:prSet presAssocID="{CCAA6476-C43F-0441-8E14-EAF57545342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1D60FA-3197-384D-890A-049145692EC2}" type="pres">
      <dgm:prSet presAssocID="{663B8EE4-57E4-6B4A-BAE4-218B5389FE0E}" presName="sibTrans" presStyleCnt="0"/>
      <dgm:spPr/>
    </dgm:pt>
    <dgm:pt modelId="{AA9C7998-A5BF-6A40-B782-A8DC1D6C4781}" type="pres">
      <dgm:prSet presAssocID="{91A5078D-07BA-B64D-9524-77485224877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69E4E2-D495-8E40-8820-8AE1C0CCD932}" srcId="{CC78B484-C940-4271-AD79-0C4529C9404E}" destId="{CCAA6476-C43F-0441-8E14-EAF575453420}" srcOrd="4" destOrd="0" parTransId="{8321F203-9F6E-1A42-8EA2-A15E12EBB38B}" sibTransId="{663B8EE4-57E4-6B4A-BAE4-218B5389FE0E}"/>
    <dgm:cxn modelId="{CB9A1C22-4337-2849-897C-ACEBCC0A240F}" type="presOf" srcId="{CC78B484-C940-4271-AD79-0C4529C9404E}" destId="{91D65FA5-441D-496E-B9DD-F7B125F794B4}" srcOrd="0" destOrd="0" presId="urn:microsoft.com/office/officeart/2005/8/layout/default"/>
    <dgm:cxn modelId="{395DDB34-7904-4B33-9AA2-EE13ABC63719}" srcId="{CC78B484-C940-4271-AD79-0C4529C9404E}" destId="{8EFA2D6E-8624-4BDD-A1EE-FF29389CF40B}" srcOrd="0" destOrd="0" parTransId="{6F605D0D-D505-4617-9F1E-095933F86D02}" sibTransId="{785B4FD9-DC42-4216-8226-29CBF68C50BE}"/>
    <dgm:cxn modelId="{7D985462-EDC7-834A-B166-2C8913748397}" type="presOf" srcId="{F0CEE8BC-B221-4E88-BF06-4B35C2639B56}" destId="{DD46F241-796D-4A51-AC31-4035986CAF1D}" srcOrd="0" destOrd="0" presId="urn:microsoft.com/office/officeart/2005/8/layout/default"/>
    <dgm:cxn modelId="{41FA4768-B79F-4B9B-8D5E-D19502FA43EF}" srcId="{CC78B484-C940-4271-AD79-0C4529C9404E}" destId="{F0CEE8BC-B221-4E88-BF06-4B35C2639B56}" srcOrd="1" destOrd="0" parTransId="{90C33072-E519-41B0-9E07-9E3AC5B573AF}" sibTransId="{6149FA7F-54FB-41CE-969C-5C808FA4549D}"/>
    <dgm:cxn modelId="{9733E3BC-A34A-674F-938B-C46AF20A604C}" type="presOf" srcId="{CCAA6476-C43F-0441-8E14-EAF575453420}" destId="{7D6FFD63-7CF9-414B-8389-3441D34AA87B}" srcOrd="0" destOrd="0" presId="urn:microsoft.com/office/officeart/2005/8/layout/default"/>
    <dgm:cxn modelId="{2C46D606-0928-496C-AD43-93B9DAE97D06}" srcId="{CC78B484-C940-4271-AD79-0C4529C9404E}" destId="{C91AEE86-BFC8-45D0-A51C-7709D4E0CC34}" srcOrd="3" destOrd="0" parTransId="{37338EBB-F793-46F3-8690-E2E26609C366}" sibTransId="{5F5297C6-FE31-4787-ADE3-87FAEDFAB421}"/>
    <dgm:cxn modelId="{6ABD0CBA-C4A6-C443-AC2E-01237A965B6F}" srcId="{CC78B484-C940-4271-AD79-0C4529C9404E}" destId="{91A5078D-07BA-B64D-9524-77485224877F}" srcOrd="5" destOrd="0" parTransId="{EA9AA8FF-AE17-A64C-B471-39C031FE36C7}" sibTransId="{C58D0A07-7CD4-6D46-BC22-7C6E34C81681}"/>
    <dgm:cxn modelId="{0282534C-E559-D842-B839-E8622EA4D4BA}" type="presOf" srcId="{C91AEE86-BFC8-45D0-A51C-7709D4E0CC34}" destId="{2F4A0467-AB50-4EDF-9757-C58F7C25D3E1}" srcOrd="0" destOrd="0" presId="urn:microsoft.com/office/officeart/2005/8/layout/default"/>
    <dgm:cxn modelId="{C59F61D7-B37E-49F8-A906-B663791F41F2}" srcId="{CC78B484-C940-4271-AD79-0C4529C9404E}" destId="{FAEE78D2-1235-42DD-824D-1A3462ED0442}" srcOrd="2" destOrd="0" parTransId="{A36EF6B6-1049-4782-B0C9-8FDA3BA2C007}" sibTransId="{4468505B-0C3C-42AF-8237-6750EB4D7D9A}"/>
    <dgm:cxn modelId="{38D591D8-A2B2-3B45-B672-F70CD78F7672}" type="presOf" srcId="{91A5078D-07BA-B64D-9524-77485224877F}" destId="{AA9C7998-A5BF-6A40-B782-A8DC1D6C4781}" srcOrd="0" destOrd="0" presId="urn:microsoft.com/office/officeart/2005/8/layout/default"/>
    <dgm:cxn modelId="{A8D6A6FD-8F25-3E47-9A88-B17ECC8C9692}" type="presOf" srcId="{FAEE78D2-1235-42DD-824D-1A3462ED0442}" destId="{1E7B950E-9FF6-47C2-AB75-FF56CF72DEDE}" srcOrd="0" destOrd="0" presId="urn:microsoft.com/office/officeart/2005/8/layout/default"/>
    <dgm:cxn modelId="{A0037A31-AA27-9A4F-AE3F-14919767A7B0}" type="presOf" srcId="{8EFA2D6E-8624-4BDD-A1EE-FF29389CF40B}" destId="{AA1220EB-1FFB-4D19-91BB-966E4762C838}" srcOrd="0" destOrd="0" presId="urn:microsoft.com/office/officeart/2005/8/layout/default"/>
    <dgm:cxn modelId="{36B4DCEB-EA38-2A4C-B572-0272231ACAB5}" type="presParOf" srcId="{91D65FA5-441D-496E-B9DD-F7B125F794B4}" destId="{AA1220EB-1FFB-4D19-91BB-966E4762C838}" srcOrd="0" destOrd="0" presId="urn:microsoft.com/office/officeart/2005/8/layout/default"/>
    <dgm:cxn modelId="{7E75C976-9EFC-714B-8742-A4471FC53DBC}" type="presParOf" srcId="{91D65FA5-441D-496E-B9DD-F7B125F794B4}" destId="{C5A9F8CB-3A0D-47E4-BAAD-124F41CDD4AF}" srcOrd="1" destOrd="0" presId="urn:microsoft.com/office/officeart/2005/8/layout/default"/>
    <dgm:cxn modelId="{7ACC63E9-3532-A849-A84A-3482986CBB8B}" type="presParOf" srcId="{91D65FA5-441D-496E-B9DD-F7B125F794B4}" destId="{DD46F241-796D-4A51-AC31-4035986CAF1D}" srcOrd="2" destOrd="0" presId="urn:microsoft.com/office/officeart/2005/8/layout/default"/>
    <dgm:cxn modelId="{89860519-73B7-F94D-8629-42CEC5FFAF92}" type="presParOf" srcId="{91D65FA5-441D-496E-B9DD-F7B125F794B4}" destId="{CD24B909-40F2-41ED-8FF9-E3F980EAACC5}" srcOrd="3" destOrd="0" presId="urn:microsoft.com/office/officeart/2005/8/layout/default"/>
    <dgm:cxn modelId="{846904E4-DFB9-CE4A-B423-C2150CE1F072}" type="presParOf" srcId="{91D65FA5-441D-496E-B9DD-F7B125F794B4}" destId="{1E7B950E-9FF6-47C2-AB75-FF56CF72DEDE}" srcOrd="4" destOrd="0" presId="urn:microsoft.com/office/officeart/2005/8/layout/default"/>
    <dgm:cxn modelId="{6FE32D33-C099-B044-9430-D4DC2AF2C51B}" type="presParOf" srcId="{91D65FA5-441D-496E-B9DD-F7B125F794B4}" destId="{D5E46EF7-5E95-4F3E-9770-1432C7314463}" srcOrd="5" destOrd="0" presId="urn:microsoft.com/office/officeart/2005/8/layout/default"/>
    <dgm:cxn modelId="{00793803-2C99-9D47-BFE9-214EAAE0F27E}" type="presParOf" srcId="{91D65FA5-441D-496E-B9DD-F7B125F794B4}" destId="{2F4A0467-AB50-4EDF-9757-C58F7C25D3E1}" srcOrd="6" destOrd="0" presId="urn:microsoft.com/office/officeart/2005/8/layout/default"/>
    <dgm:cxn modelId="{BCB89712-7B85-8142-B599-2F777952CEEB}" type="presParOf" srcId="{91D65FA5-441D-496E-B9DD-F7B125F794B4}" destId="{780573B4-CD3C-4ADB-A782-BD281CFC854E}" srcOrd="7" destOrd="0" presId="urn:microsoft.com/office/officeart/2005/8/layout/default"/>
    <dgm:cxn modelId="{139471FE-1542-0448-981C-9C355E04F3F6}" type="presParOf" srcId="{91D65FA5-441D-496E-B9DD-F7B125F794B4}" destId="{7D6FFD63-7CF9-414B-8389-3441D34AA87B}" srcOrd="8" destOrd="0" presId="urn:microsoft.com/office/officeart/2005/8/layout/default"/>
    <dgm:cxn modelId="{A056B24F-C8B0-774B-8176-36B70052170B}" type="presParOf" srcId="{91D65FA5-441D-496E-B9DD-F7B125F794B4}" destId="{571D60FA-3197-384D-890A-049145692EC2}" srcOrd="9" destOrd="0" presId="urn:microsoft.com/office/officeart/2005/8/layout/default"/>
    <dgm:cxn modelId="{B6257C7F-88FB-1348-9EA2-F5B54D869F5E}" type="presParOf" srcId="{91D65FA5-441D-496E-B9DD-F7B125F794B4}" destId="{AA9C7998-A5BF-6A40-B782-A8DC1D6C478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1220EB-1FFB-4D19-91BB-966E4762C838}">
      <dsp:nvSpPr>
        <dsp:cNvPr id="0" name=""/>
        <dsp:cNvSpPr/>
      </dsp:nvSpPr>
      <dsp:spPr>
        <a:xfrm>
          <a:off x="0" y="172093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1. </a:t>
          </a: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 I </a:t>
          </a: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pay a lot of attention to the speaker’s tone of voice.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0" y="172093"/>
        <a:ext cx="2672115" cy="1603269"/>
      </dsp:txXfrm>
    </dsp:sp>
    <dsp:sp modelId="{DD46F241-796D-4A51-AC31-4035986CAF1D}">
      <dsp:nvSpPr>
        <dsp:cNvPr id="0" name=""/>
        <dsp:cNvSpPr/>
      </dsp:nvSpPr>
      <dsp:spPr>
        <a:xfrm>
          <a:off x="2939327" y="172093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2</a:t>
          </a: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.  </a:t>
          </a: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I pretend to understand if I miss something, so I don’t interrupt.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2939327" y="172093"/>
        <a:ext cx="2672115" cy="1603269"/>
      </dsp:txXfrm>
    </dsp:sp>
    <dsp:sp modelId="{1E7B950E-9FF6-47C2-AB75-FF56CF72DEDE}">
      <dsp:nvSpPr>
        <dsp:cNvPr id="0" name=""/>
        <dsp:cNvSpPr/>
      </dsp:nvSpPr>
      <dsp:spPr>
        <a:xfrm>
          <a:off x="5878655" y="172093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3. </a:t>
          </a: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 I </a:t>
          </a: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pay attention to the speaker's gestures and body language.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5878655" y="172093"/>
        <a:ext cx="2672115" cy="1603269"/>
      </dsp:txXfrm>
    </dsp:sp>
    <dsp:sp modelId="{2F4A0467-AB50-4EDF-9757-C58F7C25D3E1}">
      <dsp:nvSpPr>
        <dsp:cNvPr id="0" name=""/>
        <dsp:cNvSpPr/>
      </dsp:nvSpPr>
      <dsp:spPr>
        <a:xfrm>
          <a:off x="0" y="2042574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4</a:t>
          </a: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.  </a:t>
          </a:r>
          <a:r>
            <a:rPr lang="en-CA" sz="2400" kern="1200" dirty="0">
              <a:solidFill>
                <a:schemeClr val="bg1"/>
              </a:solidFill>
              <a:latin typeface="Calibri"/>
              <a:cs typeface="Calibri"/>
            </a:rPr>
            <a:t>I think about something else while listening.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0" y="2042574"/>
        <a:ext cx="2672115" cy="1603269"/>
      </dsp:txXfrm>
    </dsp:sp>
    <dsp:sp modelId="{7D6FFD63-7CF9-414B-8389-3441D34AA87B}">
      <dsp:nvSpPr>
        <dsp:cNvPr id="0" name=""/>
        <dsp:cNvSpPr/>
      </dsp:nvSpPr>
      <dsp:spPr>
        <a:xfrm>
          <a:off x="2939327" y="2042574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bg1"/>
              </a:solidFill>
              <a:latin typeface="Calibri"/>
              <a:cs typeface="Calibri"/>
            </a:rPr>
            <a:t>5. </a:t>
          </a:r>
          <a:r>
            <a:rPr lang="en-CA" sz="2200" kern="1200" dirty="0" smtClean="0">
              <a:latin typeface="Calibri"/>
              <a:cs typeface="Calibri"/>
            </a:rPr>
            <a:t>When preparing to listen to a podcast I star</a:t>
          </a:r>
          <a:r>
            <a:rPr lang="en-CA" sz="2400" kern="1200" dirty="0" smtClean="0">
              <a:latin typeface="Calibri"/>
              <a:cs typeface="Calibri"/>
            </a:rPr>
            <a:t>t by eliminating other distractions.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2939327" y="2042574"/>
        <a:ext cx="2672115" cy="1603269"/>
      </dsp:txXfrm>
    </dsp:sp>
    <dsp:sp modelId="{AA9C7998-A5BF-6A40-B782-A8DC1D6C4781}">
      <dsp:nvSpPr>
        <dsp:cNvPr id="0" name=""/>
        <dsp:cNvSpPr/>
      </dsp:nvSpPr>
      <dsp:spPr>
        <a:xfrm>
          <a:off x="5878655" y="2042574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1"/>
              </a:solidFill>
              <a:latin typeface="Calibri"/>
              <a:cs typeface="Calibri"/>
            </a:rPr>
            <a:t>6.  </a:t>
          </a:r>
          <a:r>
            <a:rPr lang="en-CA" sz="2400" kern="1200" dirty="0" smtClean="0">
              <a:latin typeface="Calibri"/>
              <a:cs typeface="Calibri"/>
            </a:rPr>
            <a:t>I tend to shut down when I hear things I don’t agree with.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5878655" y="2042574"/>
        <a:ext cx="2672115" cy="1603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1220EB-1FFB-4D19-91BB-966E4762C838}">
      <dsp:nvSpPr>
        <dsp:cNvPr id="0" name=""/>
        <dsp:cNvSpPr/>
      </dsp:nvSpPr>
      <dsp:spPr>
        <a:xfrm>
          <a:off x="0" y="172093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>
              <a:latin typeface="Calibri"/>
              <a:cs typeface="Calibri"/>
            </a:rPr>
            <a:t>7.  I pay attention to the speaker’s clothing.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0" y="172093"/>
        <a:ext cx="2672115" cy="1603269"/>
      </dsp:txXfrm>
    </dsp:sp>
    <dsp:sp modelId="{DD46F241-796D-4A51-AC31-4035986CAF1D}">
      <dsp:nvSpPr>
        <dsp:cNvPr id="0" name=""/>
        <dsp:cNvSpPr/>
      </dsp:nvSpPr>
      <dsp:spPr>
        <a:xfrm>
          <a:off x="2939327" y="172093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>
              <a:latin typeface="Calibri"/>
              <a:cs typeface="Calibri"/>
            </a:rPr>
            <a:t>8.  I bring my attention back when it starts to go away.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2939327" y="172093"/>
        <a:ext cx="2672115" cy="1603269"/>
      </dsp:txXfrm>
    </dsp:sp>
    <dsp:sp modelId="{1E7B950E-9FF6-47C2-AB75-FF56CF72DEDE}">
      <dsp:nvSpPr>
        <dsp:cNvPr id="0" name=""/>
        <dsp:cNvSpPr/>
      </dsp:nvSpPr>
      <dsp:spPr>
        <a:xfrm>
          <a:off x="5878655" y="172093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9.  </a:t>
          </a:r>
          <a:r>
            <a:rPr lang="en-CA" sz="2400" kern="1200" dirty="0" smtClean="0">
              <a:latin typeface="Calibri"/>
              <a:cs typeface="Calibri"/>
            </a:rPr>
            <a:t>I am always ready to take notes just in case.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5878655" y="172093"/>
        <a:ext cx="2672115" cy="1603269"/>
      </dsp:txXfrm>
    </dsp:sp>
    <dsp:sp modelId="{2F4A0467-AB50-4EDF-9757-C58F7C25D3E1}">
      <dsp:nvSpPr>
        <dsp:cNvPr id="0" name=""/>
        <dsp:cNvSpPr/>
      </dsp:nvSpPr>
      <dsp:spPr>
        <a:xfrm>
          <a:off x="0" y="2042574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chemeClr val="bg1"/>
              </a:solidFill>
              <a:latin typeface="Calibri"/>
              <a:cs typeface="Calibri"/>
            </a:rPr>
            <a:t>10.  </a:t>
          </a:r>
          <a:r>
            <a:rPr lang="en-CA" sz="2000" kern="1200" dirty="0" smtClean="0">
              <a:latin typeface="Calibri"/>
              <a:cs typeface="Calibri"/>
            </a:rPr>
            <a:t>I start forming my response to what is being said before the person has completely finished speaking.</a:t>
          </a:r>
          <a:endParaRPr lang="en-US" sz="20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0" y="2042574"/>
        <a:ext cx="2672115" cy="1603269"/>
      </dsp:txXfrm>
    </dsp:sp>
    <dsp:sp modelId="{7D6FFD63-7CF9-414B-8389-3441D34AA87B}">
      <dsp:nvSpPr>
        <dsp:cNvPr id="0" name=""/>
        <dsp:cNvSpPr/>
      </dsp:nvSpPr>
      <dsp:spPr>
        <a:xfrm>
          <a:off x="2939327" y="2042574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11.  </a:t>
          </a:r>
          <a:r>
            <a:rPr lang="en-CA" sz="2400" kern="1200" dirty="0" smtClean="0">
              <a:latin typeface="Calibri"/>
              <a:cs typeface="Calibri"/>
            </a:rPr>
            <a:t>I look at the speaker’s face and nod to show I understand.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2939327" y="2042574"/>
        <a:ext cx="2672115" cy="1603269"/>
      </dsp:txXfrm>
    </dsp:sp>
    <dsp:sp modelId="{AA9C7998-A5BF-6A40-B782-A8DC1D6C4781}">
      <dsp:nvSpPr>
        <dsp:cNvPr id="0" name=""/>
        <dsp:cNvSpPr/>
      </dsp:nvSpPr>
      <dsp:spPr>
        <a:xfrm>
          <a:off x="5878655" y="2042574"/>
          <a:ext cx="2672115" cy="1603269"/>
        </a:xfrm>
        <a:prstGeom prst="rect">
          <a:avLst/>
        </a:prstGeom>
        <a:solidFill>
          <a:srgbClr val="00A0D6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12.  </a:t>
          </a:r>
          <a:r>
            <a:rPr lang="en-CA" sz="2400" kern="1200" dirty="0" smtClean="0">
              <a:latin typeface="Calibri"/>
              <a:cs typeface="Calibri"/>
            </a:rPr>
            <a:t>I finish people’s sentences for them.</a:t>
          </a:r>
          <a:r>
            <a:rPr lang="en-CA" sz="2400" kern="1200" dirty="0" smtClean="0">
              <a:solidFill>
                <a:schemeClr val="bg1"/>
              </a:solidFill>
              <a:latin typeface="Calibri"/>
              <a:cs typeface="Calibri"/>
            </a:rPr>
            <a:t> </a:t>
          </a:r>
          <a:endParaRPr lang="en-US" sz="2400" kern="1200" dirty="0">
            <a:solidFill>
              <a:schemeClr val="bg1"/>
            </a:solidFill>
            <a:latin typeface="Calibri"/>
            <a:cs typeface="Calibri"/>
          </a:endParaRPr>
        </a:p>
      </dsp:txBody>
      <dsp:txXfrm>
        <a:off x="5878655" y="2042574"/>
        <a:ext cx="2672115" cy="16032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F5884-99C9-BB4A-ADA3-BD07E5543727}" type="datetimeFigureOut">
              <a:rPr lang="en-US" smtClean="0"/>
              <a:t>24-03-12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342EC-6DED-2245-AA22-C87F0AA07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800" dirty="0" smtClean="0"/>
              <a:t>Select one of the Communication activities from the Activity Booklet.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34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Read each statement and ask students if they think the statement reflects effective listening or not. Discuss. Effective Listening: 1,3,5,8,9,11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37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Read each statement and ask students if they think the statement reflects effective listening or not. Discuss. Effective Listening: 1,3,5,8,9,11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28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Being able to listen and communicate effectively and appropriately with coworkers, supervisors and customers will have a very positive impact on your success in the workplace.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46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Ask: What words come to mind when you hear the word ‘Communication?’ Possible responses may include: </a:t>
            </a:r>
            <a:r>
              <a:rPr lang="en-CA" sz="1200" dirty="0" smtClean="0"/>
              <a:t>Talking; Listening, Message, Writing</a:t>
            </a:r>
          </a:p>
          <a:p>
            <a:r>
              <a:rPr lang="en-CA" sz="1200" dirty="0" smtClean="0"/>
              <a:t>Body Language, Tone, Verbal, Non-verbal, Expressive, Speaking, Facial, Expressions, Language, Sender / Receiver</a:t>
            </a:r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82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Read the definition of Communication. Explain: In our daily life, as well as at work, we use communication for many different purposes.</a:t>
            </a:r>
          </a:p>
          <a:p>
            <a:r>
              <a:rPr lang="en-CA" dirty="0" smtClean="0"/>
              <a:t>We spend 70-to 80% of our waking hours communicating each day. </a:t>
            </a:r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801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Read each description (on the slides</a:t>
            </a:r>
            <a:r>
              <a:rPr lang="en-CA" baseline="0" dirty="0" smtClean="0"/>
              <a:t> that follow)</a:t>
            </a:r>
            <a:r>
              <a:rPr lang="en-CA" dirty="0" smtClean="0"/>
              <a:t>. Tell students they are going to do a quick activity to identify examples of the 3 types of oral communication.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19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Read each description. Tell students they are going to do a quick activity to identify examples of the 3 types of oral communication.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80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Read each description. Tell students they are going to do a quick activity to identify examples of the 3 types of oral communication.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80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Read each description. Tell students they are going to do a quick activity to identify examples of the 3 types of oral communication.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80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For each of the communication example, identify whether you think it is ‘Interpersonal’. ‘Interactive’ or ‘Presentation’.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11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Effective listening is an important workplace skill. It is every bit as important as oral communication! </a:t>
            </a:r>
            <a:r>
              <a:rPr lang="en-CA" sz="1200" dirty="0" smtClean="0"/>
              <a:t>People aren’t born being good or poor listeners. Effective listening is a skill, and like most skills, the more you do it, the better you get. A good first step to improving listening skills is to recognize what the elements of effective and non-effective listening.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342EC-6DED-2245-AA22-C87F0AA077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3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8" y="1"/>
            <a:ext cx="7543800" cy="228231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91127"/>
            <a:ext cx="7205323" cy="1478557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800" b="1" i="0" spc="3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3221" y="2850900"/>
            <a:ext cx="7462579" cy="113172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buNone/>
              <a:defRPr sz="4800" spc="0">
                <a:solidFill>
                  <a:schemeClr val="bg1">
                    <a:lumMod val="50000"/>
                  </a:schemeClr>
                </a:solidFill>
                <a:latin typeface="Komika Text"/>
                <a:cs typeface="Komika Tex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8894" y="4763038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612117-C0BC-EC43-AA68-675AB14AD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765048" y="0"/>
            <a:ext cx="7543800" cy="285750"/>
          </a:xfrm>
          <a:prstGeom prst="rect">
            <a:avLst/>
          </a:prstGeom>
          <a:solidFill>
            <a:srgbClr val="00A0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>
              <a:solidFill>
                <a:srgbClr val="3366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174" b="27302"/>
          <a:stretch/>
        </p:blipFill>
        <p:spPr>
          <a:xfrm>
            <a:off x="0" y="-1"/>
            <a:ext cx="9144000" cy="328930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939640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0931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ree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7939640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sz="2800"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3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501803"/>
            <a:ext cx="7939640" cy="3670213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sz="3200"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82457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green with 2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pic>
        <p:nvPicPr>
          <p:cNvPr id="8" name="Picture 7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/>
          <a:stretch/>
        </p:blipFill>
        <p:spPr>
          <a:xfrm>
            <a:off x="0" y="-1"/>
            <a:ext cx="9144000" cy="4524663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3366052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01548" y="950857"/>
            <a:ext cx="4420152" cy="3158435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800"/>
              </a:spcBef>
              <a:defRPr b="0" spc="0">
                <a:solidFill>
                  <a:schemeClr val="bg1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0972" y="154616"/>
            <a:ext cx="7931537" cy="8393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97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 - shor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n with dots-tall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4" b="68282"/>
          <a:stretch/>
        </p:blipFill>
        <p:spPr>
          <a:xfrm>
            <a:off x="0" y="-1"/>
            <a:ext cx="9144000" cy="143510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90972" y="304800"/>
            <a:ext cx="8260928" cy="901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 i="0" spc="200">
                <a:solidFill>
                  <a:schemeClr val="bg1"/>
                </a:solidFill>
                <a:latin typeface="Komika Text Kaps"/>
                <a:cs typeface="Komika Text Kap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608956" y="4763038"/>
            <a:ext cx="963537" cy="273844"/>
          </a:xfrm>
          <a:prstGeom prst="rect">
            <a:avLst/>
          </a:prstGeom>
        </p:spPr>
        <p:txBody>
          <a:bodyPr/>
          <a:lstStyle>
            <a:lvl1pPr algn="r">
              <a:defRPr sz="1600">
                <a:latin typeface="Arial"/>
                <a:cs typeface="Arial"/>
              </a:defRPr>
            </a:lvl1pPr>
          </a:lstStyle>
          <a:p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6348" y="1587500"/>
            <a:ext cx="7939640" cy="2933700"/>
          </a:xfrm>
          <a:prstGeom prst="rect">
            <a:avLst/>
          </a:prstGeom>
        </p:spPr>
        <p:txBody>
          <a:bodyPr vert="horz"/>
          <a:lstStyle>
            <a:lvl1pPr>
              <a:spcBef>
                <a:spcPts val="0"/>
              </a:spcBef>
              <a:spcAft>
                <a:spcPts val="800"/>
              </a:spcAft>
              <a:defRPr b="0" spc="0">
                <a:solidFill>
                  <a:srgbClr val="636463"/>
                </a:solidFill>
              </a:defRPr>
            </a:lvl1pPr>
            <a:lvl2pPr marL="576263" indent="-344488">
              <a:buFont typeface="Lucida Grande"/>
              <a:buChar char="–"/>
              <a:defRPr sz="2600" b="0" spc="0">
                <a:solidFill>
                  <a:schemeClr val="bg1"/>
                </a:solidFill>
              </a:defRPr>
            </a:lvl2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3681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972" y="4127500"/>
            <a:ext cx="7931537" cy="5290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 i="0">
                <a:latin typeface="Komika Text"/>
                <a:cs typeface="Komika Text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48400" y="4656583"/>
            <a:ext cx="2133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2023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2"/>
          <a:stretch/>
        </p:blipFill>
        <p:spPr>
          <a:xfrm>
            <a:off x="0" y="-1"/>
            <a:ext cx="9177866" cy="311573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</p:pic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590973" y="609600"/>
            <a:ext cx="7931536" cy="3517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06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71506" y="4715540"/>
            <a:ext cx="8000989" cy="20574"/>
          </a:xfrm>
          <a:prstGeom prst="rect">
            <a:avLst/>
          </a:prstGeom>
          <a:solidFill>
            <a:srgbClr val="5BA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dirty="0"/>
              <a:t>- </a:t>
            </a:r>
          </a:p>
        </p:txBody>
      </p:sp>
      <p:sp>
        <p:nvSpPr>
          <p:cNvPr id="10" name="Text Placeholder 11"/>
          <p:cNvSpPr txBox="1">
            <a:spLocks/>
          </p:cNvSpPr>
          <p:nvPr userDrawn="1"/>
        </p:nvSpPr>
        <p:spPr>
          <a:xfrm>
            <a:off x="487209" y="4763038"/>
            <a:ext cx="3545529" cy="317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200" b="0" i="0" kern="1200">
                <a:solidFill>
                  <a:schemeClr val="tx2"/>
                </a:solidFill>
                <a:latin typeface="Calibri"/>
                <a:ea typeface="+mn-ea"/>
                <a:cs typeface="Calibri"/>
              </a:defRPr>
            </a:lvl1pPr>
            <a:lvl2pPr marL="445770" indent="-20574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7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2pPr>
            <a:lvl3pPr marL="65151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5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3pPr>
            <a:lvl4pPr marL="85725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b="1" i="0" kern="120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4pPr>
            <a:lvl5pPr marL="102870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b="1" i="0" kern="1200" baseline="0">
                <a:solidFill>
                  <a:schemeClr val="tx2"/>
                </a:solidFill>
                <a:latin typeface="Komika Text"/>
                <a:ea typeface="+mn-ea"/>
                <a:cs typeface="Komika Text"/>
              </a:defRPr>
            </a:lvl5pPr>
            <a:lvl6pPr marL="123444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426464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64592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851660" indent="-1714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Skills/</a:t>
            </a:r>
            <a:r>
              <a:rPr lang="en-US" sz="1050" b="0" i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Compétences</a:t>
            </a:r>
            <a:r>
              <a:rPr lang="en-US" sz="1050" b="0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Canada — Skills for Success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8" r:id="rId2"/>
    <p:sldLayoutId id="2147483687" r:id="rId3"/>
    <p:sldLayoutId id="2147483691" r:id="rId4"/>
    <p:sldLayoutId id="2147483689" r:id="rId5"/>
    <p:sldLayoutId id="2147483690" r:id="rId6"/>
    <p:sldLayoutId id="2147483692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685800" rtl="0" eaLnBrk="1" latinLnBrk="0" hangingPunct="1">
        <a:spcBef>
          <a:spcPct val="0"/>
        </a:spcBef>
        <a:buNone/>
        <a:defRPr sz="4000" b="1" i="0" kern="1200" spc="250">
          <a:solidFill>
            <a:schemeClr val="tx1">
              <a:lumMod val="85000"/>
              <a:lumOff val="15000"/>
            </a:schemeClr>
          </a:solidFill>
          <a:latin typeface="Komika Text Kaps"/>
          <a:ea typeface="+mj-ea"/>
          <a:cs typeface="Komika Text Kap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05740" indent="-20574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 spc="100">
          <a:solidFill>
            <a:schemeClr val="tx2"/>
          </a:solidFill>
          <a:latin typeface="Calibri"/>
          <a:ea typeface="+mn-ea"/>
          <a:cs typeface="Calibri"/>
        </a:defRPr>
      </a:lvl1pPr>
      <a:lvl2pPr marL="445770" indent="-20574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 spc="100">
          <a:solidFill>
            <a:schemeClr val="tx2"/>
          </a:solidFill>
          <a:latin typeface="Calibri"/>
          <a:ea typeface="+mn-ea"/>
          <a:cs typeface="Calibri"/>
        </a:defRPr>
      </a:lvl2pPr>
      <a:lvl3pPr marL="65151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800" b="1" i="0" kern="1200">
          <a:solidFill>
            <a:schemeClr val="tx2"/>
          </a:solidFill>
          <a:latin typeface="Calibri"/>
          <a:ea typeface="+mn-ea"/>
          <a:cs typeface="Calibri"/>
        </a:defRPr>
      </a:lvl3pPr>
      <a:lvl4pPr marL="85725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b="1" i="0" kern="1200">
          <a:solidFill>
            <a:schemeClr val="tx2"/>
          </a:solidFill>
          <a:latin typeface="Komika Text"/>
          <a:ea typeface="+mn-ea"/>
          <a:cs typeface="Komika Text"/>
        </a:defRPr>
      </a:lvl4pPr>
      <a:lvl5pPr marL="102870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b="1" i="0" kern="1200" baseline="0">
          <a:solidFill>
            <a:schemeClr val="tx2"/>
          </a:solidFill>
          <a:latin typeface="Komika Text"/>
          <a:ea typeface="+mn-ea"/>
          <a:cs typeface="Komika Text"/>
        </a:defRPr>
      </a:lvl5pPr>
      <a:lvl6pPr marL="123444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426464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92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1851660" indent="-171450" algn="l" defTabSz="6858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svg"/><Relationship Id="rId5" Type="http://schemas.openxmlformats.org/officeDocument/2006/relationships/image" Target="../media/image8.png"/><Relationship Id="rId6" Type="http://schemas.openxmlformats.org/officeDocument/2006/relationships/image" Target="../media/image6.sv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273538"/>
            <a:ext cx="7205323" cy="1438031"/>
          </a:xfrm>
        </p:spPr>
        <p:txBody>
          <a:bodyPr anchor="b"/>
          <a:lstStyle/>
          <a:p>
            <a:r>
              <a:rPr lang="en-US" spc="200" dirty="0"/>
              <a:t>Skills for Success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550" y="2510766"/>
            <a:ext cx="7378700" cy="1131721"/>
          </a:xfrm>
        </p:spPr>
        <p:txBody>
          <a:bodyPr/>
          <a:lstStyle/>
          <a:p>
            <a:r>
              <a:rPr lang="en-US" dirty="0"/>
              <a:t>Communication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FD970B4-1C95-9B14-6CCD-F1258FD62C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8339" y="3835692"/>
            <a:ext cx="1756856" cy="7968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59C70E6-298E-C7F5-48DD-D2B620E2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10308" y="4363571"/>
            <a:ext cx="2055353" cy="26900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1230745-2B66-A87E-D381-7266C67406AF}"/>
              </a:ext>
            </a:extLst>
          </p:cNvPr>
          <p:cNvSpPr/>
          <p:nvPr/>
        </p:nvSpPr>
        <p:spPr>
          <a:xfrm>
            <a:off x="492369" y="4759569"/>
            <a:ext cx="815926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57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 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6348" y="950857"/>
            <a:ext cx="5316208" cy="3158435"/>
          </a:xfrm>
        </p:spPr>
        <p:txBody>
          <a:bodyPr/>
          <a:lstStyle/>
          <a:p>
            <a:r>
              <a:rPr lang="en-US" sz="3200" dirty="0"/>
              <a:t>Listening to someone is </a:t>
            </a:r>
            <a:r>
              <a:rPr lang="en-US" sz="3200" u="sng" dirty="0"/>
              <a:t>not</a:t>
            </a:r>
            <a:r>
              <a:rPr lang="en-US" sz="3200" dirty="0"/>
              <a:t> the same thing as just hearing them talk.</a:t>
            </a:r>
          </a:p>
        </p:txBody>
      </p:sp>
    </p:spTree>
    <p:extLst>
      <p:ext uri="{BB962C8B-B14F-4D97-AF65-F5344CB8AC3E}">
        <p14:creationId xmlns:p14="http://schemas.microsoft.com/office/powerpoint/2010/main" val="2638586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extBox 1">
            <a:extLst>
              <a:ext uri="{FF2B5EF4-FFF2-40B4-BE49-F238E27FC236}">
                <a16:creationId xmlns:a16="http://schemas.microsoft.com/office/drawing/2014/main" xmlns="" id="{8FC7C90D-96F4-0A60-D9B5-1E95B0242D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0899012"/>
              </p:ext>
            </p:extLst>
          </p:nvPr>
        </p:nvGraphicFramePr>
        <p:xfrm>
          <a:off x="301128" y="803447"/>
          <a:ext cx="8550771" cy="3817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Listen up!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759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extBox 1">
            <a:extLst>
              <a:ext uri="{FF2B5EF4-FFF2-40B4-BE49-F238E27FC236}">
                <a16:creationId xmlns:a16="http://schemas.microsoft.com/office/drawing/2014/main" xmlns="" id="{8FC7C90D-96F4-0A60-D9B5-1E95B0242D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8365985"/>
              </p:ext>
            </p:extLst>
          </p:nvPr>
        </p:nvGraphicFramePr>
        <p:xfrm>
          <a:off x="301128" y="817558"/>
          <a:ext cx="8550771" cy="3817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Listen up!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519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0972" y="154616"/>
            <a:ext cx="4425882" cy="2887576"/>
          </a:xfrm>
        </p:spPr>
        <p:txBody>
          <a:bodyPr>
            <a:normAutofit/>
          </a:bodyPr>
          <a:lstStyle/>
          <a:p>
            <a:r>
              <a:rPr lang="en-US" sz="3600" dirty="0"/>
              <a:t>Cool Jobs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that use Communication</a:t>
            </a:r>
            <a:endParaRPr lang="en-US" sz="3600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xmlns="" id="{DBB4C095-0A70-C58D-1AB8-BDB8753A66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9" t="357" r="1626"/>
          <a:stretch/>
        </p:blipFill>
        <p:spPr>
          <a:xfrm>
            <a:off x="4797778" y="211667"/>
            <a:ext cx="3979333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74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with an activity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596348" y="1176105"/>
            <a:ext cx="7939640" cy="2933187"/>
          </a:xfrm>
        </p:spPr>
        <p:txBody>
          <a:bodyPr/>
          <a:lstStyle/>
          <a:p>
            <a:pPr>
              <a:tabLst>
                <a:tab pos="2054225" algn="l"/>
              </a:tabLst>
            </a:pPr>
            <a:r>
              <a:rPr lang="en-US" dirty="0"/>
              <a:t>Activity 1  	Blind Drawing</a:t>
            </a:r>
          </a:p>
          <a:p>
            <a:pPr>
              <a:tabLst>
                <a:tab pos="2054225" algn="l"/>
              </a:tabLst>
            </a:pPr>
            <a:r>
              <a:rPr lang="en-US" dirty="0"/>
              <a:t>Activity 2  	Ball Pass</a:t>
            </a:r>
          </a:p>
          <a:p>
            <a:pPr>
              <a:tabLst>
                <a:tab pos="2054225" algn="l"/>
              </a:tabLst>
            </a:pPr>
            <a:r>
              <a:rPr lang="en-US" dirty="0"/>
              <a:t>Activity 3	Get the </a:t>
            </a:r>
            <a:r>
              <a:rPr lang="en-US" dirty="0" smtClean="0"/>
              <a:t>Ball </a:t>
            </a:r>
            <a:r>
              <a:rPr lang="en-US" dirty="0"/>
              <a:t>Rolling</a:t>
            </a:r>
          </a:p>
        </p:txBody>
      </p:sp>
      <p:sp>
        <p:nvSpPr>
          <p:cNvPr id="7" name="Alternate Process 6"/>
          <p:cNvSpPr>
            <a:spLocks noChangeAspect="1"/>
          </p:cNvSpPr>
          <p:nvPr/>
        </p:nvSpPr>
        <p:spPr>
          <a:xfrm>
            <a:off x="5813679" y="2414936"/>
            <a:ext cx="2777683" cy="2061281"/>
          </a:xfrm>
          <a:prstGeom prst="flowChartAlternateProcess">
            <a:avLst/>
          </a:prstGeom>
          <a:blipFill rotWithShape="1">
            <a:blip r:embed="rId3"/>
            <a:srcRect/>
            <a:stretch>
              <a:fillRect l="-623" t="833" r="-1895" b="1083"/>
            </a:stretch>
          </a:blipFill>
          <a:ln w="101600">
            <a:solidFill>
              <a:srgbClr val="00A0D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</p:spTree>
    <p:extLst>
      <p:ext uri="{BB962C8B-B14F-4D97-AF65-F5344CB8AC3E}">
        <p14:creationId xmlns:p14="http://schemas.microsoft.com/office/powerpoint/2010/main" val="1678399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pic>
        <p:nvPicPr>
          <p:cNvPr id="6" name="Graphic 3" descr="Thought bubble with solid fill">
            <a:extLst>
              <a:ext uri="{FF2B5EF4-FFF2-40B4-BE49-F238E27FC236}">
                <a16:creationId xmlns:a16="http://schemas.microsoft.com/office/drawing/2014/main" xmlns="" id="{64B4D618-323F-A93F-3C89-0D7A9FA8CB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200884" y="669232"/>
            <a:ext cx="2247900" cy="2247900"/>
          </a:xfrm>
          <a:prstGeom prst="rect">
            <a:avLst/>
          </a:prstGeom>
        </p:spPr>
      </p:pic>
      <p:pic>
        <p:nvPicPr>
          <p:cNvPr id="7" name="Graphic 5" descr="Users with solid fill">
            <a:extLst>
              <a:ext uri="{FF2B5EF4-FFF2-40B4-BE49-F238E27FC236}">
                <a16:creationId xmlns:a16="http://schemas.microsoft.com/office/drawing/2014/main" xmlns="" id="{7DEB33FA-F07B-92B8-CC0C-EC47897360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898309" y="1922102"/>
            <a:ext cx="3025526" cy="302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29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96348" y="501803"/>
            <a:ext cx="7477651" cy="3670213"/>
          </a:xfrm>
        </p:spPr>
        <p:txBody>
          <a:bodyPr/>
          <a:lstStyle/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en-US" b="1" dirty="0"/>
              <a:t>Communication</a:t>
            </a:r>
            <a:r>
              <a:rPr lang="en-US" dirty="0"/>
              <a:t> refers to your ability to receive, understand, consider, and share information and ideas through speaking, listening, and interacting with others, which includes broader concepts such as non-verbal communication.</a:t>
            </a:r>
          </a:p>
        </p:txBody>
      </p:sp>
    </p:spTree>
    <p:extLst>
      <p:ext uri="{BB962C8B-B14F-4D97-AF65-F5344CB8AC3E}">
        <p14:creationId xmlns:p14="http://schemas.microsoft.com/office/powerpoint/2010/main" val="3960959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8667" y="154616"/>
            <a:ext cx="8805333" cy="839304"/>
          </a:xfrm>
        </p:spPr>
        <p:txBody>
          <a:bodyPr/>
          <a:lstStyle/>
          <a:p>
            <a:r>
              <a:rPr lang="en-US" dirty="0" smtClean="0"/>
              <a:t>Three </a:t>
            </a:r>
            <a:r>
              <a:rPr lang="en-US" dirty="0" smtClean="0"/>
              <a:t>types </a:t>
            </a:r>
            <a:r>
              <a:rPr lang="en-US" dirty="0"/>
              <a:t>of </a:t>
            </a:r>
            <a:r>
              <a:rPr lang="en-US" dirty="0" smtClean="0"/>
              <a:t>oral </a:t>
            </a:r>
            <a:r>
              <a:rPr lang="en-US" dirty="0"/>
              <a:t>c</a:t>
            </a:r>
            <a:r>
              <a:rPr lang="en-US" dirty="0" smtClean="0"/>
              <a:t>ommunication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19778" y="1086556"/>
            <a:ext cx="5516210" cy="2173111"/>
          </a:xfrm>
        </p:spPr>
        <p:txBody>
          <a:bodyPr/>
          <a:lstStyle/>
          <a:p>
            <a:pPr marL="444500" indent="-444500"/>
            <a:r>
              <a:rPr lang="en-US" sz="3600" dirty="0"/>
              <a:t>Interpersonal</a:t>
            </a:r>
          </a:p>
          <a:p>
            <a:pPr marL="444500" lvl="0" indent="-444500"/>
            <a:r>
              <a:rPr lang="en-CA" sz="3600" dirty="0"/>
              <a:t>Interpretive</a:t>
            </a:r>
          </a:p>
          <a:p>
            <a:pPr marL="444500" lvl="0" indent="-444500"/>
            <a:r>
              <a:rPr lang="en-CA" sz="3600" dirty="0" smtClean="0"/>
              <a:t>Presentation</a:t>
            </a:r>
            <a:endParaRPr lang="en-US" sz="3600" dirty="0"/>
          </a:p>
        </p:txBody>
      </p:sp>
      <p:pic>
        <p:nvPicPr>
          <p:cNvPr id="6" name="Picture 5" descr="Yellow Arro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77242" y="1342771"/>
            <a:ext cx="882396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4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US" sz="3600" b="1" dirty="0">
                <a:solidFill>
                  <a:srgbClr val="FDFCFB"/>
                </a:solidFill>
              </a:rPr>
              <a:t>Interpersonal</a:t>
            </a:r>
          </a:p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CA" sz="3600" dirty="0">
                <a:solidFill>
                  <a:srgbClr val="C3DB83"/>
                </a:solidFill>
              </a:rPr>
              <a:t>Interpretive</a:t>
            </a:r>
          </a:p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CA" sz="3600" dirty="0">
                <a:solidFill>
                  <a:srgbClr val="C3DB83"/>
                </a:solidFill>
              </a:rPr>
              <a:t>Presentation</a:t>
            </a:r>
            <a:endParaRPr lang="en-US" sz="3600" dirty="0">
              <a:solidFill>
                <a:srgbClr val="C3DB83"/>
              </a:solidFill>
            </a:endParaRPr>
          </a:p>
          <a:p>
            <a:pPr marL="0" lvl="0" indent="0" defTabSz="457200">
              <a:spcBef>
                <a:spcPct val="20000"/>
              </a:spcBef>
              <a:buClrTx/>
              <a:buNone/>
            </a:pPr>
            <a:endParaRPr lang="en-US" sz="24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101548" y="950857"/>
            <a:ext cx="4633230" cy="315843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Includes: </a:t>
            </a:r>
          </a:p>
          <a:p>
            <a:r>
              <a:rPr lang="en-CA" dirty="0"/>
              <a:t>spoken, signed, or written conversations or sharing of information, reactions, feeling, and </a:t>
            </a:r>
            <a:r>
              <a:rPr lang="en-CA" dirty="0" smtClean="0"/>
              <a:t>opinions.</a:t>
            </a:r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</a:t>
            </a:r>
            <a:r>
              <a:rPr lang="en-US" dirty="0" smtClean="0"/>
              <a:t>Communication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857603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US" sz="3600" dirty="0">
                <a:solidFill>
                  <a:srgbClr val="C3DB83"/>
                </a:solidFill>
              </a:rPr>
              <a:t>Interpersonal</a:t>
            </a:r>
          </a:p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CA" sz="3600" b="1" dirty="0">
                <a:solidFill>
                  <a:srgbClr val="FDFCFB"/>
                </a:solidFill>
              </a:rPr>
              <a:t>Interpretive</a:t>
            </a:r>
          </a:p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CA" sz="3600" dirty="0">
                <a:solidFill>
                  <a:srgbClr val="C3DB83"/>
                </a:solidFill>
              </a:rPr>
              <a:t>Presentation</a:t>
            </a:r>
            <a:endParaRPr lang="en-US" sz="3600" dirty="0">
              <a:solidFill>
                <a:srgbClr val="C3DB83"/>
              </a:solidFill>
            </a:endParaRPr>
          </a:p>
          <a:p>
            <a:pPr marL="0" lvl="0" indent="0" defTabSz="457200">
              <a:spcBef>
                <a:spcPct val="20000"/>
              </a:spcBef>
              <a:buClrTx/>
              <a:buNone/>
            </a:pPr>
            <a:endParaRPr lang="en-US" sz="24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101548" y="950857"/>
            <a:ext cx="4633230" cy="315843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Includes: </a:t>
            </a:r>
          </a:p>
          <a:p>
            <a:r>
              <a:rPr lang="en-CA" dirty="0"/>
              <a:t>understanding, interpreting and/or analysing what is heard, read or </a:t>
            </a:r>
            <a:r>
              <a:rPr lang="en-CA" dirty="0" smtClean="0"/>
              <a:t>viewed. </a:t>
            </a:r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Communication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3274747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US" sz="3600" dirty="0">
                <a:solidFill>
                  <a:srgbClr val="C3DB83"/>
                </a:solidFill>
              </a:rPr>
              <a:t>Interpersonal</a:t>
            </a:r>
          </a:p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CA" sz="3600" dirty="0">
                <a:solidFill>
                  <a:srgbClr val="C3DB83"/>
                </a:solidFill>
              </a:rPr>
              <a:t>Interpretive</a:t>
            </a:r>
          </a:p>
          <a:p>
            <a:pPr marL="0" lvl="0" indent="0">
              <a:spcBef>
                <a:spcPct val="20000"/>
              </a:spcBef>
              <a:buClr>
                <a:srgbClr val="5BA034"/>
              </a:buClr>
              <a:buNone/>
            </a:pPr>
            <a:r>
              <a:rPr lang="en-CA" sz="3600" b="1" dirty="0">
                <a:solidFill>
                  <a:srgbClr val="FDFCFB"/>
                </a:solidFill>
              </a:rPr>
              <a:t>Presentation</a:t>
            </a:r>
            <a:endParaRPr lang="en-US" sz="3600" b="1" dirty="0">
              <a:solidFill>
                <a:srgbClr val="FDFCFB"/>
              </a:solidFill>
            </a:endParaRPr>
          </a:p>
          <a:p>
            <a:pPr marL="0" lvl="0" indent="0" defTabSz="457200">
              <a:spcBef>
                <a:spcPct val="20000"/>
              </a:spcBef>
              <a:buClrTx/>
              <a:buNone/>
            </a:pPr>
            <a:endParaRPr lang="en-US" sz="24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101548" y="950857"/>
            <a:ext cx="4633230" cy="3158435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Includes: </a:t>
            </a:r>
          </a:p>
          <a:p>
            <a:r>
              <a:rPr lang="en-CA" dirty="0"/>
              <a:t>One-way communication by way of writing (e.g., report or article), speaking (e.g., telling a story or speech) or visually (e.g., video or PowerPoint) representing </a:t>
            </a:r>
            <a:r>
              <a:rPr lang="en-CA" dirty="0" smtClean="0"/>
              <a:t>information.</a:t>
            </a:r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Communication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562624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88" y="154616"/>
            <a:ext cx="8664223" cy="839304"/>
          </a:xfrm>
        </p:spPr>
        <p:txBody>
          <a:bodyPr>
            <a:normAutofit/>
          </a:bodyPr>
          <a:lstStyle/>
          <a:p>
            <a:r>
              <a:rPr lang="en-US" sz="3600" b="0" spc="110" dirty="0"/>
              <a:t>Interpersonal, Interactive, Presentation</a:t>
            </a:r>
            <a:endParaRPr lang="en-US" sz="3600" spc="110" dirty="0"/>
          </a:p>
        </p:txBody>
      </p:sp>
      <p:pic>
        <p:nvPicPr>
          <p:cNvPr id="6" name="Picture 5" descr="Comm-Type graphics-ENGLIS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33" y="945560"/>
            <a:ext cx="7521222" cy="359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751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ILLS-2023">
  <a:themeElements>
    <a:clrScheme name="Custom 10">
      <a:dk1>
        <a:srgbClr val="47B3C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A0D6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9450e6-b98c-46fe-969f-08a1e686a47c" xsi:nil="true"/>
    <lcf76f155ced4ddcb4097134ff3c332f xmlns="c31867ed-14af-43af-a40e-dbb258c2446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A49B40CBCDAF48B72A00462F978272" ma:contentTypeVersion="17" ma:contentTypeDescription="Create a new document." ma:contentTypeScope="" ma:versionID="d8ce85f6f2ba012ed4d00bd9314ea16d">
  <xsd:schema xmlns:xsd="http://www.w3.org/2001/XMLSchema" xmlns:xs="http://www.w3.org/2001/XMLSchema" xmlns:p="http://schemas.microsoft.com/office/2006/metadata/properties" xmlns:ns2="b99450e6-b98c-46fe-969f-08a1e686a47c" xmlns:ns3="c31867ed-14af-43af-a40e-dbb258c24461" targetNamespace="http://schemas.microsoft.com/office/2006/metadata/properties" ma:root="true" ma:fieldsID="1448e659582f881a95c69b922e9ae848" ns2:_="" ns3:_="">
    <xsd:import namespace="b99450e6-b98c-46fe-969f-08a1e686a47c"/>
    <xsd:import namespace="c31867ed-14af-43af-a40e-dbb258c24461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450e6-b98c-46fe-969f-08a1e686a47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d779b64e-ebf5-4ebd-a3a4-60f9e1ec8ab8}" ma:internalName="TaxCatchAll" ma:showField="CatchAllData" ma:web="b99450e6-b98c-46fe-969f-08a1e686a4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1867ed-14af-43af-a40e-dbb258c244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8d3b4c81-3f07-471f-9771-68e0463ff5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6F0ED6-761D-4ED5-B6F0-273F8A9A09D8}">
  <ds:schemaRefs>
    <ds:schemaRef ds:uri="b99450e6-b98c-46fe-969f-08a1e686a47c"/>
    <ds:schemaRef ds:uri="c31867ed-14af-43af-a40e-dbb258c2446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04B516-1202-48B8-8AC0-2A62A9945E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EF34B3-205B-43B3-92D3-9C3F67AF1BB1}">
  <ds:schemaRefs>
    <ds:schemaRef ds:uri="b99450e6-b98c-46fe-969f-08a1e686a47c"/>
    <ds:schemaRef ds:uri="c31867ed-14af-43af-a40e-dbb258c244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SKILLS-2023.thmx</Template>
  <TotalTime>6023</TotalTime>
  <Words>745</Words>
  <Application>Microsoft Macintosh PowerPoint</Application>
  <PresentationFormat>On-screen Show (16:9)</PresentationFormat>
  <Paragraphs>74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SKILLS-2023</vt:lpstr>
      <vt:lpstr>Skills for Success</vt:lpstr>
      <vt:lpstr>Start with an activity</vt:lpstr>
      <vt:lpstr>Communication</vt:lpstr>
      <vt:lpstr>PowerPoint Presentation</vt:lpstr>
      <vt:lpstr>Three types of oral communication</vt:lpstr>
      <vt:lpstr>Oral Communication</vt:lpstr>
      <vt:lpstr>Oral Communication</vt:lpstr>
      <vt:lpstr>Oral Communication</vt:lpstr>
      <vt:lpstr>Interpersonal, Interactive, Presentation</vt:lpstr>
      <vt:lpstr>True or False ?</vt:lpstr>
      <vt:lpstr>Listen up!</vt:lpstr>
      <vt:lpstr>Listen up!</vt:lpstr>
      <vt:lpstr>Cool Jobs  that use Communication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Adaptability</dc:title>
  <dc:creator>Susan Corning</dc:creator>
  <cp:lastModifiedBy>Susan Corning</cp:lastModifiedBy>
  <cp:revision>67</cp:revision>
  <dcterms:created xsi:type="dcterms:W3CDTF">2023-11-15T11:01:28Z</dcterms:created>
  <dcterms:modified xsi:type="dcterms:W3CDTF">2024-03-12T19:14:06Z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0x01010076A49B40CBCDAF48B72A00462F978272</vt:lpwstr>
  </property>
  <property fmtid="{D5CDD505-2E9C-101B-9397-08002B2CF9AE}" pid="3" name="MediaServiceImageTags">
    <vt:lpwstr/>
  </property>
</Properties>
</file>