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1"/>
  </p:notesMasterIdLst>
  <p:sldIdLst>
    <p:sldId id="256" r:id="rId5"/>
    <p:sldId id="301" r:id="rId6"/>
    <p:sldId id="312" r:id="rId7"/>
    <p:sldId id="314" r:id="rId8"/>
    <p:sldId id="313" r:id="rId9"/>
    <p:sldId id="315" r:id="rId1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7011" autoAdjust="0"/>
  </p:normalViewPr>
  <p:slideViewPr>
    <p:cSldViewPr snapToGrid="0">
      <p:cViewPr>
        <p:scale>
          <a:sx n="81" d="100"/>
          <a:sy n="81" d="100"/>
        </p:scale>
        <p:origin x="-544" y="-10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27" Type="http://schemas.microsoft.com/office/2018/10/relationships/authors" Target="authors.xml"/><Relationship Id="rId10"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dirty="0" smtClean="0"/>
              <a:t>Choisissez l’une des deux activités associées à la compétence « </a:t>
            </a:r>
            <a:r>
              <a:rPr lang="fr-CA" sz="1800" dirty="0" smtClean="0"/>
              <a:t>Conclusion</a:t>
            </a:r>
            <a:r>
              <a:rPr lang="fr-CA" sz="1800" dirty="0" smtClean="0"/>
              <a:t> » des Compétences pour réussir.</a:t>
            </a:r>
            <a:endParaRPr lang="fr-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Passez en revue la liste des 9 Compétences pour réussir. Les élèves devraient avoir accès aux définitions à même le contenu en lien avec l’activité correspondante.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CA" dirty="0" smtClean="0"/>
              <a:t>On développe les Compétences pour réussir en les mettant en pratique régulièrement, et en planifiant le tout. Ces compétences nous aident à être efficaces, à nous adapter et à réaliser des activités ou des tâches complexes qui mettent en cause des idées, des objets ou des personnes. Faites savoir aux élèves que pour la plupart des métiers, le niveau des compétences essentielles requises </a:t>
            </a:r>
            <a:r>
              <a:rPr lang="fr-CA" sz="1200" dirty="0" smtClean="0"/>
              <a:t>est aussi élevé, voire plus élevé, que ce que demandent nombre d’emplois de bureau. Alors, </a:t>
            </a:r>
            <a:r>
              <a:rPr lang="fr-CA" sz="1200" i="1" dirty="0" smtClean="0"/>
              <a:t>qu’est-ce que cela signifie? </a:t>
            </a:r>
            <a:r>
              <a:rPr lang="fr-CA" sz="1200" dirty="0" smtClean="0"/>
              <a:t>Lorsqu’ils possèdent de fortes compétences essentielles, les apprenants dans les métiers sont mieux préparés pour comprendre et retenir les concepts présentés dans la formation technique.</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CA"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2924232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CA" dirty="0" smtClean="0"/>
              <a:t>Expliquez que nous nous servons des Compétences pour réussir dans notre vie quotidienne et le monde du travail; </a:t>
            </a:r>
            <a:r>
              <a:rPr lang="fr-CA" sz="1200" dirty="0" smtClean="0"/>
              <a:t>elles nous permettent de continuer d’apprendre de manière à ce qu’on ne nous laisse pas pour compte. Elles sont liées entre elles de nombreuses façons, comme nous avons pu le voir dans de multiples activités associées aux Compétences pour réussir. À titre d’exemple, la compétence de </a:t>
            </a:r>
            <a:r>
              <a:rPr lang="fr-CA" dirty="0" smtClean="0"/>
              <a:t>la résolution de problèmes est appuyée par celle de la créativité et de l’innovation,</a:t>
            </a:r>
            <a:r>
              <a:rPr lang="fr-CA" sz="1200" dirty="0" smtClean="0"/>
              <a:t> et la compétence de la collaboration est appuyée par celle de la communication. De même, la compétence de la communication va de </a:t>
            </a:r>
            <a:r>
              <a:rPr lang="fr-CA" dirty="0" smtClean="0"/>
              <a:t>pair avec celles </a:t>
            </a:r>
            <a:r>
              <a:rPr lang="fr-CA" sz="1200" dirty="0" smtClean="0"/>
              <a:t>de la rédaction et de la lecture.</a:t>
            </a:r>
          </a:p>
          <a:p>
            <a:endParaRPr lang="en-CA" dirty="0" smtClean="0"/>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198451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A" dirty="0" smtClean="0"/>
              <a:t>Faites jouer la vidéo. Terminez le tout en faisant savoir aux élèves que les métiers spécialisés font l’objet d’une forte demande et qu’ils sont essentiels au sein de toutes les collectivités du Canada. Les métiers peuvent représenter une option de carrière très enrichissante. Les élèves peuvent s’informer à propos des métiers spécialisés sur le site Web du gouvernement du Canada.</a:t>
            </a:r>
          </a:p>
          <a:p>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275695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5" Type="http://schemas.openxmlformats.org/officeDocument/2006/relationships/image" Target="../media/image6.svg"/><Relationship Id="rId7" Type="http://schemas.openxmlformats.org/officeDocument/2006/relationships/image" Target="../media/image8.sv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0.svg"/><Relationship Id="rId11"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s://youtube.com/watch?v=BdQsi8OYreI" TargetMode="External"/><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spc="100" dirty="0" smtClean="0"/>
              <a:t>Conclusion</a:t>
            </a:r>
            <a:endParaRPr lang="en-US" spc="100"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7939640" cy="1866087"/>
          </a:xfrm>
        </p:spPr>
        <p:txBody>
          <a:bodyPr/>
          <a:lstStyle/>
          <a:p>
            <a:pPr>
              <a:tabLst>
                <a:tab pos="2179638" algn="l"/>
              </a:tabLst>
            </a:pPr>
            <a:r>
              <a:rPr lang="en-US" sz="3200" dirty="0" err="1"/>
              <a:t>Activité</a:t>
            </a:r>
            <a:r>
              <a:rPr lang="en-US" sz="3200" dirty="0"/>
              <a:t> 1	</a:t>
            </a:r>
            <a:r>
              <a:rPr lang="en-US" sz="3200" dirty="0" smtClean="0"/>
              <a:t>Le CV</a:t>
            </a:r>
          </a:p>
          <a:p>
            <a:pPr>
              <a:tabLst>
                <a:tab pos="2179638" algn="l"/>
              </a:tabLst>
            </a:pPr>
            <a:r>
              <a:rPr lang="en-US" sz="3200" dirty="0" err="1" smtClean="0"/>
              <a:t>Activité</a:t>
            </a:r>
            <a:r>
              <a:rPr lang="en-US" sz="3200" dirty="0"/>
              <a:t> 2	</a:t>
            </a:r>
            <a:r>
              <a:rPr lang="en-CA" sz="3200" dirty="0" err="1">
                <a:latin typeface="Calibri" panose="020F0502020204030204" pitchFamily="34" charset="0"/>
                <a:cs typeface="Times New Roman" panose="02020603050405020304" pitchFamily="18" charset="0"/>
              </a:rPr>
              <a:t>L'entrevue</a:t>
            </a:r>
            <a:endParaRPr lang="en-US" dirty="0"/>
          </a:p>
        </p:txBody>
      </p:sp>
      <p:sp>
        <p:nvSpPr>
          <p:cNvPr id="5" name="Alternate Process 4"/>
          <p:cNvSpPr/>
          <p:nvPr/>
        </p:nvSpPr>
        <p:spPr>
          <a:xfrm>
            <a:off x="5803901" y="2247900"/>
            <a:ext cx="2904876" cy="2146300"/>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6" descr="skills poster woman-FRE-2023.png"/>
          <p:cNvPicPr>
            <a:picLocks noChangeAspect="1"/>
          </p:cNvPicPr>
          <p:nvPr/>
        </p:nvPicPr>
        <p:blipFill>
          <a:blip r:embed="rId3">
            <a:extLst>
              <a:ext uri="{28A0092B-C50C-407E-A947-70E740481C1C}">
                <a14:useLocalDpi xmlns:a14="http://schemas.microsoft.com/office/drawing/2010/main" val="0"/>
              </a:ext>
            </a:extLst>
          </a:blip>
          <a:srcRect l="-17819" r="-17819"/>
          <a:stretch>
            <a:fillRect/>
          </a:stretch>
        </p:blipFill>
        <p:spPr>
          <a:xfrm>
            <a:off x="-539751" y="105833"/>
            <a:ext cx="10396955" cy="4611395"/>
          </a:xfrm>
          <a:prstGeom prst="rect">
            <a:avLst/>
          </a:prstGeom>
        </p:spPr>
      </p:pic>
      <p:sp>
        <p:nvSpPr>
          <p:cNvPr id="5" name="Text Placeholder 4"/>
          <p:cNvSpPr>
            <a:spLocks noGrp="1"/>
          </p:cNvSpPr>
          <p:nvPr>
            <p:ph type="body" sz="quarter" idx="11"/>
          </p:nvPr>
        </p:nvSpPr>
        <p:spPr>
          <a:xfrm>
            <a:off x="2241906" y="360673"/>
            <a:ext cx="5440151" cy="1191787"/>
          </a:xfrm>
        </p:spPr>
        <p:txBody>
          <a:bodyPr/>
          <a:lstStyle/>
          <a:p>
            <a:pPr marL="0" indent="0">
              <a:spcAft>
                <a:spcPts val="1000"/>
              </a:spcAft>
              <a:buNone/>
            </a:pPr>
            <a:r>
              <a:rPr lang="fr-CA" sz="2100" dirty="0">
                <a:solidFill>
                  <a:srgbClr val="505150"/>
                </a:solidFill>
                <a:ea typeface="Calibri"/>
                <a:cs typeface="Times New Roman"/>
              </a:rPr>
              <a:t>Les Compétences pour réussir représentent une composante importante de </a:t>
            </a:r>
            <a:r>
              <a:rPr lang="fr-CA" sz="2100" dirty="0" err="1">
                <a:solidFill>
                  <a:srgbClr val="505150"/>
                </a:solidFill>
                <a:ea typeface="Calibri"/>
                <a:cs typeface="Times New Roman"/>
              </a:rPr>
              <a:t>Skills</a:t>
            </a:r>
            <a:r>
              <a:rPr lang="fr-CA" sz="2100" dirty="0">
                <a:solidFill>
                  <a:srgbClr val="505150"/>
                </a:solidFill>
                <a:ea typeface="Calibri"/>
                <a:cs typeface="Times New Roman"/>
              </a:rPr>
              <a:t>/Compétences Canada.</a:t>
            </a:r>
            <a:r>
              <a:rPr lang="en-CA" sz="2100" dirty="0">
                <a:solidFill>
                  <a:srgbClr val="505150"/>
                </a:solidFill>
                <a:ea typeface="Calibri"/>
                <a:cs typeface="Times New Roman"/>
              </a:rPr>
              <a:t> </a:t>
            </a:r>
            <a:r>
              <a:rPr lang="fr-CA" sz="2100" dirty="0">
                <a:solidFill>
                  <a:srgbClr val="505150"/>
                </a:solidFill>
                <a:ea typeface="Calibri"/>
                <a:cs typeface="Times New Roman"/>
              </a:rPr>
              <a:t>Regardons de plus près…</a:t>
            </a:r>
            <a:r>
              <a:rPr lang="en-CA" sz="2100" dirty="0">
                <a:solidFill>
                  <a:srgbClr val="505150"/>
                </a:solidFill>
              </a:rPr>
              <a:t> </a:t>
            </a:r>
            <a:endParaRPr lang="en-US" sz="2100" dirty="0">
              <a:solidFill>
                <a:srgbClr val="505150"/>
              </a:solidFill>
            </a:endParaRPr>
          </a:p>
        </p:txBody>
      </p:sp>
    </p:spTree>
    <p:extLst>
      <p:ext uri="{BB962C8B-B14F-4D97-AF65-F5344CB8AC3E}">
        <p14:creationId xmlns:p14="http://schemas.microsoft.com/office/powerpoint/2010/main" val="2545774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0550" y="1775883"/>
            <a:ext cx="7932738" cy="2893100"/>
          </a:xfrm>
          <a:prstGeom prst="rect">
            <a:avLst/>
          </a:prstGeom>
          <a:solidFill>
            <a:schemeClr val="bg1"/>
          </a:solidFill>
        </p:spPr>
        <p:txBody>
          <a:bodyPr wrap="square" lIns="274320" rIns="274320" rtlCol="0">
            <a:spAutoFit/>
          </a:bodyPr>
          <a:lstStyle/>
          <a:p>
            <a:pPr>
              <a:spcAft>
                <a:spcPts val="1200"/>
              </a:spcAft>
            </a:pPr>
            <a:r>
              <a:rPr lang="en-US" sz="2200" b="1" dirty="0">
                <a:solidFill>
                  <a:srgbClr val="505150"/>
                </a:solidFill>
                <a:latin typeface="Calibri"/>
                <a:cs typeface="Calibri"/>
              </a:rPr>
              <a:t>Les 9 Compétences pour </a:t>
            </a:r>
            <a:r>
              <a:rPr lang="en-US" sz="2200" b="1" dirty="0" err="1">
                <a:solidFill>
                  <a:srgbClr val="505150"/>
                </a:solidFill>
                <a:latin typeface="Calibri"/>
                <a:cs typeface="Calibri"/>
              </a:rPr>
              <a:t>réussir</a:t>
            </a:r>
            <a:r>
              <a:rPr lang="en-US" sz="2200" b="1" dirty="0">
                <a:solidFill>
                  <a:srgbClr val="505150"/>
                </a:solidFill>
                <a:latin typeface="Calibri"/>
                <a:cs typeface="Calibri"/>
              </a:rPr>
              <a:t> </a:t>
            </a:r>
            <a:r>
              <a:rPr lang="en-US" sz="2200" dirty="0" err="1">
                <a:solidFill>
                  <a:srgbClr val="505150"/>
                </a:solidFill>
                <a:latin typeface="Calibri"/>
                <a:cs typeface="Calibri"/>
              </a:rPr>
              <a:t>sont</a:t>
            </a:r>
            <a:r>
              <a:rPr lang="en-US" sz="2200" dirty="0">
                <a:solidFill>
                  <a:srgbClr val="505150"/>
                </a:solidFill>
                <a:latin typeface="Calibri"/>
                <a:cs typeface="Calibri"/>
              </a:rPr>
              <a:t> le </a:t>
            </a:r>
            <a:r>
              <a:rPr lang="en-US" sz="2200" dirty="0" err="1">
                <a:solidFill>
                  <a:srgbClr val="505150"/>
                </a:solidFill>
                <a:latin typeface="Calibri"/>
                <a:cs typeface="Calibri"/>
              </a:rPr>
              <a:t>fondement</a:t>
            </a:r>
            <a:r>
              <a:rPr lang="en-US" sz="2200" dirty="0">
                <a:solidFill>
                  <a:srgbClr val="505150"/>
                </a:solidFill>
                <a:latin typeface="Calibri"/>
                <a:cs typeface="Calibri"/>
              </a:rPr>
              <a:t> de </a:t>
            </a:r>
            <a:r>
              <a:rPr lang="en-US" sz="2200" dirty="0" err="1">
                <a:solidFill>
                  <a:srgbClr val="505150"/>
                </a:solidFill>
                <a:latin typeface="Calibri"/>
                <a:cs typeface="Calibri"/>
              </a:rPr>
              <a:t>l’apprentissage</a:t>
            </a:r>
            <a:r>
              <a:rPr lang="en-US" sz="2200" dirty="0">
                <a:solidFill>
                  <a:srgbClr val="505150"/>
                </a:solidFill>
                <a:latin typeface="Calibri"/>
                <a:cs typeface="Calibri"/>
              </a:rPr>
              <a:t>. On </a:t>
            </a:r>
            <a:r>
              <a:rPr lang="en-US" sz="2200" dirty="0" err="1">
                <a:solidFill>
                  <a:srgbClr val="505150"/>
                </a:solidFill>
                <a:latin typeface="Calibri"/>
                <a:cs typeface="Calibri"/>
              </a:rPr>
              <a:t>s’en</a:t>
            </a:r>
            <a:r>
              <a:rPr lang="en-US" sz="2200" dirty="0">
                <a:solidFill>
                  <a:srgbClr val="505150"/>
                </a:solidFill>
                <a:latin typeface="Calibri"/>
                <a:cs typeface="Calibri"/>
              </a:rPr>
              <a:t> </a:t>
            </a:r>
            <a:r>
              <a:rPr lang="en-US" sz="2200" dirty="0" err="1">
                <a:solidFill>
                  <a:srgbClr val="505150"/>
                </a:solidFill>
                <a:latin typeface="Calibri"/>
                <a:cs typeface="Calibri"/>
              </a:rPr>
              <a:t>sert</a:t>
            </a:r>
            <a:r>
              <a:rPr lang="en-US" sz="2200" dirty="0">
                <a:solidFill>
                  <a:srgbClr val="505150"/>
                </a:solidFill>
                <a:latin typeface="Calibri"/>
                <a:cs typeface="Calibri"/>
              </a:rPr>
              <a:t> </a:t>
            </a:r>
            <a:r>
              <a:rPr lang="en-US" sz="2200" dirty="0" err="1">
                <a:solidFill>
                  <a:srgbClr val="505150"/>
                </a:solidFill>
                <a:latin typeface="Calibri"/>
                <a:cs typeface="Calibri"/>
              </a:rPr>
              <a:t>à</a:t>
            </a:r>
            <a:r>
              <a:rPr lang="en-US" sz="2200" dirty="0">
                <a:solidFill>
                  <a:srgbClr val="505150"/>
                </a:solidFill>
                <a:latin typeface="Calibri"/>
                <a:cs typeface="Calibri"/>
              </a:rPr>
              <a:t> </a:t>
            </a:r>
            <a:r>
              <a:rPr lang="en-US" sz="2200" dirty="0" err="1">
                <a:solidFill>
                  <a:srgbClr val="505150"/>
                </a:solidFill>
                <a:latin typeface="Calibri"/>
                <a:cs typeface="Calibri"/>
              </a:rPr>
              <a:t>différents</a:t>
            </a:r>
            <a:r>
              <a:rPr lang="en-US" sz="2200" dirty="0">
                <a:solidFill>
                  <a:srgbClr val="505150"/>
                </a:solidFill>
                <a:latin typeface="Calibri"/>
                <a:cs typeface="Calibri"/>
              </a:rPr>
              <a:t> </a:t>
            </a:r>
            <a:r>
              <a:rPr lang="en-US" sz="2200" dirty="0" err="1">
                <a:solidFill>
                  <a:srgbClr val="505150"/>
                </a:solidFill>
                <a:latin typeface="Calibri"/>
                <a:cs typeface="Calibri"/>
              </a:rPr>
              <a:t>degrés</a:t>
            </a:r>
            <a:r>
              <a:rPr lang="en-US" sz="2200" dirty="0">
                <a:solidFill>
                  <a:srgbClr val="505150"/>
                </a:solidFill>
                <a:latin typeface="Calibri"/>
                <a:cs typeface="Calibri"/>
              </a:rPr>
              <a:t> (</a:t>
            </a:r>
            <a:r>
              <a:rPr lang="en-US" sz="2200" dirty="0" err="1">
                <a:solidFill>
                  <a:srgbClr val="505150"/>
                </a:solidFill>
                <a:latin typeface="Calibri"/>
                <a:cs typeface="Calibri"/>
              </a:rPr>
              <a:t>ou</a:t>
            </a:r>
            <a:r>
              <a:rPr lang="en-US" sz="2200" dirty="0">
                <a:solidFill>
                  <a:srgbClr val="505150"/>
                </a:solidFill>
                <a:latin typeface="Calibri"/>
                <a:cs typeface="Calibri"/>
              </a:rPr>
              <a:t> </a:t>
            </a:r>
            <a:r>
              <a:rPr lang="en-US" sz="2200" dirty="0" err="1">
                <a:solidFill>
                  <a:srgbClr val="505150"/>
                </a:solidFill>
                <a:latin typeface="Calibri"/>
                <a:cs typeface="Calibri"/>
              </a:rPr>
              <a:t>niveaux</a:t>
            </a:r>
            <a:r>
              <a:rPr lang="en-US" sz="2200" dirty="0">
                <a:solidFill>
                  <a:srgbClr val="505150"/>
                </a:solidFill>
                <a:latin typeface="Calibri"/>
                <a:cs typeface="Calibri"/>
              </a:rPr>
              <a:t> de </a:t>
            </a:r>
            <a:r>
              <a:rPr lang="en-US" sz="2200" dirty="0" err="1">
                <a:solidFill>
                  <a:srgbClr val="505150"/>
                </a:solidFill>
                <a:latin typeface="Calibri"/>
                <a:cs typeface="Calibri"/>
              </a:rPr>
              <a:t>complexité</a:t>
            </a:r>
            <a:r>
              <a:rPr lang="en-US" sz="2200" dirty="0">
                <a:solidFill>
                  <a:srgbClr val="505150"/>
                </a:solidFill>
                <a:latin typeface="Calibri"/>
                <a:cs typeface="Calibri"/>
              </a:rPr>
              <a:t>) </a:t>
            </a:r>
            <a:r>
              <a:rPr lang="en-US" sz="2200" dirty="0" err="1">
                <a:solidFill>
                  <a:srgbClr val="505150"/>
                </a:solidFill>
                <a:latin typeface="Calibri"/>
                <a:cs typeface="Calibri"/>
              </a:rPr>
              <a:t>dans</a:t>
            </a:r>
            <a:r>
              <a:rPr lang="en-US" sz="2200" dirty="0">
                <a:solidFill>
                  <a:srgbClr val="505150"/>
                </a:solidFill>
                <a:latin typeface="Calibri"/>
                <a:cs typeface="Calibri"/>
              </a:rPr>
              <a:t> les </a:t>
            </a:r>
            <a:r>
              <a:rPr lang="en-US" sz="2200" dirty="0" err="1">
                <a:solidFill>
                  <a:srgbClr val="505150"/>
                </a:solidFill>
                <a:latin typeface="Calibri"/>
                <a:cs typeface="Calibri"/>
              </a:rPr>
              <a:t>domaines</a:t>
            </a:r>
            <a:r>
              <a:rPr lang="en-US" sz="2200" dirty="0">
                <a:solidFill>
                  <a:srgbClr val="505150"/>
                </a:solidFill>
                <a:latin typeface="Calibri"/>
                <a:cs typeface="Calibri"/>
              </a:rPr>
              <a:t> du travail et de </a:t>
            </a:r>
            <a:r>
              <a:rPr lang="en-US" sz="2200" dirty="0" err="1">
                <a:solidFill>
                  <a:srgbClr val="505150"/>
                </a:solidFill>
                <a:latin typeface="Calibri"/>
                <a:cs typeface="Calibri"/>
              </a:rPr>
              <a:t>l’apprentissage</a:t>
            </a:r>
            <a:r>
              <a:rPr lang="en-US" sz="2200" dirty="0">
                <a:solidFill>
                  <a:srgbClr val="505150"/>
                </a:solidFill>
                <a:latin typeface="Calibri"/>
                <a:cs typeface="Calibri"/>
              </a:rPr>
              <a:t>, de </a:t>
            </a:r>
            <a:r>
              <a:rPr lang="en-US" sz="2200" dirty="0" err="1">
                <a:solidFill>
                  <a:srgbClr val="505150"/>
                </a:solidFill>
                <a:latin typeface="Calibri"/>
                <a:cs typeface="Calibri"/>
              </a:rPr>
              <a:t>même</a:t>
            </a:r>
            <a:r>
              <a:rPr lang="en-US" sz="2200" dirty="0">
                <a:solidFill>
                  <a:srgbClr val="505150"/>
                </a:solidFill>
                <a:latin typeface="Calibri"/>
                <a:cs typeface="Calibri"/>
              </a:rPr>
              <a:t> </a:t>
            </a:r>
            <a:r>
              <a:rPr lang="en-US" sz="2200" dirty="0" err="1">
                <a:solidFill>
                  <a:srgbClr val="505150"/>
                </a:solidFill>
                <a:latin typeface="Calibri"/>
                <a:cs typeface="Calibri"/>
              </a:rPr>
              <a:t>que</a:t>
            </a:r>
            <a:r>
              <a:rPr lang="en-US" sz="2200" dirty="0">
                <a:solidFill>
                  <a:srgbClr val="505150"/>
                </a:solidFill>
                <a:latin typeface="Calibri"/>
                <a:cs typeface="Calibri"/>
              </a:rPr>
              <a:t> </a:t>
            </a:r>
            <a:r>
              <a:rPr lang="en-US" sz="2200" dirty="0" err="1">
                <a:solidFill>
                  <a:srgbClr val="505150"/>
                </a:solidFill>
                <a:latin typeface="Calibri"/>
                <a:cs typeface="Calibri"/>
              </a:rPr>
              <a:t>dans</a:t>
            </a:r>
            <a:r>
              <a:rPr lang="en-US" sz="2200" dirty="0">
                <a:solidFill>
                  <a:srgbClr val="505150"/>
                </a:solidFill>
                <a:latin typeface="Calibri"/>
                <a:cs typeface="Calibri"/>
              </a:rPr>
              <a:t> la vie en </a:t>
            </a:r>
            <a:r>
              <a:rPr lang="en-US" sz="2200" dirty="0" err="1">
                <a:solidFill>
                  <a:srgbClr val="505150"/>
                </a:solidFill>
                <a:latin typeface="Calibri"/>
                <a:cs typeface="Calibri"/>
              </a:rPr>
              <a:t>général</a:t>
            </a:r>
            <a:r>
              <a:rPr lang="en-US" sz="2200" dirty="0" smtClean="0">
                <a:solidFill>
                  <a:srgbClr val="505150"/>
                </a:solidFill>
                <a:latin typeface="Calibri"/>
                <a:cs typeface="Calibri"/>
              </a:rPr>
              <a:t>.</a:t>
            </a:r>
          </a:p>
          <a:p>
            <a:endParaRPr lang="en-US" sz="2400" dirty="0">
              <a:latin typeface="Calibri"/>
              <a:cs typeface="Calibri"/>
            </a:endParaRPr>
          </a:p>
          <a:p>
            <a:endParaRPr lang="en-US" sz="2400" dirty="0" smtClean="0">
              <a:latin typeface="Calibri"/>
              <a:cs typeface="Calibri"/>
            </a:endParaRPr>
          </a:p>
          <a:p>
            <a:endParaRPr lang="en-US" dirty="0">
              <a:latin typeface="Calibri"/>
              <a:cs typeface="Calibri"/>
            </a:endParaRPr>
          </a:p>
          <a:p>
            <a:r>
              <a:rPr lang="en-CA" dirty="0">
                <a:solidFill>
                  <a:prstClr val="black"/>
                </a:solidFill>
                <a:latin typeface="Calibri"/>
              </a:rPr>
              <a:t>  </a:t>
            </a:r>
            <a:r>
              <a:rPr lang="en-CA" dirty="0" smtClean="0">
                <a:solidFill>
                  <a:prstClr val="black"/>
                </a:solidFill>
                <a:latin typeface="Calibri"/>
              </a:rPr>
              <a:t>     </a:t>
            </a:r>
            <a:r>
              <a:rPr lang="fr-CA" dirty="0" smtClean="0">
                <a:solidFill>
                  <a:prstClr val="black"/>
                </a:solidFill>
                <a:latin typeface="Calibri"/>
              </a:rPr>
              <a:t>Métiers </a:t>
            </a:r>
            <a:r>
              <a:rPr lang="fr-CA" dirty="0">
                <a:solidFill>
                  <a:prstClr val="black"/>
                </a:solidFill>
                <a:latin typeface="Calibri"/>
              </a:rPr>
              <a:t>spécialisés                  Emploi de bureau                </a:t>
            </a:r>
            <a:r>
              <a:rPr lang="fr-CA" dirty="0" smtClean="0">
                <a:solidFill>
                  <a:prstClr val="black"/>
                </a:solidFill>
                <a:latin typeface="Calibri"/>
              </a:rPr>
              <a:t>     </a:t>
            </a:r>
            <a:r>
              <a:rPr lang="fr-CA" dirty="0">
                <a:solidFill>
                  <a:prstClr val="black"/>
                </a:solidFill>
                <a:latin typeface="Calibri"/>
              </a:rPr>
              <a:t>Formations</a:t>
            </a:r>
            <a:endParaRPr lang="en-US" dirty="0"/>
          </a:p>
        </p:txBody>
      </p:sp>
      <p:grpSp>
        <p:nvGrpSpPr>
          <p:cNvPr id="5" name="Group 4"/>
          <p:cNvGrpSpPr/>
          <p:nvPr/>
        </p:nvGrpSpPr>
        <p:grpSpPr>
          <a:xfrm>
            <a:off x="1608673" y="3442061"/>
            <a:ext cx="5890683" cy="818782"/>
            <a:chOff x="1143000" y="3124200"/>
            <a:chExt cx="6578600" cy="914400"/>
          </a:xfrm>
        </p:grpSpPr>
        <p:pic>
          <p:nvPicPr>
            <p:cNvPr id="6" name="Graphic 6" descr="Tools with solid fill">
              <a:extLst>
                <a:ext uri="{FF2B5EF4-FFF2-40B4-BE49-F238E27FC236}">
                  <a16:creationId xmlns="" xmlns:a16="http://schemas.microsoft.com/office/drawing/2014/main" xmlns:lc="http://schemas.openxmlformats.org/drawingml/2006/lockedCanvas" id="{60A827C8-EC9E-9854-4988-6C45D3ED5D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7"/>
                </a:ext>
              </a:extLst>
            </a:blip>
            <a:stretch>
              <a:fillRect/>
            </a:stretch>
          </p:blipFill>
          <p:spPr>
            <a:xfrm>
              <a:off x="1143000" y="3124200"/>
              <a:ext cx="914400" cy="914400"/>
            </a:xfrm>
            <a:prstGeom prst="rect">
              <a:avLst/>
            </a:prstGeom>
          </p:spPr>
        </p:pic>
        <p:pic>
          <p:nvPicPr>
            <p:cNvPr id="7" name="Graphic 4" descr="Briefcase with solid fill">
              <a:extLst>
                <a:ext uri="{FF2B5EF4-FFF2-40B4-BE49-F238E27FC236}">
                  <a16:creationId xmlns="" xmlns:a16="http://schemas.microsoft.com/office/drawing/2014/main" xmlns:lc="http://schemas.openxmlformats.org/drawingml/2006/lockedCanvas" id="{44A35C97-7751-417C-F281-0F27D90CF8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5"/>
                </a:ext>
              </a:extLst>
            </a:blip>
            <a:stretch>
              <a:fillRect/>
            </a:stretch>
          </p:blipFill>
          <p:spPr>
            <a:xfrm>
              <a:off x="4127500" y="3124200"/>
              <a:ext cx="914400" cy="914400"/>
            </a:xfrm>
            <a:prstGeom prst="rect">
              <a:avLst/>
            </a:prstGeom>
          </p:spPr>
        </p:pic>
        <p:pic>
          <p:nvPicPr>
            <p:cNvPr id="8" name="Graphic 15" descr="Classroom with solid fill">
              <a:extLst>
                <a:ext uri="{FF2B5EF4-FFF2-40B4-BE49-F238E27FC236}">
                  <a16:creationId xmlns="" xmlns:a16="http://schemas.microsoft.com/office/drawing/2014/main" xmlns:lc="http://schemas.openxmlformats.org/drawingml/2006/lockedCanvas" id="{527EA2A5-C9B1-10DE-C7D4-8980353B4E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10"/>
                </a:ext>
              </a:extLst>
            </a:blip>
            <a:stretch>
              <a:fillRect/>
            </a:stretch>
          </p:blipFill>
          <p:spPr>
            <a:xfrm>
              <a:off x="6807200" y="3124200"/>
              <a:ext cx="914400" cy="914400"/>
            </a:xfrm>
            <a:prstGeom prst="rect">
              <a:avLst/>
            </a:prstGeom>
          </p:spPr>
        </p:pic>
      </p:grpSp>
      <p:pic>
        <p:nvPicPr>
          <p:cNvPr id="9" name="Picture Placeholder 2" descr="Conclusion-Measurement Scale-FRE.jpg"/>
          <p:cNvPicPr>
            <a:picLocks noChangeAspect="1"/>
          </p:cNvPicPr>
          <p:nvPr/>
        </p:nvPicPr>
        <p:blipFill>
          <a:blip r:embed="rId11">
            <a:extLst>
              <a:ext uri="{28A0092B-C50C-407E-A947-70E740481C1C}">
                <a14:useLocalDpi xmlns:a14="http://schemas.microsoft.com/office/drawing/2010/main" val="0"/>
              </a:ext>
            </a:extLst>
          </a:blip>
          <a:srcRect t="-72825" b="-72825"/>
          <a:stretch>
            <a:fillRect/>
          </a:stretch>
        </p:blipFill>
        <p:spPr>
          <a:xfrm>
            <a:off x="590550" y="-692152"/>
            <a:ext cx="7931536" cy="3517900"/>
          </a:xfrm>
          <a:prstGeom prst="rect">
            <a:avLst/>
          </a:prstGeom>
        </p:spPr>
      </p:pic>
    </p:spTree>
    <p:extLst>
      <p:ext uri="{BB962C8B-B14F-4D97-AF65-F5344CB8AC3E}">
        <p14:creationId xmlns:p14="http://schemas.microsoft.com/office/powerpoint/2010/main" val="255859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972" y="154616"/>
            <a:ext cx="8553028" cy="839304"/>
          </a:xfrm>
        </p:spPr>
        <p:txBody>
          <a:bodyPr/>
          <a:lstStyle/>
          <a:p>
            <a:r>
              <a:rPr lang="fr-CA" spc="10" dirty="0" smtClean="0"/>
              <a:t>Vous placer sur la voie de la réussite</a:t>
            </a:r>
            <a:br>
              <a:rPr lang="fr-CA" spc="10" dirty="0" smtClean="0"/>
            </a:br>
            <a:endParaRPr lang="fr-CA" dirty="0"/>
          </a:p>
        </p:txBody>
      </p:sp>
      <p:pic>
        <p:nvPicPr>
          <p:cNvPr id="4" name="Picture Placeholder 17" descr="Cogs-v-40195844-2.jpg"/>
          <p:cNvPicPr>
            <a:picLocks noChangeAspect="1"/>
          </p:cNvPicPr>
          <p:nvPr/>
        </p:nvPicPr>
        <p:blipFill>
          <a:blip r:embed="rId3">
            <a:extLst>
              <a:ext uri="{28A0092B-C50C-407E-A947-70E740481C1C}">
                <a14:useLocalDpi xmlns:a14="http://schemas.microsoft.com/office/drawing/2010/main" val="0"/>
              </a:ext>
            </a:extLst>
          </a:blip>
          <a:srcRect t="110" b="110"/>
          <a:stretch>
            <a:fillRect/>
          </a:stretch>
        </p:blipFill>
        <p:spPr>
          <a:xfrm>
            <a:off x="653683" y="954591"/>
            <a:ext cx="7931536" cy="3517900"/>
          </a:xfrm>
          <a:prstGeom prst="rect">
            <a:avLst/>
          </a:prstGeom>
        </p:spPr>
      </p:pic>
      <p:sp>
        <p:nvSpPr>
          <p:cNvPr id="6" name="Text Placeholder 5"/>
          <p:cNvSpPr>
            <a:spLocks noGrp="1"/>
          </p:cNvSpPr>
          <p:nvPr>
            <p:ph type="body" sz="quarter" idx="11"/>
          </p:nvPr>
        </p:nvSpPr>
        <p:spPr>
          <a:xfrm>
            <a:off x="4307936" y="1060627"/>
            <a:ext cx="4236393" cy="3158435"/>
          </a:xfrm>
        </p:spPr>
        <p:txBody>
          <a:bodyPr/>
          <a:lstStyle/>
          <a:p>
            <a:pPr marL="0" indent="0" algn="ctr">
              <a:spcBef>
                <a:spcPts val="200"/>
              </a:spcBef>
              <a:buNone/>
            </a:pPr>
            <a:r>
              <a:rPr lang="en-CA" sz="2300" dirty="0" err="1">
                <a:solidFill>
                  <a:srgbClr val="505150"/>
                </a:solidFill>
              </a:rPr>
              <a:t>adaptabilité</a:t>
            </a:r>
            <a:r>
              <a:rPr lang="en-CA" sz="2300" dirty="0">
                <a:solidFill>
                  <a:srgbClr val="505150"/>
                </a:solidFill>
              </a:rPr>
              <a:t> </a:t>
            </a:r>
          </a:p>
          <a:p>
            <a:pPr marL="0" indent="0" algn="ctr">
              <a:spcBef>
                <a:spcPts val="200"/>
              </a:spcBef>
              <a:buNone/>
            </a:pPr>
            <a:r>
              <a:rPr lang="en-CA" sz="2300" dirty="0" err="1">
                <a:solidFill>
                  <a:srgbClr val="505150"/>
                </a:solidFill>
              </a:rPr>
              <a:t>calcul</a:t>
            </a:r>
            <a:endParaRPr lang="en-CA" sz="2300" dirty="0">
              <a:solidFill>
                <a:srgbClr val="505150"/>
              </a:solidFill>
            </a:endParaRPr>
          </a:p>
          <a:p>
            <a:pPr marL="0" indent="0" algn="ctr">
              <a:spcBef>
                <a:spcPts val="200"/>
              </a:spcBef>
              <a:buNone/>
            </a:pPr>
            <a:r>
              <a:rPr lang="en-CA" sz="2300" dirty="0">
                <a:solidFill>
                  <a:srgbClr val="505150"/>
                </a:solidFill>
              </a:rPr>
              <a:t>collaboration</a:t>
            </a:r>
          </a:p>
          <a:p>
            <a:pPr marL="0" indent="0" algn="ctr">
              <a:spcBef>
                <a:spcPts val="200"/>
              </a:spcBef>
              <a:buNone/>
            </a:pPr>
            <a:r>
              <a:rPr lang="en-CA" sz="2300" dirty="0">
                <a:solidFill>
                  <a:srgbClr val="505150"/>
                </a:solidFill>
              </a:rPr>
              <a:t>communication</a:t>
            </a:r>
          </a:p>
          <a:p>
            <a:pPr marL="0" indent="0" algn="ctr">
              <a:spcBef>
                <a:spcPts val="200"/>
              </a:spcBef>
              <a:buNone/>
            </a:pPr>
            <a:r>
              <a:rPr lang="en-CA" sz="2300" dirty="0" err="1">
                <a:solidFill>
                  <a:srgbClr val="505150"/>
                </a:solidFill>
              </a:rPr>
              <a:t>compétences</a:t>
            </a:r>
            <a:r>
              <a:rPr lang="en-CA" sz="2300" dirty="0">
                <a:solidFill>
                  <a:srgbClr val="505150"/>
                </a:solidFill>
              </a:rPr>
              <a:t> </a:t>
            </a:r>
            <a:r>
              <a:rPr lang="en-CA" sz="2300" dirty="0" err="1">
                <a:solidFill>
                  <a:srgbClr val="505150"/>
                </a:solidFill>
              </a:rPr>
              <a:t>numériques</a:t>
            </a:r>
            <a:endParaRPr lang="en-CA" sz="2300" dirty="0">
              <a:solidFill>
                <a:srgbClr val="505150"/>
              </a:solidFill>
            </a:endParaRPr>
          </a:p>
          <a:p>
            <a:pPr marL="0" indent="0" algn="ctr">
              <a:spcBef>
                <a:spcPts val="200"/>
              </a:spcBef>
              <a:buNone/>
            </a:pPr>
            <a:r>
              <a:rPr lang="en-CA" sz="2300" dirty="0" err="1">
                <a:solidFill>
                  <a:srgbClr val="505150"/>
                </a:solidFill>
              </a:rPr>
              <a:t>créativité</a:t>
            </a:r>
            <a:r>
              <a:rPr lang="en-CA" sz="2300" dirty="0">
                <a:solidFill>
                  <a:srgbClr val="505150"/>
                </a:solidFill>
              </a:rPr>
              <a:t> et innovation</a:t>
            </a:r>
          </a:p>
          <a:p>
            <a:pPr marL="0" indent="0" algn="ctr">
              <a:spcBef>
                <a:spcPts val="200"/>
              </a:spcBef>
              <a:buNone/>
            </a:pPr>
            <a:r>
              <a:rPr lang="en-CA" sz="2300" dirty="0">
                <a:solidFill>
                  <a:srgbClr val="505150"/>
                </a:solidFill>
              </a:rPr>
              <a:t>lecture</a:t>
            </a:r>
          </a:p>
          <a:p>
            <a:pPr marL="0" indent="0" algn="ctr">
              <a:spcBef>
                <a:spcPts val="200"/>
              </a:spcBef>
              <a:buNone/>
            </a:pPr>
            <a:r>
              <a:rPr lang="en-CA" sz="2300" dirty="0" err="1">
                <a:solidFill>
                  <a:srgbClr val="505150"/>
                </a:solidFill>
              </a:rPr>
              <a:t>rédaction</a:t>
            </a:r>
            <a:endParaRPr lang="en-CA" sz="2300" dirty="0">
              <a:solidFill>
                <a:srgbClr val="505150"/>
              </a:solidFill>
            </a:endParaRPr>
          </a:p>
          <a:p>
            <a:pPr marL="0" indent="0" algn="ctr">
              <a:spcBef>
                <a:spcPts val="200"/>
              </a:spcBef>
              <a:buNone/>
            </a:pPr>
            <a:r>
              <a:rPr lang="en-CA" sz="2300" dirty="0" err="1">
                <a:solidFill>
                  <a:srgbClr val="505150"/>
                </a:solidFill>
              </a:rPr>
              <a:t>résolution</a:t>
            </a:r>
            <a:r>
              <a:rPr lang="en-CA" sz="2300" dirty="0">
                <a:solidFill>
                  <a:srgbClr val="505150"/>
                </a:solidFill>
              </a:rPr>
              <a:t> de </a:t>
            </a:r>
            <a:r>
              <a:rPr lang="en-CA" sz="2300" dirty="0" err="1">
                <a:solidFill>
                  <a:srgbClr val="505150"/>
                </a:solidFill>
              </a:rPr>
              <a:t>problèmes</a:t>
            </a:r>
            <a:endParaRPr lang="en-CA" sz="2300" dirty="0">
              <a:solidFill>
                <a:srgbClr val="505150"/>
              </a:solidFill>
            </a:endParaRPr>
          </a:p>
          <a:p>
            <a:pPr marL="0" indent="0" algn="ctr">
              <a:spcBef>
                <a:spcPts val="200"/>
              </a:spcBef>
              <a:buNone/>
            </a:pPr>
            <a:endParaRPr lang="fr-CA" sz="2200" dirty="0"/>
          </a:p>
        </p:txBody>
      </p:sp>
    </p:spTree>
    <p:extLst>
      <p:ext uri="{BB962C8B-B14F-4D97-AF65-F5344CB8AC3E}">
        <p14:creationId xmlns:p14="http://schemas.microsoft.com/office/powerpoint/2010/main" val="2039215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972" y="154615"/>
            <a:ext cx="4519947" cy="2338727"/>
          </a:xfrm>
        </p:spPr>
        <p:txBody>
          <a:bodyPr>
            <a:noAutofit/>
          </a:bodyPr>
          <a:lstStyle/>
          <a:p>
            <a:r>
              <a:rPr lang="fr-CA" sz="2800" dirty="0"/>
              <a:t>Des emplois enrichissants qui demandent de posséder des Compétences pour réussir </a:t>
            </a:r>
            <a:r>
              <a:rPr lang="fr-CA" sz="2800" dirty="0" smtClean="0"/>
              <a:t>…</a:t>
            </a:r>
            <a:endParaRPr lang="fr-CA" sz="2800" dirty="0"/>
          </a:p>
        </p:txBody>
      </p:sp>
      <p:sp>
        <p:nvSpPr>
          <p:cNvPr id="3" name="Text Placeholder 2"/>
          <p:cNvSpPr>
            <a:spLocks noGrp="1"/>
          </p:cNvSpPr>
          <p:nvPr>
            <p:ph type="body" sz="quarter" idx="11"/>
          </p:nvPr>
        </p:nvSpPr>
        <p:spPr>
          <a:xfrm>
            <a:off x="596348" y="2571751"/>
            <a:ext cx="7939640" cy="611575"/>
          </a:xfrm>
        </p:spPr>
        <p:txBody>
          <a:bodyPr/>
          <a:lstStyle/>
          <a:p>
            <a:pPr marL="0" indent="0">
              <a:buNone/>
            </a:pPr>
            <a:r>
              <a:rPr lang="fr-CA" sz="3200" b="1" dirty="0"/>
              <a:t>les métiers spécialisés</a:t>
            </a:r>
          </a:p>
        </p:txBody>
      </p:sp>
      <p:pic>
        <p:nvPicPr>
          <p:cNvPr id="4" name="Content Placeholder 9">
            <a:extLst>
              <a:ext uri="{FF2B5EF4-FFF2-40B4-BE49-F238E27FC236}">
                <a16:creationId xmlns:a16="http://schemas.microsoft.com/office/drawing/2014/main" xmlns="" id="{8C9C5D92-A048-603E-961C-7363AC44D416}"/>
              </a:ext>
            </a:extLst>
          </p:cNvPr>
          <p:cNvPicPr>
            <a:picLocks noChangeAspect="1"/>
          </p:cNvPicPr>
          <p:nvPr/>
        </p:nvPicPr>
        <p:blipFill>
          <a:blip r:embed="rId3"/>
          <a:srcRect l="2170" r="2170"/>
          <a:stretch>
            <a:fillRect/>
          </a:stretch>
        </p:blipFill>
        <p:spPr>
          <a:xfrm>
            <a:off x="5317355" y="321878"/>
            <a:ext cx="3377000" cy="2626226"/>
          </a:xfrm>
          <a:prstGeom prst="rect">
            <a:avLst/>
          </a:prstGeom>
        </p:spPr>
      </p:pic>
      <p:sp>
        <p:nvSpPr>
          <p:cNvPr id="5" name="Rectangle 4"/>
          <p:cNvSpPr/>
          <p:nvPr/>
        </p:nvSpPr>
        <p:spPr>
          <a:xfrm>
            <a:off x="5290485" y="3453420"/>
            <a:ext cx="3822159" cy="1446550"/>
          </a:xfrm>
          <a:prstGeom prst="rect">
            <a:avLst/>
          </a:prstGeom>
        </p:spPr>
        <p:txBody>
          <a:bodyPr wrap="square">
            <a:spAutoFit/>
          </a:bodyPr>
          <a:lstStyle/>
          <a:p>
            <a:pPr>
              <a:spcAft>
                <a:spcPts val="1200"/>
              </a:spcAft>
            </a:pPr>
            <a:r>
              <a:rPr lang="en-US" sz="2000" b="1" dirty="0" err="1">
                <a:solidFill>
                  <a:srgbClr val="505150"/>
                </a:solidFill>
                <a:latin typeface="Calibri"/>
                <a:cs typeface="Calibri"/>
              </a:rPr>
              <a:t>Découvrez</a:t>
            </a:r>
            <a:r>
              <a:rPr lang="en-US" sz="2000" b="1" dirty="0">
                <a:solidFill>
                  <a:srgbClr val="505150"/>
                </a:solidFill>
                <a:latin typeface="Calibri"/>
                <a:cs typeface="Calibri"/>
              </a:rPr>
              <a:t> les métiers </a:t>
            </a:r>
            <a:r>
              <a:rPr lang="en-US" sz="2000" b="1" dirty="0" err="1" smtClean="0">
                <a:solidFill>
                  <a:srgbClr val="505150"/>
                </a:solidFill>
                <a:latin typeface="Calibri"/>
                <a:cs typeface="Calibri"/>
              </a:rPr>
              <a:t>spécialisés</a:t>
            </a:r>
            <a:endParaRPr lang="en-US" sz="2000" b="1" dirty="0" smtClean="0">
              <a:solidFill>
                <a:srgbClr val="505150"/>
              </a:solidFill>
              <a:latin typeface="Calibri"/>
              <a:cs typeface="Calibri"/>
            </a:endParaRPr>
          </a:p>
          <a:p>
            <a:r>
              <a:rPr lang="en-US" sz="2000" dirty="0">
                <a:solidFill>
                  <a:srgbClr val="505150"/>
                </a:solidFill>
                <a:latin typeface="Calibri"/>
                <a:cs typeface="Calibri"/>
                <a:hlinkClick r:id="rId4"/>
              </a:rPr>
              <a:t>https://</a:t>
            </a:r>
            <a:r>
              <a:rPr lang="en-US" sz="2000" dirty="0" err="1">
                <a:solidFill>
                  <a:srgbClr val="505150"/>
                </a:solidFill>
                <a:latin typeface="Calibri"/>
                <a:cs typeface="Calibri"/>
                <a:hlinkClick r:id="rId4"/>
              </a:rPr>
              <a:t>youtube.com</a:t>
            </a:r>
            <a:r>
              <a:rPr lang="en-US" sz="2000" dirty="0">
                <a:solidFill>
                  <a:srgbClr val="505150"/>
                </a:solidFill>
                <a:latin typeface="Calibri"/>
                <a:cs typeface="Calibri"/>
                <a:hlinkClick r:id="rId4"/>
              </a:rPr>
              <a:t>/</a:t>
            </a:r>
            <a:r>
              <a:rPr lang="en-US" sz="2000" dirty="0" err="1">
                <a:solidFill>
                  <a:srgbClr val="505150"/>
                </a:solidFill>
                <a:latin typeface="Calibri"/>
                <a:cs typeface="Calibri"/>
                <a:hlinkClick r:id="rId4"/>
              </a:rPr>
              <a:t>watch?v</a:t>
            </a:r>
            <a:r>
              <a:rPr lang="en-US" sz="2000" dirty="0">
                <a:solidFill>
                  <a:srgbClr val="505150"/>
                </a:solidFill>
                <a:latin typeface="Calibri"/>
                <a:cs typeface="Calibri"/>
                <a:hlinkClick r:id="rId4"/>
              </a:rPr>
              <a:t>=BdQsi8OYreI </a:t>
            </a:r>
            <a:endParaRPr lang="en-US" sz="2000" dirty="0">
              <a:solidFill>
                <a:srgbClr val="505150"/>
              </a:solidFill>
              <a:latin typeface="Calibri"/>
              <a:cs typeface="Calibri"/>
            </a:endParaRPr>
          </a:p>
          <a:p>
            <a:endParaRPr lang="en-US" b="1" dirty="0">
              <a:solidFill>
                <a:srgbClr val="505150"/>
              </a:solidFill>
              <a:latin typeface="Calibri"/>
              <a:cs typeface="Calibri"/>
            </a:endParaRPr>
          </a:p>
        </p:txBody>
      </p:sp>
      <p:pic>
        <p:nvPicPr>
          <p:cNvPr id="6" name="Picture 5" descr="QR conclusion-vide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9337" y="3324457"/>
            <a:ext cx="1379963" cy="1379963"/>
          </a:xfrm>
          <a:prstGeom prst="rect">
            <a:avLst/>
          </a:prstGeom>
        </p:spPr>
      </p:pic>
    </p:spTree>
    <p:extLst>
      <p:ext uri="{BB962C8B-B14F-4D97-AF65-F5344CB8AC3E}">
        <p14:creationId xmlns:p14="http://schemas.microsoft.com/office/powerpoint/2010/main" val="6738845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6">
      <a:dk1>
        <a:srgbClr val="00A0D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6076</TotalTime>
  <Words>422</Words>
  <Application>Microsoft Macintosh PowerPoint</Application>
  <PresentationFormat>On-screen Show (16:9)</PresentationFormat>
  <Paragraphs>36</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SKILLS-2023</vt:lpstr>
      <vt:lpstr>Compétences pour réussir</vt:lpstr>
      <vt:lpstr>Commencez par une activité</vt:lpstr>
      <vt:lpstr>PowerPoint Presentation</vt:lpstr>
      <vt:lpstr>PowerPoint Presentation</vt:lpstr>
      <vt:lpstr>Vous placer sur la voie de la réussite </vt:lpstr>
      <vt:lpstr>Des emplois enrichissants qui demandent de posséder des Compétences pour réussir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77</cp:revision>
  <dcterms:created xsi:type="dcterms:W3CDTF">2023-11-15T11:01:28Z</dcterms:created>
  <dcterms:modified xsi:type="dcterms:W3CDTF">2024-03-26T20:48:28Z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