
<file path=[Content_Types].xml><?xml version="1.0" encoding="utf-8"?>
<Types xmlns="http://schemas.openxmlformats.org/package/2006/content-types">
  <Default Extension="xml" ContentType="application/xml"/>
  <Default Extension="svg" ContentType="image/svg+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1"/>
  </p:notesMasterIdLst>
  <p:sldIdLst>
    <p:sldId id="256" r:id="rId5"/>
    <p:sldId id="282" r:id="rId6"/>
    <p:sldId id="301" r:id="rId7"/>
    <p:sldId id="287" r:id="rId8"/>
    <p:sldId id="288" r:id="rId9"/>
    <p:sldId id="290" r:id="rId10"/>
    <p:sldId id="291" r:id="rId11"/>
    <p:sldId id="292" r:id="rId12"/>
    <p:sldId id="293" r:id="rId13"/>
    <p:sldId id="295" r:id="rId14"/>
    <p:sldId id="296" r:id="rId15"/>
    <p:sldId id="297" r:id="rId16"/>
    <p:sldId id="298" r:id="rId17"/>
    <p:sldId id="300" r:id="rId18"/>
    <p:sldId id="283" r:id="rId19"/>
    <p:sldId id="299"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8BE8C80-9B71-0EF0-B856-2A9DAF7D39BA}" name="Michele Rogerson" initials="MR" userId="S::micheler@skillscanada.com::17d40708-dce1-4b86-94fe-cce130823a5f" providerId="AD"/>
  <p188:author id="{11EFACD4-64A3-1FBF-2316-684725D43376}" name="Marisa Sosa" initials="MS" userId="S::marisas@skillscanada.com::41c6d62e-e2ae-49ec-9be9-88f24e42ae4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C31F2"/>
    <a:srgbClr val="3C3C3B"/>
    <a:srgbClr val="636463"/>
    <a:srgbClr val="505150"/>
    <a:srgbClr val="FDFCFB"/>
    <a:srgbClr val="00A0D6"/>
    <a:srgbClr val="5BA03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03" autoAdjust="0"/>
    <p:restoredTop sz="92163" autoAdjust="0"/>
  </p:normalViewPr>
  <p:slideViewPr>
    <p:cSldViewPr snapToGrid="0">
      <p:cViewPr>
        <p:scale>
          <a:sx n="108" d="100"/>
          <a:sy n="108" d="100"/>
        </p:scale>
        <p:origin x="-592" y="-62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slide" Target="slides/slide16.xml"/><Relationship Id="rId21" Type="http://schemas.openxmlformats.org/officeDocument/2006/relationships/notesMaster" Target="notesMasters/notes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27" Type="http://schemas.microsoft.com/office/2018/10/relationships/authors" Target="author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EF5884-99C9-BB4A-ADA3-BD07E5543727}" type="datetimeFigureOut">
              <a:rPr lang="en-US" smtClean="0"/>
              <a:t>24-03-26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E342EC-6DED-2245-AA22-C87F0AA07751}" type="slidenum">
              <a:rPr lang="en-US" smtClean="0"/>
              <a:t>‹#›</a:t>
            </a:fld>
            <a:endParaRPr lang="en-US"/>
          </a:p>
        </p:txBody>
      </p:sp>
    </p:spTree>
    <p:extLst>
      <p:ext uri="{BB962C8B-B14F-4D97-AF65-F5344CB8AC3E}">
        <p14:creationId xmlns:p14="http://schemas.microsoft.com/office/powerpoint/2010/main" val="1719971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s://www.skillscompetencescanada.com/fr/program/competences-pour-reussir/"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800" dirty="0" smtClean="0"/>
              <a:t>Expliquez aux élèves que ces 9 compétences, des « compétences essentielles », représentent la clé du succès pour les personnes, tant au travail que dans leur vie quotidienne, et qu’on les acquiert en s’exerçant à les mettre en pratique régulièrement, en suivant une démarche planifiée. Posez la question suivante aux élèves : « Pouvez-vous deviner quelques-unes de ces compétences? »</a:t>
            </a:r>
            <a:endParaRPr lang="fr-CA" sz="1800" dirty="0"/>
          </a:p>
        </p:txBody>
      </p:sp>
      <p:sp>
        <p:nvSpPr>
          <p:cNvPr id="4" name="Slide Number Placeholder 3"/>
          <p:cNvSpPr>
            <a:spLocks noGrp="1"/>
          </p:cNvSpPr>
          <p:nvPr>
            <p:ph type="sldNum" sz="quarter" idx="10"/>
          </p:nvPr>
        </p:nvSpPr>
        <p:spPr/>
        <p:txBody>
          <a:bodyPr/>
          <a:lstStyle/>
          <a:p>
            <a:fld id="{91E342EC-6DED-2245-AA22-C87F0AA07751}" type="slidenum">
              <a:rPr lang="en-US" smtClean="0"/>
              <a:t>2</a:t>
            </a:fld>
            <a:endParaRPr lang="en-US"/>
          </a:p>
        </p:txBody>
      </p:sp>
    </p:spTree>
    <p:extLst>
      <p:ext uri="{BB962C8B-B14F-4D97-AF65-F5344CB8AC3E}">
        <p14:creationId xmlns:p14="http://schemas.microsoft.com/office/powerpoint/2010/main" val="2790434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smtClean="0"/>
              <a:t>Voici d’autres exemples de métiers spécialisés. Remarquez, dans les trois métiers, les différents niveaux demandés pour les compétences en lien avec l’utilisation de documents.</a:t>
            </a:r>
          </a:p>
          <a:p>
            <a:endParaRPr lang="en-CA" dirty="0"/>
          </a:p>
        </p:txBody>
      </p:sp>
      <p:sp>
        <p:nvSpPr>
          <p:cNvPr id="4" name="Slide Number Placeholder 3"/>
          <p:cNvSpPr>
            <a:spLocks noGrp="1"/>
          </p:cNvSpPr>
          <p:nvPr>
            <p:ph type="sldNum" sz="quarter" idx="10"/>
          </p:nvPr>
        </p:nvSpPr>
        <p:spPr/>
        <p:txBody>
          <a:bodyPr/>
          <a:lstStyle/>
          <a:p>
            <a:fld id="{91E342EC-6DED-2245-AA22-C87F0AA07751}" type="slidenum">
              <a:rPr lang="en-US" smtClean="0"/>
              <a:t>11</a:t>
            </a:fld>
            <a:endParaRPr lang="en-US"/>
          </a:p>
        </p:txBody>
      </p:sp>
    </p:spTree>
    <p:extLst>
      <p:ext uri="{BB962C8B-B14F-4D97-AF65-F5344CB8AC3E}">
        <p14:creationId xmlns:p14="http://schemas.microsoft.com/office/powerpoint/2010/main" val="4050180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smtClean="0"/>
              <a:t>Voici d’autres exemples de métiers spécialisés. Remarquez, dans les trois métiers, les différents niveaux demandés pour les compétences en lien avec l’utilisation de documents.</a:t>
            </a:r>
          </a:p>
          <a:p>
            <a:endParaRPr lang="en-CA" dirty="0" smtClean="0"/>
          </a:p>
          <a:p>
            <a:endParaRPr lang="en-US" dirty="0"/>
          </a:p>
        </p:txBody>
      </p:sp>
      <p:sp>
        <p:nvSpPr>
          <p:cNvPr id="4" name="Slide Number Placeholder 3"/>
          <p:cNvSpPr>
            <a:spLocks noGrp="1"/>
          </p:cNvSpPr>
          <p:nvPr>
            <p:ph type="sldNum" sz="quarter" idx="10"/>
          </p:nvPr>
        </p:nvSpPr>
        <p:spPr/>
        <p:txBody>
          <a:bodyPr/>
          <a:lstStyle/>
          <a:p>
            <a:fld id="{91E342EC-6DED-2245-AA22-C87F0AA07751}" type="slidenum">
              <a:rPr lang="en-US" smtClean="0"/>
              <a:t>12</a:t>
            </a:fld>
            <a:endParaRPr lang="en-US"/>
          </a:p>
        </p:txBody>
      </p:sp>
    </p:spTree>
    <p:extLst>
      <p:ext uri="{BB962C8B-B14F-4D97-AF65-F5344CB8AC3E}">
        <p14:creationId xmlns:p14="http://schemas.microsoft.com/office/powerpoint/2010/main" val="1155930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Montrez cette courte vidéo aux élèves. Après la vidéo, demandez aux élèves de faire part de quelques métiers spécialisés qu’ils y ont remarqués. Quel équipement spécial ou quels vêtements ou outils spéciaux ont-ils vus? Avez-vous vu quoi que ce soit d’autre de notable dans la vidée? Lancez une discussion.</a:t>
            </a:r>
          </a:p>
          <a:p>
            <a:pPr marL="0" marR="0" indent="0" algn="l" defTabSz="457200" rtl="0" eaLnBrk="1" fontAlgn="auto" latinLnBrk="0" hangingPunct="1">
              <a:lnSpc>
                <a:spcPct val="100000"/>
              </a:lnSpc>
              <a:spcBef>
                <a:spcPts val="0"/>
              </a:spcBef>
              <a:spcAft>
                <a:spcPts val="0"/>
              </a:spcAft>
              <a:buClrTx/>
              <a:buSzTx/>
              <a:buFontTx/>
              <a:buNone/>
              <a:tabLst/>
              <a:defRPr/>
            </a:pPr>
            <a:endParaRPr lang="en-CA" dirty="0" smtClean="0"/>
          </a:p>
        </p:txBody>
      </p:sp>
      <p:sp>
        <p:nvSpPr>
          <p:cNvPr id="4" name="Slide Number Placeholder 3"/>
          <p:cNvSpPr>
            <a:spLocks noGrp="1"/>
          </p:cNvSpPr>
          <p:nvPr>
            <p:ph type="sldNum" sz="quarter" idx="10"/>
          </p:nvPr>
        </p:nvSpPr>
        <p:spPr/>
        <p:txBody>
          <a:bodyPr/>
          <a:lstStyle/>
          <a:p>
            <a:fld id="{91E342EC-6DED-2245-AA22-C87F0AA07751}" type="slidenum">
              <a:rPr lang="en-US" smtClean="0"/>
              <a:t>13</a:t>
            </a:fld>
            <a:endParaRPr lang="en-US"/>
          </a:p>
        </p:txBody>
      </p:sp>
    </p:spTree>
    <p:extLst>
      <p:ext uri="{BB962C8B-B14F-4D97-AF65-F5344CB8AC3E}">
        <p14:creationId xmlns:p14="http://schemas.microsoft.com/office/powerpoint/2010/main" val="262242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4632">
              <a:lnSpc>
                <a:spcPct val="90000"/>
              </a:lnSpc>
              <a:spcAft>
                <a:spcPts val="600"/>
              </a:spcAft>
            </a:pPr>
            <a:r>
              <a:rPr lang="fr-CA" b="0" i="0" dirty="0" smtClean="0">
                <a:solidFill>
                  <a:srgbClr val="282828"/>
                </a:solidFill>
                <a:effectLst/>
                <a:latin typeface="Open Sans" panose="020B0606030504020204" pitchFamily="34" charset="0"/>
              </a:rPr>
              <a:t>Expliquez aux élèves que les métiers spécialisés </a:t>
            </a:r>
            <a:r>
              <a:rPr lang="fr-CA" dirty="0" smtClean="0">
                <a:solidFill>
                  <a:srgbClr val="282828"/>
                </a:solidFill>
                <a:latin typeface="Open Sans" panose="020B0606030504020204" pitchFamily="34" charset="0"/>
              </a:rPr>
              <a:t>permettent de suivre un cheminement de carrière unique et concret qui est fiable et qui offre une bonne sécurité financière</a:t>
            </a:r>
            <a:r>
              <a:rPr lang="fr-CA" b="0" i="0" dirty="0" smtClean="0">
                <a:solidFill>
                  <a:srgbClr val="282828"/>
                </a:solidFill>
                <a:effectLst/>
                <a:latin typeface="Open Sans" panose="020B0606030504020204" pitchFamily="34" charset="0"/>
              </a:rPr>
              <a:t>. Dans les domaines en question, on cherche de jeunes personnes </a:t>
            </a:r>
            <a:r>
              <a:rPr lang="fr-CA" dirty="0" smtClean="0">
                <a:solidFill>
                  <a:srgbClr val="282828"/>
                </a:solidFill>
                <a:latin typeface="Open Sans" panose="020B0606030504020204" pitchFamily="34" charset="0"/>
              </a:rPr>
              <a:t>qui ont soif d’apprendre et qui veulent une carrière permettant une croissance et un perfectionnement continus</a:t>
            </a:r>
            <a:r>
              <a:rPr lang="fr-CA" b="0" i="0" dirty="0" smtClean="0">
                <a:solidFill>
                  <a:srgbClr val="282828"/>
                </a:solidFill>
                <a:effectLst/>
                <a:latin typeface="Open Sans" panose="020B0606030504020204" pitchFamily="34" charset="0"/>
              </a:rPr>
              <a:t>. Les carrières dans les métiers spécialisés peuvent se révéler des choix gratifiants. </a:t>
            </a:r>
            <a:r>
              <a:rPr lang="fr-CA" dirty="0" smtClean="0"/>
              <a:t>Invitez les élèves à prendre connaissance par eux-mêmes des carrières dans les métiers et les technologies au cours des prochaines semaines sur le site Web de </a:t>
            </a:r>
            <a:r>
              <a:rPr lang="fr-CA" dirty="0" err="1" smtClean="0"/>
              <a:t>Skills</a:t>
            </a:r>
            <a:r>
              <a:rPr lang="fr-CA" dirty="0" smtClean="0"/>
              <a:t>/Compétences Canada. </a:t>
            </a:r>
            <a:endParaRPr lang="fr-CA" kern="1200" dirty="0" smtClean="0">
              <a:solidFill>
                <a:srgbClr val="393939"/>
              </a:solidFill>
              <a:latin typeface="Hind" panose="02000000000000000000" pitchFamily="2" charset="0"/>
            </a:endParaRPr>
          </a:p>
          <a:p>
            <a:pPr defTabSz="484632">
              <a:lnSpc>
                <a:spcPct val="90000"/>
              </a:lnSpc>
              <a:spcAft>
                <a:spcPts val="600"/>
              </a:spcAft>
            </a:pPr>
            <a:r>
              <a:rPr lang="fr-CA" dirty="0" smtClean="0">
                <a:hlinkClick r:id="rId3"/>
              </a:rPr>
              <a:t>https://www.skillscompetencescanada.com/fr/program/competences-pour-reussir/</a:t>
            </a:r>
            <a:r>
              <a:rPr lang="fr-CA" dirty="0" smtClean="0"/>
              <a:t> </a:t>
            </a:r>
            <a:endParaRPr lang="en-CA" dirty="0"/>
          </a:p>
        </p:txBody>
      </p:sp>
      <p:sp>
        <p:nvSpPr>
          <p:cNvPr id="4" name="Slide Number Placeholder 3"/>
          <p:cNvSpPr>
            <a:spLocks noGrp="1"/>
          </p:cNvSpPr>
          <p:nvPr>
            <p:ph type="sldNum" sz="quarter" idx="10"/>
          </p:nvPr>
        </p:nvSpPr>
        <p:spPr/>
        <p:txBody>
          <a:bodyPr/>
          <a:lstStyle/>
          <a:p>
            <a:fld id="{91E342EC-6DED-2245-AA22-C87F0AA07751}" type="slidenum">
              <a:rPr lang="en-US" smtClean="0"/>
              <a:t>14</a:t>
            </a:fld>
            <a:endParaRPr lang="en-US"/>
          </a:p>
        </p:txBody>
      </p:sp>
    </p:spTree>
    <p:extLst>
      <p:ext uri="{BB962C8B-B14F-4D97-AF65-F5344CB8AC3E}">
        <p14:creationId xmlns:p14="http://schemas.microsoft.com/office/powerpoint/2010/main" val="909999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800" b="0" i="0" dirty="0" smtClean="0">
                <a:solidFill>
                  <a:srgbClr val="333333"/>
                </a:solidFill>
                <a:effectLst/>
                <a:latin typeface="Noto Sans" panose="020B0502040504020204" pitchFamily="34" charset="0"/>
              </a:rPr>
              <a:t>Si vous améliorez vos compétences essentielles, cela vous aidera à réussir aujourd’hui et demain. </a:t>
            </a:r>
          </a:p>
          <a:p>
            <a:pPr marL="0" marR="0" lvl="0" indent="0" algn="l" defTabSz="914400" rtl="0" eaLnBrk="1" fontAlgn="auto" latinLnBrk="0" hangingPunct="1">
              <a:lnSpc>
                <a:spcPct val="100000"/>
              </a:lnSpc>
              <a:spcBef>
                <a:spcPts val="0"/>
              </a:spcBef>
              <a:spcAft>
                <a:spcPts val="0"/>
              </a:spcAft>
              <a:buClrTx/>
              <a:buSzTx/>
              <a:buFontTx/>
              <a:buNone/>
              <a:tabLst/>
              <a:defRPr/>
            </a:pPr>
            <a:r>
              <a:rPr lang="fr-CA" sz="1800" dirty="0" smtClean="0"/>
              <a:t>Si leurs compétences essentielles sont solides, les personnes qui apprennent un métier sont mieux préparées pour comprendre et retenir les concepts présentés lors de la formation technique. Expliquez qu’au cours des prochaines semaines, nous allons regarder de bien plus près les 9 compétences du cadre Compétences pour réussir et leur lien avec les métiers spécialisés au moyen d’une série de documents PowerPoint et d’activités, et ce, pour permettre aux élèves de mieux connaître les compétences essentielles et les métiers spécialisés. </a:t>
            </a:r>
          </a:p>
          <a:p>
            <a:endParaRPr lang="en-CA" sz="1800" dirty="0"/>
          </a:p>
        </p:txBody>
      </p:sp>
      <p:sp>
        <p:nvSpPr>
          <p:cNvPr id="4" name="Slide Number Placeholder 3"/>
          <p:cNvSpPr>
            <a:spLocks noGrp="1"/>
          </p:cNvSpPr>
          <p:nvPr>
            <p:ph type="sldNum" sz="quarter" idx="10"/>
          </p:nvPr>
        </p:nvSpPr>
        <p:spPr/>
        <p:txBody>
          <a:bodyPr/>
          <a:lstStyle/>
          <a:p>
            <a:fld id="{91E342EC-6DED-2245-AA22-C87F0AA07751}" type="slidenum">
              <a:rPr lang="en-US" smtClean="0"/>
              <a:t>15</a:t>
            </a:fld>
            <a:endParaRPr lang="en-US"/>
          </a:p>
        </p:txBody>
      </p:sp>
    </p:spTree>
    <p:extLst>
      <p:ext uri="{BB962C8B-B14F-4D97-AF65-F5344CB8AC3E}">
        <p14:creationId xmlns:p14="http://schemas.microsoft.com/office/powerpoint/2010/main" val="2790434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E342EC-6DED-2245-AA22-C87F0AA07751}" type="slidenum">
              <a:rPr lang="en-US" smtClean="0"/>
              <a:t>16</a:t>
            </a:fld>
            <a:endParaRPr lang="en-US"/>
          </a:p>
        </p:txBody>
      </p:sp>
    </p:spTree>
    <p:extLst>
      <p:ext uri="{BB962C8B-B14F-4D97-AF65-F5344CB8AC3E}">
        <p14:creationId xmlns:p14="http://schemas.microsoft.com/office/powerpoint/2010/main" val="663847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800" dirty="0" smtClean="0"/>
              <a:t>Expliquez aux élèves qu’au cours des prochaines semaines, ils apprendront à connaître ces compétences et les mettront en pratique. Remarque : Des définitions figurent dans le Livret d’activités de Compétences pour réussir. Passez les 9 compétences en revue rapidement avec les élèves. Demandez aux élèves de donner des exemples en lien avec chaque compétence (selon ce qu’ils comprennent en ce moment). Dans quelles circonstances utilisez-vous certaines de ces compétences tous les jours? Demandez aux élèves de fournir des exemples tirés de leur vie quotidienne. Expliquez-leur que nous utilisons nombre de ces compétences chaque jour sans même nous en rendre compte.</a:t>
            </a:r>
            <a:endParaRPr lang="fr-CA" sz="1800" dirty="0"/>
          </a:p>
        </p:txBody>
      </p:sp>
      <p:sp>
        <p:nvSpPr>
          <p:cNvPr id="4" name="Slide Number Placeholder 3"/>
          <p:cNvSpPr>
            <a:spLocks noGrp="1"/>
          </p:cNvSpPr>
          <p:nvPr>
            <p:ph type="sldNum" sz="quarter" idx="10"/>
          </p:nvPr>
        </p:nvSpPr>
        <p:spPr/>
        <p:txBody>
          <a:bodyPr/>
          <a:lstStyle/>
          <a:p>
            <a:fld id="{91E342EC-6DED-2245-AA22-C87F0AA07751}" type="slidenum">
              <a:rPr lang="en-US" smtClean="0"/>
              <a:t>3</a:t>
            </a:fld>
            <a:endParaRPr lang="en-US"/>
          </a:p>
        </p:txBody>
      </p:sp>
    </p:spTree>
    <p:extLst>
      <p:ext uri="{BB962C8B-B14F-4D97-AF65-F5344CB8AC3E}">
        <p14:creationId xmlns:p14="http://schemas.microsoft.com/office/powerpoint/2010/main" val="2790434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Expliquez aux élèves que nous avons besoin des compétences essentielles au travail, en vue d’apprendre et dans la vie en général. Elles sont le fondement de l’apprentissage de toutes les autres compétences et elles aident les gens à progresser dans leur emploi et à s’adapter aux changements en milieu de travail. Si vous améliorez vos compétences essentielles, vous serez une personne plus complète; de même, cela vous donnera confiance et vous préparera à suivre un cheminement de carrière et à relever de nouveaux défis au travail ou dans votre vie personnelle.</a:t>
            </a:r>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4</a:t>
            </a:fld>
            <a:endParaRPr lang="en-US"/>
          </a:p>
        </p:txBody>
      </p:sp>
    </p:spTree>
    <p:extLst>
      <p:ext uri="{BB962C8B-B14F-4D97-AF65-F5344CB8AC3E}">
        <p14:creationId xmlns:p14="http://schemas.microsoft.com/office/powerpoint/2010/main" val="1110982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Expliquez aux élèves que les 9 compétences essentielles sont très importantes. On se sert des compétences à différents degrés dans le cadre de chaque emploi. De même, il y a </a:t>
            </a:r>
            <a:r>
              <a:rPr lang="fr-CA" sz="1200" dirty="0" smtClean="0"/>
              <a:t>divers niveaux de complexité, du niveau 1 (tâches faciles) au niveau 5 (tâches complexes). Les 9 Compétences pour réussir revêtent de l’importance dans bien des types d’emplois, comme les métiers spécialisés et les emplois de bureau, de même qu’en ce qui touche les formations.</a:t>
            </a:r>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5</a:t>
            </a:fld>
            <a:endParaRPr lang="en-US"/>
          </a:p>
        </p:txBody>
      </p:sp>
    </p:spTree>
    <p:extLst>
      <p:ext uri="{BB962C8B-B14F-4D97-AF65-F5344CB8AC3E}">
        <p14:creationId xmlns:p14="http://schemas.microsoft.com/office/powerpoint/2010/main" val="2799194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smtClean="0"/>
              <a:t>Bien des Canadiennes et Canadiens n’ont pas les compétences essentielles requises pour répondre aux exigences types à cet égard en lien avec leur emploi. Si l’on n’est pas en mesure de satisfaire aux exigences minimales au chapitre du rendement, l’on est alors limité quant aux occasions de carrière et au salaire. Les employeurs en subissent les conséquences aussi. Les membres du personnel qui ne maîtrisent pas bien les compétences essentielles réduisent la productivité de l’entreprise et font augmenter les risques d’interruption du travail en raison d’accidents et d’erreurs. Cela est particulièrement important lorsqu’il est question des métiers spécialisés.</a:t>
            </a:r>
          </a:p>
        </p:txBody>
      </p:sp>
      <p:sp>
        <p:nvSpPr>
          <p:cNvPr id="4" name="Slide Number Placeholder 3"/>
          <p:cNvSpPr>
            <a:spLocks noGrp="1"/>
          </p:cNvSpPr>
          <p:nvPr>
            <p:ph type="sldNum" sz="quarter" idx="10"/>
          </p:nvPr>
        </p:nvSpPr>
        <p:spPr/>
        <p:txBody>
          <a:bodyPr/>
          <a:lstStyle/>
          <a:p>
            <a:fld id="{91E342EC-6DED-2245-AA22-C87F0AA07751}" type="slidenum">
              <a:rPr lang="en-US" smtClean="0"/>
              <a:t>6</a:t>
            </a:fld>
            <a:endParaRPr lang="en-US"/>
          </a:p>
        </p:txBody>
      </p:sp>
    </p:spTree>
    <p:extLst>
      <p:ext uri="{BB962C8B-B14F-4D97-AF65-F5344CB8AC3E}">
        <p14:creationId xmlns:p14="http://schemas.microsoft.com/office/powerpoint/2010/main" val="2888020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smtClean="0"/>
              <a:t>Les compétences essentielles nous aident à être efficaces, à nous adapter et à mener des activités ou des tâches complexes qui mettent en cause des idées, des choses et/ou des gens. Expliquez aux élèves que la maîtrise des compétences essentielles demandée dans la plupart des métiers est aussi grande que celle voulue pour bien des emplois de bureau, voire plus grande</a:t>
            </a:r>
            <a:r>
              <a:rPr lang="fr-CA" sz="1200" dirty="0" smtClean="0"/>
              <a:t>. Demandez aux élèves de nommer les métiers qu’ils connaissent. Connaissent-ils quelqu’un qui exerce un métier spécialisé?</a:t>
            </a:r>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7</a:t>
            </a:fld>
            <a:endParaRPr lang="en-US"/>
          </a:p>
        </p:txBody>
      </p:sp>
    </p:spTree>
    <p:extLst>
      <p:ext uri="{BB962C8B-B14F-4D97-AF65-F5344CB8AC3E}">
        <p14:creationId xmlns:p14="http://schemas.microsoft.com/office/powerpoint/2010/main" val="712607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4632">
              <a:lnSpc>
                <a:spcPct val="90000"/>
              </a:lnSpc>
              <a:spcAft>
                <a:spcPts val="600"/>
              </a:spcAft>
            </a:pPr>
            <a:r>
              <a:rPr lang="fr-CA" sz="1800" dirty="0" smtClean="0"/>
              <a:t>Voici quelques exemples. Quels métiers parmi ceux-ci les élèves connaissent-ils? Après avoir examiné cette liste, demandez aux élèves de nommer d’autres métiers.</a:t>
            </a:r>
          </a:p>
          <a:p>
            <a:endParaRPr lang="en-CA" sz="1800" dirty="0"/>
          </a:p>
        </p:txBody>
      </p:sp>
      <p:sp>
        <p:nvSpPr>
          <p:cNvPr id="4" name="Slide Number Placeholder 3"/>
          <p:cNvSpPr>
            <a:spLocks noGrp="1"/>
          </p:cNvSpPr>
          <p:nvPr>
            <p:ph type="sldNum" sz="quarter" idx="10"/>
          </p:nvPr>
        </p:nvSpPr>
        <p:spPr/>
        <p:txBody>
          <a:bodyPr/>
          <a:lstStyle/>
          <a:p>
            <a:fld id="{91E342EC-6DED-2245-AA22-C87F0AA07751}" type="slidenum">
              <a:rPr lang="en-US" smtClean="0"/>
              <a:t>8</a:t>
            </a:fld>
            <a:endParaRPr lang="en-US"/>
          </a:p>
        </p:txBody>
      </p:sp>
    </p:spTree>
    <p:extLst>
      <p:ext uri="{BB962C8B-B14F-4D97-AF65-F5344CB8AC3E}">
        <p14:creationId xmlns:p14="http://schemas.microsoft.com/office/powerpoint/2010/main" val="2790434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fr-CA" b="0" i="0" dirty="0" smtClean="0">
                <a:solidFill>
                  <a:srgbClr val="282828"/>
                </a:solidFill>
                <a:effectLst/>
                <a:latin typeface="Open Sans" panose="020B0606030504020204" pitchFamily="34" charset="0"/>
              </a:rPr>
              <a:t>Expliquez aux élèves que les travailleurs et travailleuses qualifié(e)s </a:t>
            </a:r>
            <a:r>
              <a:rPr lang="fr-CA" dirty="0" smtClean="0">
                <a:solidFill>
                  <a:srgbClr val="282828"/>
                </a:solidFill>
                <a:latin typeface="Open Sans" panose="020B0606030504020204" pitchFamily="34" charset="0"/>
              </a:rPr>
              <a:t>jouent un rôle de première importance pour notre économie et qu’à l’heure actuelle, il y a une demande énorme pour des travailleurs et travailleuses de ce type.</a:t>
            </a:r>
            <a:r>
              <a:rPr lang="fr-CA" b="0" i="0" dirty="0" smtClean="0">
                <a:solidFill>
                  <a:srgbClr val="282828"/>
                </a:solidFill>
                <a:effectLst/>
                <a:latin typeface="Open Sans" panose="020B0606030504020204" pitchFamily="34" charset="0"/>
              </a:rPr>
              <a:t> C’est le moment idéal pour commencer à envisager une </a:t>
            </a:r>
            <a:r>
              <a:rPr lang="fr-CA" dirty="0" smtClean="0">
                <a:solidFill>
                  <a:srgbClr val="282828"/>
                </a:solidFill>
                <a:latin typeface="Open Sans" panose="020B0606030504020204" pitchFamily="34" charset="0"/>
              </a:rPr>
              <a:t>future carrière dans les métiers spécialisés, car il n’y a pas suffisamment de travailleurs et travailleuses qualifié(e)s pour occuper les emplois offerts. </a:t>
            </a:r>
            <a:r>
              <a:rPr lang="fr-CA" b="0" i="0" dirty="0" smtClean="0">
                <a:solidFill>
                  <a:srgbClr val="282828"/>
                </a:solidFill>
                <a:effectLst/>
                <a:latin typeface="Open Sans" panose="020B0606030504020204" pitchFamily="34" charset="0"/>
              </a:rPr>
              <a:t>Dans les deux prochaines diapositives, nous allons examiner deux compétences essentielles et voir en quoi elles sont liées aux divers métiers spécialisés.</a:t>
            </a:r>
            <a:endParaRPr lang="fr-CA" dirty="0" smtClean="0"/>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9</a:t>
            </a:fld>
            <a:endParaRPr lang="en-US"/>
          </a:p>
        </p:txBody>
      </p:sp>
    </p:spTree>
    <p:extLst>
      <p:ext uri="{BB962C8B-B14F-4D97-AF65-F5344CB8AC3E}">
        <p14:creationId xmlns:p14="http://schemas.microsoft.com/office/powerpoint/2010/main" val="3022001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smtClean="0"/>
              <a:t>Dans le cadre de chaque emploi, on se sert des compétences essentielles, et ce, à différents degrés et selon divers niveaux de complexité. Sur cette diapositive, on voit des exemples du niveau requis quant aux compétences en calcul dans trois métiers spécialisés différents. Sans de solides compétences en calcul, nombre de travailleurs et travailleuses dans les métiers spécialisés ne seraient pas en mesure de réaliser les tâches et d’assumer les responsabilités qui se rattachent à leur travail.</a:t>
            </a:r>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10</a:t>
            </a:fld>
            <a:endParaRPr lang="en-US"/>
          </a:p>
        </p:txBody>
      </p:sp>
    </p:spTree>
    <p:extLst>
      <p:ext uri="{BB962C8B-B14F-4D97-AF65-F5344CB8AC3E}">
        <p14:creationId xmlns:p14="http://schemas.microsoft.com/office/powerpoint/2010/main" val="131716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5048" y="1"/>
            <a:ext cx="7543800" cy="2282311"/>
          </a:xfrm>
          <a:prstGeom prst="rect">
            <a:avLst/>
          </a:prstGeom>
          <a:blipFill rotWithShape="1">
            <a:blip r:embed="rId2"/>
            <a:stretch>
              <a:fillRect/>
            </a:stretch>
          </a:blipFill>
        </p:spPr>
      </p:pic>
      <p:sp>
        <p:nvSpPr>
          <p:cNvPr id="2" name="Title 1"/>
          <p:cNvSpPr>
            <a:spLocks noGrp="1"/>
          </p:cNvSpPr>
          <p:nvPr>
            <p:ph type="ctrTitle"/>
          </p:nvPr>
        </p:nvSpPr>
        <p:spPr>
          <a:xfrm>
            <a:off x="838200" y="691127"/>
            <a:ext cx="7205323" cy="1478557"/>
          </a:xfrm>
          <a:prstGeom prst="rect">
            <a:avLst/>
          </a:prstGeom>
        </p:spPr>
        <p:txBody>
          <a:bodyPr>
            <a:noAutofit/>
          </a:bodyPr>
          <a:lstStyle>
            <a:lvl1pPr algn="l">
              <a:defRPr sz="4800" b="1" i="0" spc="300">
                <a:solidFill>
                  <a:schemeClr val="bg1"/>
                </a:solidFill>
                <a:latin typeface="Komika Text Kaps"/>
                <a:cs typeface="Komika Text Kaps"/>
              </a:defRPr>
            </a:lvl1pPr>
          </a:lstStyle>
          <a:p>
            <a:r>
              <a:rPr lang="en-CA" dirty="0"/>
              <a:t>Click to edit Master title style</a:t>
            </a:r>
            <a:endParaRPr lang="en-US" dirty="0"/>
          </a:p>
        </p:txBody>
      </p:sp>
      <p:sp>
        <p:nvSpPr>
          <p:cNvPr id="3" name="Subtitle 2"/>
          <p:cNvSpPr>
            <a:spLocks noGrp="1"/>
          </p:cNvSpPr>
          <p:nvPr>
            <p:ph type="subTitle" idx="1"/>
          </p:nvPr>
        </p:nvSpPr>
        <p:spPr>
          <a:xfrm>
            <a:off x="843221" y="2850900"/>
            <a:ext cx="7462579" cy="1131721"/>
          </a:xfrm>
          <a:prstGeom prst="rect">
            <a:avLst/>
          </a:prstGeom>
        </p:spPr>
        <p:txBody>
          <a:bodyPr anchor="t" anchorCtr="0">
            <a:noAutofit/>
          </a:bodyPr>
          <a:lstStyle>
            <a:lvl1pPr marL="0" indent="0" algn="l">
              <a:buNone/>
              <a:defRPr sz="4800">
                <a:solidFill>
                  <a:schemeClr val="bg1">
                    <a:lumMod val="50000"/>
                  </a:schemeClr>
                </a:solidFill>
                <a:latin typeface="Komika Text"/>
                <a:cs typeface="Komika Tex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dirty="0"/>
              <a:t>Click to edit Master subtitle style</a:t>
            </a:r>
            <a:endParaRPr lang="en-US" dirty="0"/>
          </a:p>
        </p:txBody>
      </p:sp>
      <p:sp>
        <p:nvSpPr>
          <p:cNvPr id="4" name="Date Placeholder 3"/>
          <p:cNvSpPr>
            <a:spLocks noGrp="1"/>
          </p:cNvSpPr>
          <p:nvPr>
            <p:ph type="dt" sz="half" idx="10"/>
          </p:nvPr>
        </p:nvSpPr>
        <p:spPr>
          <a:xfrm>
            <a:off x="6438894" y="4763038"/>
            <a:ext cx="2133600" cy="273844"/>
          </a:xfrm>
          <a:prstGeom prst="rect">
            <a:avLst/>
          </a:prstGeom>
        </p:spPr>
        <p:txBody>
          <a:bodyPr/>
          <a:lstStyle>
            <a:lvl1pPr algn="r">
              <a:defRPr sz="1000" b="0" i="0">
                <a:solidFill>
                  <a:schemeClr val="tx1"/>
                </a:solidFill>
                <a:latin typeface="Arial" panose="020B0604020202020204" pitchFamily="34" charset="0"/>
                <a:cs typeface="Arial" panose="020B0604020202020204" pitchFamily="34" charset="0"/>
              </a:defRPr>
            </a:lvl1pPr>
          </a:lstStyle>
          <a:p>
            <a:fld id="{5F612117-C0BC-EC43-AA68-675AB14ADD96}" type="slidenum">
              <a:rPr lang="en-US" smtClean="0"/>
              <a:pPr/>
              <a:t>‹#›</a:t>
            </a:fld>
            <a:endParaRPr lang="en-US" dirty="0"/>
          </a:p>
        </p:txBody>
      </p:sp>
      <p:sp>
        <p:nvSpPr>
          <p:cNvPr id="10" name="Rectangle 9"/>
          <p:cNvSpPr/>
          <p:nvPr userDrawn="1"/>
        </p:nvSpPr>
        <p:spPr>
          <a:xfrm>
            <a:off x="765048" y="0"/>
            <a:ext cx="7543800" cy="285750"/>
          </a:xfrm>
          <a:prstGeom prst="rect">
            <a:avLst/>
          </a:prstGeom>
          <a:solidFill>
            <a:srgbClr val="00A0D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3366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layout">
    <p:spTree>
      <p:nvGrpSpPr>
        <p:cNvPr id="1" name=""/>
        <p:cNvGrpSpPr/>
        <p:nvPr/>
      </p:nvGrpSpPr>
      <p:grpSpPr>
        <a:xfrm>
          <a:off x="0" y="0"/>
          <a:ext cx="0" cy="0"/>
          <a:chOff x="0" y="0"/>
          <a:chExt cx="0" cy="0"/>
        </a:xfrm>
      </p:grpSpPr>
      <p:pic>
        <p:nvPicPr>
          <p:cNvPr id="7" name="Picture 6"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t="1" r="2174" b="24495"/>
          <a:stretch/>
        </p:blipFill>
        <p:spPr>
          <a:xfrm>
            <a:off x="0" y="-1"/>
            <a:ext cx="9144000" cy="3416301"/>
          </a:xfrm>
          <a:prstGeom prst="rect">
            <a:avLst/>
          </a:prstGeom>
        </p:spPr>
      </p:pic>
      <p:sp>
        <p:nvSpPr>
          <p:cNvPr id="3" name="Title 1"/>
          <p:cNvSpPr>
            <a:spLocks noGrp="1"/>
          </p:cNvSpPr>
          <p:nvPr>
            <p:ph type="title"/>
          </p:nvPr>
        </p:nvSpPr>
        <p:spPr>
          <a:xfrm>
            <a:off x="590972" y="154616"/>
            <a:ext cx="7931537" cy="839304"/>
          </a:xfrm>
          <a:prstGeom prst="rect">
            <a:avLst/>
          </a:prstGeom>
        </p:spPr>
        <p:txBody>
          <a:bodyPr>
            <a:normAutofit/>
          </a:bodyPr>
          <a:lstStyle>
            <a:lvl1pPr>
              <a:defRPr sz="4000" b="1" i="0" spc="120">
                <a:solidFill>
                  <a:schemeClr val="bg1"/>
                </a:solidFill>
                <a:latin typeface="Komika Text Kaps"/>
                <a:cs typeface="Komika Text Kaps"/>
              </a:defRPr>
            </a:lvl1pPr>
          </a:lstStyle>
          <a:p>
            <a:r>
              <a:rPr lang="en-CA" dirty="0"/>
              <a:t>Click to edit Master title style</a:t>
            </a:r>
            <a:endParaRPr lang="en-US" dirty="0"/>
          </a:p>
        </p:txBody>
      </p:sp>
      <p:sp>
        <p:nvSpPr>
          <p:cNvPr id="4"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6" name="Text Placeholder 9"/>
          <p:cNvSpPr>
            <a:spLocks noGrp="1"/>
          </p:cNvSpPr>
          <p:nvPr>
            <p:ph type="body" sz="quarter" idx="11"/>
          </p:nvPr>
        </p:nvSpPr>
        <p:spPr>
          <a:xfrm>
            <a:off x="596348" y="950857"/>
            <a:ext cx="7939640"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Tree>
    <p:extLst>
      <p:ext uri="{BB962C8B-B14F-4D97-AF65-F5344CB8AC3E}">
        <p14:creationId xmlns:p14="http://schemas.microsoft.com/office/powerpoint/2010/main" val="1309312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green background">
    <p:spTree>
      <p:nvGrpSpPr>
        <p:cNvPr id="1" name=""/>
        <p:cNvGrpSpPr/>
        <p:nvPr/>
      </p:nvGrpSpPr>
      <p:grpSpPr>
        <a:xfrm>
          <a:off x="0" y="0"/>
          <a:ext cx="0" cy="0"/>
          <a:chOff x="0" y="0"/>
          <a:chExt cx="0" cy="0"/>
        </a:xfrm>
      </p:grpSpPr>
      <p:pic>
        <p:nvPicPr>
          <p:cNvPr id="5" name="Picture 4"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3"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9" name="Text Placeholder 9"/>
          <p:cNvSpPr>
            <a:spLocks noGrp="1"/>
          </p:cNvSpPr>
          <p:nvPr>
            <p:ph type="body" sz="quarter" idx="11"/>
          </p:nvPr>
        </p:nvSpPr>
        <p:spPr>
          <a:xfrm>
            <a:off x="596348" y="950857"/>
            <a:ext cx="7939640"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
        <p:nvSpPr>
          <p:cNvPr id="12" name="Title 1"/>
          <p:cNvSpPr>
            <a:spLocks noGrp="1"/>
          </p:cNvSpPr>
          <p:nvPr>
            <p:ph type="title"/>
          </p:nvPr>
        </p:nvSpPr>
        <p:spPr>
          <a:xfrm>
            <a:off x="590972" y="154616"/>
            <a:ext cx="7931537" cy="839304"/>
          </a:xfrm>
          <a:prstGeom prst="rect">
            <a:avLst/>
          </a:prstGeom>
        </p:spPr>
        <p:txBody>
          <a:bodyPr>
            <a:normAutofit/>
          </a:bodyPr>
          <a:lstStyle>
            <a:lvl1pPr>
              <a:defRPr sz="4000" b="1" i="0" spc="120">
                <a:solidFill>
                  <a:schemeClr val="bg1"/>
                </a:solidFill>
                <a:latin typeface="Komika Text Kaps"/>
                <a:cs typeface="Komika Text Kaps"/>
              </a:defRPr>
            </a:lvl1pPr>
          </a:lstStyle>
          <a:p>
            <a:r>
              <a:rPr lang="en-CA" dirty="0"/>
              <a:t>Click to edit Master title style</a:t>
            </a:r>
            <a:endParaRPr lang="en-US" dirty="0"/>
          </a:p>
        </p:txBody>
      </p:sp>
    </p:spTree>
    <p:extLst>
      <p:ext uri="{BB962C8B-B14F-4D97-AF65-F5344CB8AC3E}">
        <p14:creationId xmlns:p14="http://schemas.microsoft.com/office/powerpoint/2010/main" val="1765832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 green with 2 boxes">
    <p:spTree>
      <p:nvGrpSpPr>
        <p:cNvPr id="1" name=""/>
        <p:cNvGrpSpPr/>
        <p:nvPr/>
      </p:nvGrpSpPr>
      <p:grpSpPr>
        <a:xfrm>
          <a:off x="0" y="0"/>
          <a:ext cx="0" cy="0"/>
          <a:chOff x="0" y="0"/>
          <a:chExt cx="0" cy="0"/>
        </a:xfrm>
      </p:grpSpPr>
      <p:sp>
        <p:nvSpPr>
          <p:cNvPr id="5"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pic>
        <p:nvPicPr>
          <p:cNvPr id="8" name="Picture 7"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9" name="Text Placeholder 9"/>
          <p:cNvSpPr>
            <a:spLocks noGrp="1"/>
          </p:cNvSpPr>
          <p:nvPr>
            <p:ph type="body" sz="quarter" idx="11"/>
          </p:nvPr>
        </p:nvSpPr>
        <p:spPr>
          <a:xfrm>
            <a:off x="596348" y="950857"/>
            <a:ext cx="3366052"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
        <p:nvSpPr>
          <p:cNvPr id="11" name="Text Placeholder 9"/>
          <p:cNvSpPr>
            <a:spLocks noGrp="1"/>
          </p:cNvSpPr>
          <p:nvPr>
            <p:ph type="body" sz="quarter" idx="12"/>
          </p:nvPr>
        </p:nvSpPr>
        <p:spPr>
          <a:xfrm>
            <a:off x="4101548" y="950857"/>
            <a:ext cx="4420152"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
        <p:nvSpPr>
          <p:cNvPr id="12" name="Title 1"/>
          <p:cNvSpPr>
            <a:spLocks noGrp="1"/>
          </p:cNvSpPr>
          <p:nvPr>
            <p:ph type="title"/>
          </p:nvPr>
        </p:nvSpPr>
        <p:spPr>
          <a:xfrm>
            <a:off x="590972" y="154616"/>
            <a:ext cx="7931537" cy="839304"/>
          </a:xfrm>
          <a:prstGeom prst="rect">
            <a:avLst/>
          </a:prstGeom>
        </p:spPr>
        <p:txBody>
          <a:bodyPr>
            <a:normAutofit/>
          </a:bodyPr>
          <a:lstStyle>
            <a:lvl1pPr>
              <a:defRPr sz="4000" b="1" i="0" spc="120">
                <a:solidFill>
                  <a:schemeClr val="bg1"/>
                </a:solidFill>
                <a:latin typeface="Komika Text Kaps"/>
                <a:cs typeface="Komika Text Kaps"/>
              </a:defRPr>
            </a:lvl1pPr>
          </a:lstStyle>
          <a:p>
            <a:r>
              <a:rPr lang="en-CA" dirty="0"/>
              <a:t>Click to edit Master title style</a:t>
            </a:r>
            <a:endParaRPr lang="en-US" dirty="0"/>
          </a:p>
        </p:txBody>
      </p:sp>
    </p:spTree>
    <p:extLst>
      <p:ext uri="{BB962C8B-B14F-4D97-AF65-F5344CB8AC3E}">
        <p14:creationId xmlns:p14="http://schemas.microsoft.com/office/powerpoint/2010/main" val="929971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lt - short green">
    <p:spTree>
      <p:nvGrpSpPr>
        <p:cNvPr id="1" name=""/>
        <p:cNvGrpSpPr/>
        <p:nvPr/>
      </p:nvGrpSpPr>
      <p:grpSpPr>
        <a:xfrm>
          <a:off x="0" y="0"/>
          <a:ext cx="0" cy="0"/>
          <a:chOff x="0" y="0"/>
          <a:chExt cx="0" cy="0"/>
        </a:xfrm>
      </p:grpSpPr>
      <p:pic>
        <p:nvPicPr>
          <p:cNvPr id="3" name="Picture 2"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b="68282"/>
          <a:stretch/>
        </p:blipFill>
        <p:spPr>
          <a:xfrm>
            <a:off x="0" y="-1"/>
            <a:ext cx="9144000" cy="1435101"/>
          </a:xfrm>
          <a:prstGeom prst="rect">
            <a:avLst/>
          </a:prstGeom>
        </p:spPr>
      </p:pic>
      <p:sp>
        <p:nvSpPr>
          <p:cNvPr id="4" name="Title 1"/>
          <p:cNvSpPr>
            <a:spLocks noGrp="1"/>
          </p:cNvSpPr>
          <p:nvPr>
            <p:ph type="title"/>
          </p:nvPr>
        </p:nvSpPr>
        <p:spPr>
          <a:xfrm>
            <a:off x="590972" y="304800"/>
            <a:ext cx="8260928" cy="901700"/>
          </a:xfrm>
          <a:prstGeom prst="rect">
            <a:avLst/>
          </a:prstGeom>
        </p:spPr>
        <p:txBody>
          <a:bodyPr>
            <a:normAutofit/>
          </a:bodyPr>
          <a:lstStyle>
            <a:lvl1pPr>
              <a:defRPr sz="4000" b="1" i="0" spc="120">
                <a:solidFill>
                  <a:schemeClr val="bg1"/>
                </a:solidFill>
                <a:latin typeface="Komika Text Kaps"/>
                <a:cs typeface="Komika Text Kaps"/>
              </a:defRPr>
            </a:lvl1pPr>
          </a:lstStyle>
          <a:p>
            <a:r>
              <a:rPr lang="en-CA" dirty="0"/>
              <a:t>Click to edit Master title style</a:t>
            </a:r>
            <a:endParaRPr lang="en-US" dirty="0"/>
          </a:p>
        </p:txBody>
      </p:sp>
      <p:sp>
        <p:nvSpPr>
          <p:cNvPr id="5"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6" name="Text Placeholder 9"/>
          <p:cNvSpPr>
            <a:spLocks noGrp="1"/>
          </p:cNvSpPr>
          <p:nvPr>
            <p:ph type="body" sz="quarter" idx="11"/>
          </p:nvPr>
        </p:nvSpPr>
        <p:spPr>
          <a:xfrm>
            <a:off x="596348" y="1587500"/>
            <a:ext cx="7939640" cy="2933700"/>
          </a:xfrm>
          <a:prstGeom prst="rect">
            <a:avLst/>
          </a:prstGeom>
        </p:spPr>
        <p:txBody>
          <a:bodyPr vert="horz"/>
          <a:lstStyle>
            <a:lvl1pPr>
              <a:spcBef>
                <a:spcPts val="0"/>
              </a:spcBef>
              <a:spcAft>
                <a:spcPts val="800"/>
              </a:spcAft>
              <a:defRPr b="0" spc="0">
                <a:solidFill>
                  <a:srgbClr val="636463"/>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Tree>
    <p:extLst>
      <p:ext uri="{BB962C8B-B14F-4D97-AF65-F5344CB8AC3E}">
        <p14:creationId xmlns:p14="http://schemas.microsoft.com/office/powerpoint/2010/main" val="34368157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571506" y="4715540"/>
            <a:ext cx="8000989" cy="20574"/>
          </a:xfrm>
          <a:prstGeom prst="rect">
            <a:avLst/>
          </a:prstGeom>
          <a:solidFill>
            <a:srgbClr val="5BA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t>- </a:t>
            </a:r>
          </a:p>
        </p:txBody>
      </p:sp>
      <p:sp>
        <p:nvSpPr>
          <p:cNvPr id="10" name="Text Placeholder 11"/>
          <p:cNvSpPr txBox="1">
            <a:spLocks/>
          </p:cNvSpPr>
          <p:nvPr userDrawn="1"/>
        </p:nvSpPr>
        <p:spPr>
          <a:xfrm>
            <a:off x="487209" y="4763038"/>
            <a:ext cx="3545529" cy="317500"/>
          </a:xfrm>
          <a:prstGeom prst="rect">
            <a:avLst/>
          </a:prstGeom>
        </p:spPr>
        <p:txBody>
          <a:bodyPr>
            <a:normAutofit/>
          </a:bodyPr>
          <a:lstStyle>
            <a:lvl1pPr marL="0" indent="0" algn="l" defTabSz="685800" rtl="0" eaLnBrk="1" latinLnBrk="0" hangingPunct="1">
              <a:spcBef>
                <a:spcPct val="20000"/>
              </a:spcBef>
              <a:buClr>
                <a:schemeClr val="accent1"/>
              </a:buClr>
              <a:buFont typeface="Arial" pitchFamily="34" charset="0"/>
              <a:buNone/>
              <a:defRPr sz="1200" b="0" i="0" kern="1200">
                <a:solidFill>
                  <a:schemeClr val="tx2"/>
                </a:solidFill>
                <a:latin typeface="Calibri"/>
                <a:ea typeface="+mn-ea"/>
                <a:cs typeface="Calibri"/>
              </a:defRPr>
            </a:lvl1pPr>
            <a:lvl2pPr marL="445770" indent="-205740" algn="l" defTabSz="685800" rtl="0" eaLnBrk="1" latinLnBrk="0" hangingPunct="1">
              <a:spcBef>
                <a:spcPct val="20000"/>
              </a:spcBef>
              <a:buClr>
                <a:schemeClr val="accent1"/>
              </a:buClr>
              <a:buFont typeface="Arial" pitchFamily="34" charset="0"/>
              <a:buChar char="•"/>
              <a:defRPr sz="1700" b="1" i="0" kern="1200">
                <a:solidFill>
                  <a:schemeClr val="tx2"/>
                </a:solidFill>
                <a:latin typeface="Komika Text"/>
                <a:ea typeface="+mn-ea"/>
                <a:cs typeface="Komika Text"/>
              </a:defRPr>
            </a:lvl2pPr>
            <a:lvl3pPr marL="651510" indent="-171450" algn="l" defTabSz="685800" rtl="0" eaLnBrk="1" latinLnBrk="0" hangingPunct="1">
              <a:spcBef>
                <a:spcPct val="20000"/>
              </a:spcBef>
              <a:buClr>
                <a:schemeClr val="accent1"/>
              </a:buClr>
              <a:buFont typeface="Arial" pitchFamily="34" charset="0"/>
              <a:buChar char="•"/>
              <a:defRPr sz="1500" b="1" i="0" kern="1200">
                <a:solidFill>
                  <a:schemeClr val="tx2"/>
                </a:solidFill>
                <a:latin typeface="Komika Text"/>
                <a:ea typeface="+mn-ea"/>
                <a:cs typeface="Komika Text"/>
              </a:defRPr>
            </a:lvl3pPr>
            <a:lvl4pPr marL="857250" indent="-171450" algn="l" defTabSz="685800" rtl="0" eaLnBrk="1" latinLnBrk="0" hangingPunct="1">
              <a:spcBef>
                <a:spcPct val="20000"/>
              </a:spcBef>
              <a:buClr>
                <a:schemeClr val="accent1"/>
              </a:buClr>
              <a:buFont typeface="Arial" pitchFamily="34" charset="0"/>
              <a:buChar char="•"/>
              <a:defRPr sz="1400" b="1" i="0" kern="1200">
                <a:solidFill>
                  <a:schemeClr val="tx2"/>
                </a:solidFill>
                <a:latin typeface="Komika Text"/>
                <a:ea typeface="+mn-ea"/>
                <a:cs typeface="Komika Text"/>
              </a:defRPr>
            </a:lvl4pPr>
            <a:lvl5pPr marL="1028700" indent="-171450" algn="l" defTabSz="685800" rtl="0" eaLnBrk="1" latinLnBrk="0" hangingPunct="1">
              <a:spcBef>
                <a:spcPct val="20000"/>
              </a:spcBef>
              <a:buClr>
                <a:schemeClr val="accent1"/>
              </a:buClr>
              <a:buFont typeface="Arial" pitchFamily="34" charset="0"/>
              <a:buChar char="•"/>
              <a:defRPr sz="1400" b="1" i="0" kern="1200" baseline="0">
                <a:solidFill>
                  <a:schemeClr val="tx2"/>
                </a:solidFill>
                <a:latin typeface="Komika Text"/>
                <a:ea typeface="+mn-ea"/>
                <a:cs typeface="Komika Text"/>
              </a:defRPr>
            </a:lvl5pPr>
            <a:lvl6pPr marL="123444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6pPr>
            <a:lvl7pPr marL="1426464"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7pPr>
            <a:lvl8pPr marL="164592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8pPr>
            <a:lvl9pPr marL="185166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9pPr>
          </a:lstStyle>
          <a:p>
            <a:r>
              <a:rPr lang="en-US" sz="1050" b="0" i="0" dirty="0">
                <a:solidFill>
                  <a:schemeClr val="tx1"/>
                </a:solidFill>
                <a:latin typeface="Arial" panose="020B0604020202020204" pitchFamily="34" charset="0"/>
                <a:cs typeface="Arial" panose="020B0604020202020204" pitchFamily="34" charset="0"/>
              </a:rPr>
              <a:t>Skills/</a:t>
            </a:r>
            <a:r>
              <a:rPr lang="en-US" sz="1050" b="0" i="0" dirty="0" err="1">
                <a:solidFill>
                  <a:schemeClr val="tx1"/>
                </a:solidFill>
                <a:latin typeface="Arial" panose="020B0604020202020204" pitchFamily="34" charset="0"/>
                <a:cs typeface="Arial" panose="020B0604020202020204" pitchFamily="34" charset="0"/>
              </a:rPr>
              <a:t>Compétences</a:t>
            </a:r>
            <a:r>
              <a:rPr lang="en-US" sz="1050" b="0" i="0" dirty="0">
                <a:solidFill>
                  <a:schemeClr val="tx1"/>
                </a:solidFill>
                <a:latin typeface="Arial" panose="020B0604020202020204" pitchFamily="34" charset="0"/>
                <a:cs typeface="Arial" panose="020B0604020202020204" pitchFamily="34" charset="0"/>
              </a:rPr>
              <a:t> Canada — Skills for Success</a:t>
            </a:r>
          </a:p>
        </p:txBody>
      </p:sp>
    </p:spTree>
  </p:cSld>
  <p:clrMap bg1="lt1" tx1="dk1" bg2="lt2" tx2="dk2" accent1="accent1" accent2="accent2" accent3="accent3" accent4="accent4" accent5="accent5" accent6="accent6" hlink="hlink" folHlink="folHlink"/>
  <p:sldLayoutIdLst>
    <p:sldLayoutId id="2147483661" r:id="rId1"/>
    <p:sldLayoutId id="2147483688" r:id="rId2"/>
    <p:sldLayoutId id="2147483687" r:id="rId3"/>
    <p:sldLayoutId id="2147483689" r:id="rId4"/>
    <p:sldLayoutId id="2147483690" r:id="rId5"/>
  </p:sldLayoutIdLst>
  <p:timing>
    <p:tnLst>
      <p:par>
        <p:cTn xmlns:p14="http://schemas.microsoft.com/office/powerpoint/2010/main" id="1" dur="indefinite" restart="never" nodeType="tmRoot"/>
      </p:par>
    </p:tnLst>
  </p:timing>
  <p:txStyles>
    <p:titleStyle>
      <a:lvl1pPr algn="l" defTabSz="685800" rtl="0" eaLnBrk="1" latinLnBrk="0" hangingPunct="1">
        <a:spcBef>
          <a:spcPct val="0"/>
        </a:spcBef>
        <a:buNone/>
        <a:defRPr sz="4000" b="1" i="0" kern="1200" spc="250">
          <a:solidFill>
            <a:schemeClr val="tx1">
              <a:lumMod val="85000"/>
              <a:lumOff val="15000"/>
            </a:schemeClr>
          </a:solidFill>
          <a:latin typeface="Komika Text Kaps"/>
          <a:ea typeface="+mj-ea"/>
          <a:cs typeface="Komika Text Kap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05740" indent="-205740" algn="l" defTabSz="685800" rtl="0" eaLnBrk="1" latinLnBrk="0" hangingPunct="1">
        <a:spcBef>
          <a:spcPct val="20000"/>
        </a:spcBef>
        <a:buClr>
          <a:schemeClr val="accent1"/>
        </a:buClr>
        <a:buFont typeface="Arial" pitchFamily="34" charset="0"/>
        <a:buChar char="•"/>
        <a:defRPr sz="2800" b="1" i="0" kern="1200" spc="100">
          <a:solidFill>
            <a:schemeClr val="tx2"/>
          </a:solidFill>
          <a:latin typeface="Calibri"/>
          <a:ea typeface="+mn-ea"/>
          <a:cs typeface="Calibri"/>
        </a:defRPr>
      </a:lvl1pPr>
      <a:lvl2pPr marL="445770" indent="-205740" algn="l" defTabSz="685800" rtl="0" eaLnBrk="1" latinLnBrk="0" hangingPunct="1">
        <a:spcBef>
          <a:spcPct val="20000"/>
        </a:spcBef>
        <a:buClr>
          <a:schemeClr val="accent1"/>
        </a:buClr>
        <a:buFont typeface="Arial" pitchFamily="34" charset="0"/>
        <a:buChar char="•"/>
        <a:defRPr sz="2800" b="1" i="0" kern="1200" spc="100">
          <a:solidFill>
            <a:schemeClr val="tx2"/>
          </a:solidFill>
          <a:latin typeface="Calibri"/>
          <a:ea typeface="+mn-ea"/>
          <a:cs typeface="Calibri"/>
        </a:defRPr>
      </a:lvl2pPr>
      <a:lvl3pPr marL="651510" indent="-171450" algn="l" defTabSz="685800" rtl="0" eaLnBrk="1" latinLnBrk="0" hangingPunct="1">
        <a:spcBef>
          <a:spcPct val="20000"/>
        </a:spcBef>
        <a:buClr>
          <a:schemeClr val="accent1"/>
        </a:buClr>
        <a:buFont typeface="Arial" pitchFamily="34" charset="0"/>
        <a:buChar char="•"/>
        <a:defRPr sz="2800" b="1" i="0" kern="1200">
          <a:solidFill>
            <a:schemeClr val="tx2"/>
          </a:solidFill>
          <a:latin typeface="Calibri"/>
          <a:ea typeface="+mn-ea"/>
          <a:cs typeface="Calibri"/>
        </a:defRPr>
      </a:lvl3pPr>
      <a:lvl4pPr marL="857250" indent="-171450" algn="l" defTabSz="685800" rtl="0" eaLnBrk="1" latinLnBrk="0" hangingPunct="1">
        <a:spcBef>
          <a:spcPct val="20000"/>
        </a:spcBef>
        <a:buClr>
          <a:schemeClr val="accent1"/>
        </a:buClr>
        <a:buFont typeface="Arial" pitchFamily="34" charset="0"/>
        <a:buChar char="•"/>
        <a:defRPr sz="1400" b="1" i="0" kern="1200">
          <a:solidFill>
            <a:schemeClr val="tx2"/>
          </a:solidFill>
          <a:latin typeface="Komika Text"/>
          <a:ea typeface="+mn-ea"/>
          <a:cs typeface="Komika Text"/>
        </a:defRPr>
      </a:lvl4pPr>
      <a:lvl5pPr marL="1028700" indent="-171450" algn="l" defTabSz="685800" rtl="0" eaLnBrk="1" latinLnBrk="0" hangingPunct="1">
        <a:spcBef>
          <a:spcPct val="20000"/>
        </a:spcBef>
        <a:buClr>
          <a:schemeClr val="accent1"/>
        </a:buClr>
        <a:buFont typeface="Arial" pitchFamily="34" charset="0"/>
        <a:buChar char="•"/>
        <a:defRPr sz="1400" b="1" i="0" kern="1200" baseline="0">
          <a:solidFill>
            <a:schemeClr val="tx2"/>
          </a:solidFill>
          <a:latin typeface="Komika Text"/>
          <a:ea typeface="+mn-ea"/>
          <a:cs typeface="Komika Text"/>
        </a:defRPr>
      </a:lvl5pPr>
      <a:lvl6pPr marL="123444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6pPr>
      <a:lvl7pPr marL="1426464"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7pPr>
      <a:lvl8pPr marL="164592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8pPr>
      <a:lvl9pPr marL="185166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 Id="rId3" Type="http://schemas.openxmlformats.org/officeDocument/2006/relationships/image" Target="../media/image5.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_ppqpzXfcx4" TargetMode="External"/><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18.jpg"/><Relationship Id="rId5" Type="http://schemas.openxmlformats.org/officeDocument/2006/relationships/image" Target="../media/image19.jpg"/><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hyperlink" Target="https://www.skillscompetencescanada.com/fr/program/competences-pour-reussir/" TargetMode="External"/><Relationship Id="rId4" Type="http://schemas.openxmlformats.org/officeDocument/2006/relationships/image" Target="../media/image6.jpg"/><Relationship Id="rId5" Type="http://schemas.openxmlformats.org/officeDocument/2006/relationships/image" Target="../media/image20.png"/><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5" Type="http://schemas.openxmlformats.org/officeDocument/2006/relationships/image" Target="../media/image6.svg"/><Relationship Id="rId7" Type="http://schemas.openxmlformats.org/officeDocument/2006/relationships/image" Target="../media/image8.svg"/><Relationship Id="rId8" Type="http://schemas.openxmlformats.org/officeDocument/2006/relationships/image" Target="../media/image9.png"/><Relationship Id="rId9" Type="http://schemas.openxmlformats.org/officeDocument/2006/relationships/image" Target="../media/image10.png"/><Relationship Id="rId10" Type="http://schemas.openxmlformats.org/officeDocument/2006/relationships/image" Target="../media/image10.svg"/><Relationship Id="rId11" Type="http://schemas.openxmlformats.org/officeDocument/2006/relationships/image" Target="../media/image11.jpg"/><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s://srdc.org/fr/centre-des-medias-de-la-srsa/" TargetMode="External"/><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8550" y="273538"/>
            <a:ext cx="8065010" cy="1438031"/>
          </a:xfrm>
        </p:spPr>
        <p:txBody>
          <a:bodyPr anchor="b"/>
          <a:lstStyle/>
          <a:p>
            <a:r>
              <a:rPr lang="en-US" spc="200" dirty="0"/>
              <a:t>Compétences pour </a:t>
            </a:r>
            <a:r>
              <a:rPr lang="en-US" spc="200" dirty="0" err="1"/>
              <a:t>réussir</a:t>
            </a:r>
            <a:endParaRPr lang="en-US" spc="200" dirty="0"/>
          </a:p>
        </p:txBody>
      </p:sp>
      <p:sp>
        <p:nvSpPr>
          <p:cNvPr id="3" name="Subtitle 2"/>
          <p:cNvSpPr>
            <a:spLocks noGrp="1"/>
          </p:cNvSpPr>
          <p:nvPr>
            <p:ph type="subTitle" idx="1"/>
          </p:nvPr>
        </p:nvSpPr>
        <p:spPr>
          <a:xfrm>
            <a:off x="808550" y="2510766"/>
            <a:ext cx="7378700" cy="1131721"/>
          </a:xfrm>
        </p:spPr>
        <p:txBody>
          <a:bodyPr/>
          <a:lstStyle/>
          <a:p>
            <a:r>
              <a:rPr lang="en-US" spc="0" dirty="0" smtClean="0">
                <a:solidFill>
                  <a:schemeClr val="bg1">
                    <a:lumMod val="50000"/>
                  </a:schemeClr>
                </a:solidFill>
              </a:rPr>
              <a:t>Introduction</a:t>
            </a:r>
            <a:endParaRPr lang="en-US" spc="0" dirty="0">
              <a:solidFill>
                <a:schemeClr val="bg1">
                  <a:lumMod val="50000"/>
                </a:schemeClr>
              </a:solidFill>
            </a:endParaRPr>
          </a:p>
        </p:txBody>
      </p:sp>
      <p:pic>
        <p:nvPicPr>
          <p:cNvPr id="6" name="Picture 5">
            <a:extLst>
              <a:ext uri="{FF2B5EF4-FFF2-40B4-BE49-F238E27FC236}">
                <a16:creationId xmlns:a16="http://schemas.microsoft.com/office/drawing/2014/main" xmlns="" id="{7FD970B4-1C95-9B14-6CCD-F1258FD62CC4}"/>
              </a:ext>
            </a:extLst>
          </p:cNvPr>
          <p:cNvPicPr>
            <a:picLocks noChangeAspect="1"/>
          </p:cNvPicPr>
          <p:nvPr/>
        </p:nvPicPr>
        <p:blipFill>
          <a:blip r:embed="rId2"/>
          <a:srcRect/>
          <a:stretch/>
        </p:blipFill>
        <p:spPr>
          <a:xfrm>
            <a:off x="578339" y="3835692"/>
            <a:ext cx="1756856" cy="796882"/>
          </a:xfrm>
          <a:prstGeom prst="rect">
            <a:avLst/>
          </a:prstGeom>
        </p:spPr>
      </p:pic>
      <p:pic>
        <p:nvPicPr>
          <p:cNvPr id="7" name="Picture 6">
            <a:extLst>
              <a:ext uri="{FF2B5EF4-FFF2-40B4-BE49-F238E27FC236}">
                <a16:creationId xmlns:a16="http://schemas.microsoft.com/office/drawing/2014/main" xmlns="" id="{D59C70E6-298E-C7F5-48DD-D2B620E200F8}"/>
              </a:ext>
            </a:extLst>
          </p:cNvPr>
          <p:cNvPicPr>
            <a:picLocks noChangeAspect="1"/>
          </p:cNvPicPr>
          <p:nvPr/>
        </p:nvPicPr>
        <p:blipFill>
          <a:blip r:embed="rId3"/>
          <a:srcRect/>
          <a:stretch/>
        </p:blipFill>
        <p:spPr>
          <a:xfrm>
            <a:off x="6510308" y="4363571"/>
            <a:ext cx="2055353" cy="269003"/>
          </a:xfrm>
          <a:prstGeom prst="rect">
            <a:avLst/>
          </a:prstGeom>
        </p:spPr>
      </p:pic>
      <p:sp>
        <p:nvSpPr>
          <p:cNvPr id="8" name="Rectangle 7">
            <a:extLst>
              <a:ext uri="{FF2B5EF4-FFF2-40B4-BE49-F238E27FC236}">
                <a16:creationId xmlns:a16="http://schemas.microsoft.com/office/drawing/2014/main" xmlns="" id="{91230745-2B66-A87E-D381-7266C67406AF}"/>
              </a:ext>
            </a:extLst>
          </p:cNvPr>
          <p:cNvSpPr/>
          <p:nvPr/>
        </p:nvSpPr>
        <p:spPr>
          <a:xfrm>
            <a:off x="492369" y="4759569"/>
            <a:ext cx="8159262" cy="304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295435" y="3283641"/>
            <a:ext cx="2540000" cy="923330"/>
          </a:xfrm>
          <a:prstGeom prst="rect">
            <a:avLst/>
          </a:prstGeom>
          <a:noFill/>
          <a:ln>
            <a:solidFill>
              <a:srgbClr val="FF6600"/>
            </a:solidFill>
          </a:ln>
        </p:spPr>
        <p:txBody>
          <a:bodyPr wrap="square" rtlCol="0">
            <a:spAutoFit/>
          </a:bodyPr>
          <a:lstStyle/>
          <a:p>
            <a:r>
              <a:rPr lang="en-US" dirty="0" smtClean="0"/>
              <a:t>Need French version of graphic, or translation of text on left</a:t>
            </a:r>
            <a:endParaRPr lang="en-US" dirty="0"/>
          </a:p>
        </p:txBody>
      </p:sp>
    </p:spTree>
    <p:extLst>
      <p:ext uri="{BB962C8B-B14F-4D97-AF65-F5344CB8AC3E}">
        <p14:creationId xmlns:p14="http://schemas.microsoft.com/office/powerpoint/2010/main" val="2150577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96348" y="950857"/>
            <a:ext cx="4229652" cy="3158435"/>
          </a:xfrm>
          <a:prstGeom prst="rect">
            <a:avLst/>
          </a:prstGeom>
        </p:spPr>
        <p:txBody>
          <a:bodyPr numCol="1" spcCol="182880"/>
          <a:lstStyle/>
          <a:p>
            <a:r>
              <a:rPr lang="fr-CA" sz="2000" b="1" dirty="0">
                <a:solidFill>
                  <a:srgbClr val="FFFFFF"/>
                </a:solidFill>
              </a:rPr>
              <a:t>Les ébénistes </a:t>
            </a:r>
            <a:r>
              <a:rPr lang="fr-CA" sz="2000" dirty="0">
                <a:solidFill>
                  <a:srgbClr val="FFFFFF"/>
                </a:solidFill>
              </a:rPr>
              <a:t>utilisent un compas pour tracer des courbes en vue de la finition des bords d’une armoire – (mesure et calcul) niveau </a:t>
            </a:r>
            <a:r>
              <a:rPr lang="fr-CA" sz="2000" dirty="0" smtClean="0">
                <a:solidFill>
                  <a:srgbClr val="FFFFFF"/>
                </a:solidFill>
              </a:rPr>
              <a:t>4.</a:t>
            </a:r>
            <a:endParaRPr lang="fr-CA" sz="2000" dirty="0">
              <a:solidFill>
                <a:srgbClr val="FFFFFF"/>
              </a:solidFill>
            </a:endParaRPr>
          </a:p>
          <a:p>
            <a:r>
              <a:rPr lang="fr-CA" sz="2000" b="1" dirty="0">
                <a:solidFill>
                  <a:srgbClr val="FFFFFF"/>
                </a:solidFill>
              </a:rPr>
              <a:t>Les concepteurs et conceptrices Web </a:t>
            </a:r>
            <a:r>
              <a:rPr lang="fr-CA" sz="2000" dirty="0">
                <a:solidFill>
                  <a:srgbClr val="FFFFFF"/>
                </a:solidFill>
              </a:rPr>
              <a:t>surveillent et analysent des statistiques pour tirer des conclusions à propos des tendances et des besoins à venir – (analyse de données) niveau </a:t>
            </a:r>
            <a:r>
              <a:rPr lang="fr-CA" sz="2000" dirty="0" smtClean="0">
                <a:solidFill>
                  <a:srgbClr val="FFFFFF"/>
                </a:solidFill>
              </a:rPr>
              <a:t>3.</a:t>
            </a:r>
            <a:endParaRPr lang="fr-CA" sz="2000" dirty="0">
              <a:solidFill>
                <a:srgbClr val="FFFFFF"/>
              </a:solidFill>
            </a:endParaRPr>
          </a:p>
        </p:txBody>
      </p:sp>
      <p:sp>
        <p:nvSpPr>
          <p:cNvPr id="2" name="Title 1"/>
          <p:cNvSpPr>
            <a:spLocks noGrp="1"/>
          </p:cNvSpPr>
          <p:nvPr>
            <p:ph type="title"/>
          </p:nvPr>
        </p:nvSpPr>
        <p:spPr>
          <a:xfrm>
            <a:off x="590972" y="154616"/>
            <a:ext cx="7931537" cy="839304"/>
          </a:xfrm>
          <a:prstGeom prst="rect">
            <a:avLst/>
          </a:prstGeom>
        </p:spPr>
        <p:txBody>
          <a:bodyPr/>
          <a:lstStyle/>
          <a:p>
            <a:r>
              <a:rPr lang="en-US" dirty="0" smtClean="0"/>
              <a:t>Le </a:t>
            </a:r>
            <a:r>
              <a:rPr lang="en-US" dirty="0" err="1"/>
              <a:t>c</a:t>
            </a:r>
            <a:r>
              <a:rPr lang="en-US" dirty="0" err="1" smtClean="0"/>
              <a:t>alcul</a:t>
            </a:r>
            <a:r>
              <a:rPr lang="en-US" dirty="0" smtClean="0"/>
              <a:t> au travail</a:t>
            </a:r>
            <a:endParaRPr lang="en-US" dirty="0"/>
          </a:p>
        </p:txBody>
      </p:sp>
      <p:sp>
        <p:nvSpPr>
          <p:cNvPr id="4" name="Text Placeholder 3"/>
          <p:cNvSpPr>
            <a:spLocks noGrp="1"/>
          </p:cNvSpPr>
          <p:nvPr>
            <p:ph type="body" sz="quarter" idx="12"/>
          </p:nvPr>
        </p:nvSpPr>
        <p:spPr>
          <a:xfrm>
            <a:off x="5041900" y="950857"/>
            <a:ext cx="3873500" cy="3158435"/>
          </a:xfrm>
        </p:spPr>
        <p:txBody>
          <a:bodyPr/>
          <a:lstStyle/>
          <a:p>
            <a:r>
              <a:rPr lang="fr-CA" sz="2000" b="1" dirty="0" smtClean="0"/>
              <a:t>Les soudeurs et soudeuses </a:t>
            </a:r>
            <a:r>
              <a:rPr lang="fr-CA" sz="2000" dirty="0" smtClean="0"/>
              <a:t>font des estimations quant à la qualité du matériel requis, notamment les tiges et les fils, pour réaliser une tâche en fonction de l’ampleur du travail de soudage à faire – (estimation) niveau 2.</a:t>
            </a:r>
            <a:endParaRPr lang="fr-CA" sz="2000" dirty="0"/>
          </a:p>
        </p:txBody>
      </p:sp>
    </p:spTree>
    <p:extLst>
      <p:ext uri="{BB962C8B-B14F-4D97-AF65-F5344CB8AC3E}">
        <p14:creationId xmlns:p14="http://schemas.microsoft.com/office/powerpoint/2010/main" val="2720134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96348" y="950857"/>
            <a:ext cx="3772452" cy="3158435"/>
          </a:xfrm>
          <a:prstGeom prst="rect">
            <a:avLst/>
          </a:prstGeom>
        </p:spPr>
        <p:txBody>
          <a:bodyPr numCol="1" spcCol="182880"/>
          <a:lstStyle/>
          <a:p>
            <a:r>
              <a:rPr lang="fr-CA" sz="2000" b="1" dirty="0" smtClean="0"/>
              <a:t>Les techniciens et techniciennes en aéronautique </a:t>
            </a:r>
            <a:r>
              <a:rPr lang="fr-CA" sz="2000" dirty="0" smtClean="0"/>
              <a:t>examinent des jauges et des affichages numériques pour voir des données sur les opérations, notamment en ce qui touche les révolutions par minute, les lectures électriques, de même que la force de rotation et la poussée – </a:t>
            </a:r>
            <a:r>
              <a:rPr lang="fr-CA" sz="2000" dirty="0" smtClean="0">
                <a:solidFill>
                  <a:srgbClr val="FFFF00"/>
                </a:solidFill>
              </a:rPr>
              <a:t>utilisation de documents</a:t>
            </a:r>
            <a:r>
              <a:rPr lang="fr-CA" sz="2000" dirty="0" smtClean="0"/>
              <a:t>, niveau 1.</a:t>
            </a:r>
            <a:endParaRPr lang="fr-CA" sz="2000" dirty="0"/>
          </a:p>
        </p:txBody>
      </p:sp>
      <p:sp>
        <p:nvSpPr>
          <p:cNvPr id="2" name="Title 1"/>
          <p:cNvSpPr>
            <a:spLocks noGrp="1"/>
          </p:cNvSpPr>
          <p:nvPr>
            <p:ph type="title"/>
          </p:nvPr>
        </p:nvSpPr>
        <p:spPr>
          <a:xfrm>
            <a:off x="590972" y="154616"/>
            <a:ext cx="7931537" cy="839304"/>
          </a:xfrm>
          <a:prstGeom prst="rect">
            <a:avLst/>
          </a:prstGeom>
        </p:spPr>
        <p:txBody>
          <a:bodyPr/>
          <a:lstStyle/>
          <a:p>
            <a:r>
              <a:rPr lang="en-US" dirty="0" smtClean="0">
                <a:solidFill>
                  <a:srgbClr val="FFFF00"/>
                </a:solidFill>
              </a:rPr>
              <a:t>La lecture </a:t>
            </a:r>
            <a:r>
              <a:rPr lang="en-US" dirty="0" smtClean="0"/>
              <a:t>au </a:t>
            </a:r>
            <a:r>
              <a:rPr lang="en-US" dirty="0"/>
              <a:t>travail</a:t>
            </a:r>
          </a:p>
        </p:txBody>
      </p:sp>
      <p:sp>
        <p:nvSpPr>
          <p:cNvPr id="4" name="Text Placeholder 3"/>
          <p:cNvSpPr>
            <a:spLocks noGrp="1"/>
          </p:cNvSpPr>
          <p:nvPr>
            <p:ph type="body" sz="quarter" idx="12"/>
          </p:nvPr>
        </p:nvSpPr>
        <p:spPr>
          <a:xfrm>
            <a:off x="4648200" y="950857"/>
            <a:ext cx="4025900" cy="3158435"/>
          </a:xfrm>
        </p:spPr>
        <p:txBody>
          <a:bodyPr/>
          <a:lstStyle/>
          <a:p>
            <a:r>
              <a:rPr lang="fr-CA" sz="2000" b="1" dirty="0" smtClean="0"/>
              <a:t>Les peintres d’automobiles</a:t>
            </a:r>
            <a:r>
              <a:rPr lang="fr-CA" sz="2000" dirty="0" smtClean="0"/>
              <a:t> examinent des échantillons de couleur pour trouver les codes des couleurs inhabituelles à employer sur certains véhicules. Pour ce faire, ils et elles comparent différents échantillons avec la couleur de la peinture du véhicule jusqu’à ce qu’ils et elles trouvent la couleur exacte à utiliser – </a:t>
            </a:r>
            <a:r>
              <a:rPr lang="fr-CA" sz="2000" dirty="0" smtClean="0">
                <a:solidFill>
                  <a:srgbClr val="FFFF00"/>
                </a:solidFill>
              </a:rPr>
              <a:t>utilisation de documents</a:t>
            </a:r>
            <a:r>
              <a:rPr lang="fr-CA" sz="2000" dirty="0" smtClean="0"/>
              <a:t>, niveau 2.</a:t>
            </a:r>
            <a:endParaRPr lang="fr-CA" sz="2000" dirty="0"/>
          </a:p>
        </p:txBody>
      </p:sp>
      <p:sp>
        <p:nvSpPr>
          <p:cNvPr id="5" name="TextBox 4"/>
          <p:cNvSpPr txBox="1"/>
          <p:nvPr/>
        </p:nvSpPr>
        <p:spPr>
          <a:xfrm>
            <a:off x="5902957" y="199918"/>
            <a:ext cx="2869167" cy="584776"/>
          </a:xfrm>
          <a:prstGeom prst="rect">
            <a:avLst/>
          </a:prstGeom>
          <a:solidFill>
            <a:srgbClr val="FDFCFB"/>
          </a:solidFill>
        </p:spPr>
        <p:txBody>
          <a:bodyPr wrap="square" rtlCol="0">
            <a:spAutoFit/>
          </a:bodyPr>
          <a:lstStyle/>
          <a:p>
            <a:r>
              <a:rPr lang="fr-CA" sz="1600" b="1" dirty="0" smtClean="0">
                <a:solidFill>
                  <a:schemeClr val="accent2"/>
                </a:solidFill>
                <a:latin typeface="Calibri"/>
                <a:cs typeface="Calibri"/>
              </a:rPr>
              <a:t>check </a:t>
            </a:r>
            <a:r>
              <a:rPr lang="fr-CA" sz="1600" b="1" dirty="0" err="1" smtClean="0">
                <a:solidFill>
                  <a:schemeClr val="accent2"/>
                </a:solidFill>
                <a:latin typeface="Calibri"/>
                <a:cs typeface="Calibri"/>
              </a:rPr>
              <a:t>this</a:t>
            </a:r>
            <a:r>
              <a:rPr lang="fr-CA" sz="1600" b="1" dirty="0" smtClean="0">
                <a:solidFill>
                  <a:schemeClr val="accent2"/>
                </a:solidFill>
                <a:latin typeface="Calibri"/>
                <a:cs typeface="Calibri"/>
              </a:rPr>
              <a:t> </a:t>
            </a:r>
            <a:r>
              <a:rPr lang="fr-CA" sz="1600" b="1" dirty="0" err="1" smtClean="0">
                <a:solidFill>
                  <a:schemeClr val="accent2"/>
                </a:solidFill>
                <a:latin typeface="Calibri"/>
                <a:cs typeface="Calibri"/>
              </a:rPr>
              <a:t>slide</a:t>
            </a:r>
            <a:r>
              <a:rPr lang="fr-CA" sz="1600" b="1" dirty="0" smtClean="0">
                <a:solidFill>
                  <a:schemeClr val="accent2"/>
                </a:solidFill>
                <a:latin typeface="Calibri"/>
                <a:cs typeface="Calibri"/>
              </a:rPr>
              <a:t> for use of :  lecture </a:t>
            </a:r>
            <a:r>
              <a:rPr lang="fr-CA" sz="1600" b="1" dirty="0">
                <a:solidFill>
                  <a:schemeClr val="accent2"/>
                </a:solidFill>
                <a:latin typeface="Calibri"/>
                <a:cs typeface="Calibri"/>
              </a:rPr>
              <a:t> </a:t>
            </a:r>
            <a:r>
              <a:rPr lang="fr-CA" sz="1600" b="1" dirty="0" smtClean="0">
                <a:solidFill>
                  <a:schemeClr val="accent2"/>
                </a:solidFill>
                <a:latin typeface="Calibri"/>
                <a:cs typeface="Calibri"/>
              </a:rPr>
              <a:t>or </a:t>
            </a:r>
            <a:r>
              <a:rPr lang="fr-CA" sz="1600" b="1" dirty="0" err="1" smtClean="0">
                <a:solidFill>
                  <a:schemeClr val="accent2"/>
                </a:solidFill>
                <a:latin typeface="Calibri"/>
                <a:cs typeface="Calibri"/>
              </a:rPr>
              <a:t>Util</a:t>
            </a:r>
            <a:r>
              <a:rPr lang="fr-CA" sz="1600" b="1" dirty="0" smtClean="0">
                <a:solidFill>
                  <a:schemeClr val="accent2"/>
                </a:solidFill>
                <a:latin typeface="Calibri"/>
                <a:cs typeface="Calibri"/>
              </a:rPr>
              <a:t> de doc)</a:t>
            </a:r>
            <a:endParaRPr lang="fr-CA" sz="1600" b="1" dirty="0">
              <a:solidFill>
                <a:schemeClr val="accent2"/>
              </a:solidFill>
              <a:latin typeface="Calibri"/>
              <a:cs typeface="Calibri"/>
            </a:endParaRPr>
          </a:p>
        </p:txBody>
      </p:sp>
    </p:spTree>
    <p:extLst>
      <p:ext uri="{BB962C8B-B14F-4D97-AF65-F5344CB8AC3E}">
        <p14:creationId xmlns:p14="http://schemas.microsoft.com/office/powerpoint/2010/main" val="3992971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96348" y="950857"/>
            <a:ext cx="4559852" cy="3158435"/>
          </a:xfrm>
          <a:prstGeom prst="rect">
            <a:avLst/>
          </a:prstGeom>
        </p:spPr>
        <p:txBody>
          <a:bodyPr numCol="1" spcCol="182880"/>
          <a:lstStyle/>
          <a:p>
            <a:r>
              <a:rPr lang="fr-CA" sz="2100" b="1" dirty="0" smtClean="0"/>
              <a:t>Les coiffeurs et coiffeuses </a:t>
            </a:r>
            <a:r>
              <a:rPr lang="fr-CA" sz="2100" dirty="0" smtClean="0"/>
              <a:t>examinent l’information figurant dans des diagrammes et tableaux de couleurs pour relever le nom de divers produits, des numéros d’identification, les temps de traitement ainsi que des rapports de mélange pour des peroxydes et des agents colorants – utilisation de documents, niveau 3.</a:t>
            </a:r>
            <a:endParaRPr lang="fr-CA" sz="2100" dirty="0"/>
          </a:p>
        </p:txBody>
      </p:sp>
      <p:sp>
        <p:nvSpPr>
          <p:cNvPr id="2" name="Title 1"/>
          <p:cNvSpPr>
            <a:spLocks noGrp="1"/>
          </p:cNvSpPr>
          <p:nvPr>
            <p:ph type="title"/>
          </p:nvPr>
        </p:nvSpPr>
        <p:spPr>
          <a:xfrm>
            <a:off x="590972" y="154616"/>
            <a:ext cx="7931537" cy="839304"/>
          </a:xfrm>
          <a:prstGeom prst="rect">
            <a:avLst/>
          </a:prstGeom>
        </p:spPr>
        <p:txBody>
          <a:bodyPr/>
          <a:lstStyle/>
          <a:p>
            <a:r>
              <a:rPr lang="en-US" dirty="0">
                <a:solidFill>
                  <a:srgbClr val="FFFF00"/>
                </a:solidFill>
              </a:rPr>
              <a:t>La lecture </a:t>
            </a:r>
            <a:r>
              <a:rPr lang="en-US" dirty="0"/>
              <a:t>au </a:t>
            </a:r>
            <a:r>
              <a:rPr lang="en-US" dirty="0" smtClean="0"/>
              <a:t>travail   </a:t>
            </a:r>
            <a:r>
              <a:rPr lang="en-US" sz="2400" b="0" dirty="0" smtClean="0"/>
              <a:t>(</a:t>
            </a:r>
            <a:r>
              <a:rPr lang="en-US" sz="2400" b="0" dirty="0" smtClean="0">
                <a:solidFill>
                  <a:srgbClr val="FFFF00"/>
                </a:solidFill>
              </a:rPr>
              <a:t>suite</a:t>
            </a:r>
            <a:r>
              <a:rPr lang="en-US" sz="2400" b="0" dirty="0" smtClean="0"/>
              <a:t>)</a:t>
            </a:r>
            <a:endParaRPr lang="en-US" sz="2400" b="0" dirty="0"/>
          </a:p>
        </p:txBody>
      </p:sp>
      <p:sp>
        <p:nvSpPr>
          <p:cNvPr id="4" name="TextBox 3"/>
          <p:cNvSpPr txBox="1"/>
          <p:nvPr/>
        </p:nvSpPr>
        <p:spPr>
          <a:xfrm>
            <a:off x="5597227" y="1747363"/>
            <a:ext cx="2650750" cy="1077218"/>
          </a:xfrm>
          <a:prstGeom prst="rect">
            <a:avLst/>
          </a:prstGeom>
          <a:solidFill>
            <a:srgbClr val="FDFCFB"/>
          </a:solidFill>
        </p:spPr>
        <p:txBody>
          <a:bodyPr wrap="square" rtlCol="0">
            <a:spAutoFit/>
          </a:bodyPr>
          <a:lstStyle/>
          <a:p>
            <a:r>
              <a:rPr lang="fr-CA" sz="1600" b="1" dirty="0" smtClean="0">
                <a:solidFill>
                  <a:srgbClr val="C0504D"/>
                </a:solidFill>
                <a:latin typeface="Calibri"/>
                <a:cs typeface="Calibri"/>
              </a:rPr>
              <a:t>Is "suite" </a:t>
            </a:r>
            <a:r>
              <a:rPr lang="fr-CA" sz="1600" b="1" dirty="0" err="1" smtClean="0">
                <a:solidFill>
                  <a:srgbClr val="C0504D"/>
                </a:solidFill>
                <a:latin typeface="Calibri"/>
                <a:cs typeface="Calibri"/>
              </a:rPr>
              <a:t>appropriate</a:t>
            </a:r>
            <a:r>
              <a:rPr lang="fr-CA" sz="1600" b="1" dirty="0" smtClean="0">
                <a:solidFill>
                  <a:srgbClr val="C0504D"/>
                </a:solidFill>
                <a:latin typeface="Calibri"/>
                <a:cs typeface="Calibri"/>
              </a:rPr>
              <a:t> </a:t>
            </a:r>
            <a:r>
              <a:rPr lang="fr-CA" sz="1600" b="1" dirty="0" err="1" smtClean="0">
                <a:solidFill>
                  <a:srgbClr val="C0504D"/>
                </a:solidFill>
                <a:latin typeface="Calibri"/>
                <a:cs typeface="Calibri"/>
              </a:rPr>
              <a:t>here</a:t>
            </a:r>
            <a:r>
              <a:rPr lang="fr-CA" sz="1600" b="1" dirty="0" smtClean="0">
                <a:solidFill>
                  <a:srgbClr val="C0504D"/>
                </a:solidFill>
                <a:latin typeface="Calibri"/>
                <a:cs typeface="Calibri"/>
              </a:rPr>
              <a:t> for "</a:t>
            </a:r>
            <a:r>
              <a:rPr lang="fr-CA" sz="1600" b="1" dirty="0" err="1" smtClean="0">
                <a:solidFill>
                  <a:srgbClr val="C0504D"/>
                </a:solidFill>
                <a:latin typeface="Calibri"/>
                <a:cs typeface="Calibri"/>
              </a:rPr>
              <a:t>continued</a:t>
            </a:r>
            <a:r>
              <a:rPr lang="fr-CA" sz="1600" b="1" dirty="0" smtClean="0">
                <a:solidFill>
                  <a:srgbClr val="C0504D"/>
                </a:solidFill>
                <a:latin typeface="Calibri"/>
                <a:cs typeface="Calibri"/>
              </a:rPr>
              <a:t>"</a:t>
            </a:r>
          </a:p>
          <a:p>
            <a:endParaRPr lang="fr-CA" sz="1600" b="1" dirty="0">
              <a:solidFill>
                <a:srgbClr val="C0504D"/>
              </a:solidFill>
              <a:latin typeface="Calibri"/>
              <a:cs typeface="Calibri"/>
            </a:endParaRPr>
          </a:p>
          <a:p>
            <a:r>
              <a:rPr lang="fr-CA" sz="1600" b="1" dirty="0" smtClean="0">
                <a:solidFill>
                  <a:srgbClr val="C0504D"/>
                </a:solidFill>
                <a:latin typeface="Calibri"/>
                <a:cs typeface="Calibri"/>
              </a:rPr>
              <a:t>Is "la lecture" correct in </a:t>
            </a:r>
            <a:r>
              <a:rPr lang="fr-CA" sz="1600" b="1" dirty="0" err="1" smtClean="0">
                <a:solidFill>
                  <a:srgbClr val="C0504D"/>
                </a:solidFill>
                <a:latin typeface="Calibri"/>
                <a:cs typeface="Calibri"/>
              </a:rPr>
              <a:t>title</a:t>
            </a:r>
            <a:endParaRPr lang="fr-CA" sz="1600" b="1" dirty="0">
              <a:solidFill>
                <a:srgbClr val="C0504D"/>
              </a:solidFill>
              <a:latin typeface="Calibri"/>
              <a:cs typeface="Calibri"/>
            </a:endParaRPr>
          </a:p>
        </p:txBody>
      </p:sp>
    </p:spTree>
    <p:extLst>
      <p:ext uri="{BB962C8B-B14F-4D97-AF65-F5344CB8AC3E}">
        <p14:creationId xmlns:p14="http://schemas.microsoft.com/office/powerpoint/2010/main" val="173116950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600200" y="3810000"/>
            <a:ext cx="8013700" cy="901700"/>
          </a:xfrm>
        </p:spPr>
        <p:txBody>
          <a:bodyPr/>
          <a:lstStyle/>
          <a:p>
            <a:pPr marL="0" indent="0">
              <a:spcBef>
                <a:spcPts val="0"/>
              </a:spcBef>
              <a:buNone/>
            </a:pPr>
            <a:r>
              <a:rPr lang="fr-CA" sz="2000" b="1" dirty="0">
                <a:solidFill>
                  <a:srgbClr val="505150"/>
                </a:solidFill>
              </a:rPr>
              <a:t>Que sont les activités Essaie un métier et une technologie?</a:t>
            </a:r>
            <a:r>
              <a:rPr lang="en-CA" sz="2000" b="1" dirty="0">
                <a:solidFill>
                  <a:srgbClr val="505150"/>
                </a:solidFill>
              </a:rPr>
              <a:t> </a:t>
            </a:r>
            <a:endParaRPr lang="en-CA" sz="2000" b="1" dirty="0" smtClean="0">
              <a:solidFill>
                <a:srgbClr val="505150"/>
              </a:solidFill>
              <a:hlinkClick r:id="rId3"/>
            </a:endParaRPr>
          </a:p>
          <a:p>
            <a:pPr marL="0" indent="0">
              <a:spcBef>
                <a:spcPts val="0"/>
              </a:spcBef>
              <a:buNone/>
            </a:pPr>
            <a:r>
              <a:rPr lang="en-CA" sz="1600" dirty="0" smtClean="0">
                <a:solidFill>
                  <a:srgbClr val="00A0D6"/>
                </a:solidFill>
                <a:hlinkClick r:id="rId3"/>
              </a:rPr>
              <a:t>https</a:t>
            </a:r>
            <a:r>
              <a:rPr lang="en-CA" sz="1600" dirty="0">
                <a:solidFill>
                  <a:srgbClr val="00A0D6"/>
                </a:solidFill>
                <a:hlinkClick r:id="rId3"/>
              </a:rPr>
              <a:t>://www.youtube.com/watch?v=</a:t>
            </a:r>
            <a:r>
              <a:rPr lang="en-CA" sz="1600" dirty="0" smtClean="0">
                <a:solidFill>
                  <a:srgbClr val="00A0D6"/>
                </a:solidFill>
                <a:hlinkClick r:id="rId3"/>
              </a:rPr>
              <a:t>_ppqpzXfcx4</a:t>
            </a:r>
            <a:r>
              <a:rPr lang="en-US" dirty="0"/>
              <a:t> </a:t>
            </a:r>
            <a:r>
              <a:rPr lang="en-CA" sz="1400" dirty="0">
                <a:solidFill>
                  <a:srgbClr val="505150"/>
                </a:solidFill>
              </a:rPr>
              <a:t>(en </a:t>
            </a:r>
            <a:r>
              <a:rPr lang="en-CA" sz="1400" dirty="0" err="1">
                <a:solidFill>
                  <a:srgbClr val="505150"/>
                </a:solidFill>
              </a:rPr>
              <a:t>anglais</a:t>
            </a:r>
            <a:r>
              <a:rPr lang="en-CA" sz="1400" dirty="0">
                <a:solidFill>
                  <a:srgbClr val="505150"/>
                </a:solidFill>
              </a:rPr>
              <a:t> </a:t>
            </a:r>
            <a:r>
              <a:rPr lang="en-CA" sz="1400" dirty="0" err="1">
                <a:solidFill>
                  <a:srgbClr val="505150"/>
                </a:solidFill>
              </a:rPr>
              <a:t>seulement</a:t>
            </a:r>
            <a:r>
              <a:rPr lang="en-CA" sz="1600" dirty="0" smtClean="0">
                <a:solidFill>
                  <a:srgbClr val="505150"/>
                </a:solidFill>
              </a:rPr>
              <a:t>)</a:t>
            </a:r>
            <a:endParaRPr lang="en-CA" sz="1600" dirty="0">
              <a:solidFill>
                <a:srgbClr val="505150"/>
              </a:solidFill>
            </a:endParaRPr>
          </a:p>
        </p:txBody>
      </p:sp>
      <p:pic>
        <p:nvPicPr>
          <p:cNvPr id="4" name="Picture 3">
            <a:extLst>
              <a:ext uri="{FF2B5EF4-FFF2-40B4-BE49-F238E27FC236}">
                <a16:creationId xmlns:a16="http://schemas.microsoft.com/office/drawing/2014/main" xmlns="" id="{7DA44B43-3DDB-FBAE-DCD5-EE0E2A84681C}"/>
              </a:ext>
            </a:extLst>
          </p:cNvPr>
          <p:cNvPicPr>
            <a:picLocks noChangeAspect="1"/>
          </p:cNvPicPr>
          <p:nvPr/>
        </p:nvPicPr>
        <p:blipFill rotWithShape="1">
          <a:blip r:embed="rId4"/>
          <a:srcRect b="8841"/>
          <a:stretch/>
        </p:blipFill>
        <p:spPr>
          <a:xfrm>
            <a:off x="1493753" y="203201"/>
            <a:ext cx="6316748" cy="3568700"/>
          </a:xfrm>
          <a:prstGeom prst="rect">
            <a:avLst/>
          </a:prstGeom>
        </p:spPr>
      </p:pic>
      <p:pic>
        <p:nvPicPr>
          <p:cNvPr id="2" name="Picture 1" descr="QR Intro-vide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124" y="3532070"/>
            <a:ext cx="1141529" cy="1141529"/>
          </a:xfrm>
          <a:prstGeom prst="rect">
            <a:avLst/>
          </a:prstGeom>
        </p:spPr>
      </p:pic>
      <p:sp>
        <p:nvSpPr>
          <p:cNvPr id="6" name="TextBox 5"/>
          <p:cNvSpPr txBox="1"/>
          <p:nvPr/>
        </p:nvSpPr>
        <p:spPr>
          <a:xfrm>
            <a:off x="1663700" y="457200"/>
            <a:ext cx="5956300" cy="415498"/>
          </a:xfrm>
          <a:prstGeom prst="rect">
            <a:avLst/>
          </a:prstGeom>
          <a:solidFill>
            <a:srgbClr val="FFFFFF"/>
          </a:solidFill>
        </p:spPr>
        <p:txBody>
          <a:bodyPr wrap="square" rtlCol="0">
            <a:spAutoFit/>
          </a:bodyPr>
          <a:lstStyle/>
          <a:p>
            <a:pPr algn="ctr"/>
            <a:r>
              <a:rPr lang="fr-CA" sz="2100" b="1" dirty="0">
                <a:solidFill>
                  <a:srgbClr val="505150"/>
                </a:solidFill>
                <a:latin typeface="Calibri"/>
                <a:cs typeface="Calibri"/>
              </a:rPr>
              <a:t>ACTIVITÉS ESSAIE UN MÉTIER ET UNE TECHNOLOGIE</a:t>
            </a:r>
            <a:r>
              <a:rPr lang="en-CA" sz="2100" b="1" dirty="0">
                <a:solidFill>
                  <a:srgbClr val="505150"/>
                </a:solidFill>
                <a:latin typeface="Calibri"/>
                <a:cs typeface="Calibri"/>
              </a:rPr>
              <a:t> </a:t>
            </a:r>
          </a:p>
        </p:txBody>
      </p:sp>
    </p:spTree>
    <p:extLst>
      <p:ext uri="{BB962C8B-B14F-4D97-AF65-F5344CB8AC3E}">
        <p14:creationId xmlns:p14="http://schemas.microsoft.com/office/powerpoint/2010/main" val="393154493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596348" y="950857"/>
            <a:ext cx="3950252" cy="3303643"/>
          </a:xfrm>
        </p:spPr>
        <p:txBody>
          <a:bodyPr/>
          <a:lstStyle/>
          <a:p>
            <a:pPr indent="-228600">
              <a:lnSpc>
                <a:spcPct val="90000"/>
              </a:lnSpc>
              <a:spcBef>
                <a:spcPts val="0"/>
              </a:spcBef>
              <a:spcAft>
                <a:spcPts val="1000"/>
              </a:spcAft>
            </a:pPr>
            <a:r>
              <a:rPr lang="fr-CA" sz="2400" dirty="0"/>
              <a:t>Très grande demande/sécurité d’emploi</a:t>
            </a:r>
          </a:p>
          <a:p>
            <a:pPr indent="-228600">
              <a:lnSpc>
                <a:spcPct val="90000"/>
              </a:lnSpc>
              <a:spcBef>
                <a:spcPts val="0"/>
              </a:spcBef>
              <a:spcAft>
                <a:spcPts val="1000"/>
              </a:spcAft>
            </a:pPr>
            <a:r>
              <a:rPr lang="fr-CA" sz="2400" dirty="0"/>
              <a:t>Occasion de toucher un très bon salaire et de gagner de l’argent tout en apprenant</a:t>
            </a:r>
          </a:p>
          <a:p>
            <a:pPr indent="-228600">
              <a:lnSpc>
                <a:spcPct val="90000"/>
              </a:lnSpc>
              <a:spcBef>
                <a:spcPts val="0"/>
              </a:spcBef>
              <a:spcAft>
                <a:spcPts val="1000"/>
              </a:spcAft>
            </a:pPr>
            <a:r>
              <a:rPr lang="fr-CA" sz="2400" dirty="0"/>
              <a:t>Occasions d’avancement et de travail indépendant</a:t>
            </a:r>
          </a:p>
          <a:p>
            <a:pPr indent="-228600">
              <a:lnSpc>
                <a:spcPct val="90000"/>
              </a:lnSpc>
              <a:spcBef>
                <a:spcPts val="0"/>
              </a:spcBef>
              <a:spcAft>
                <a:spcPts val="1000"/>
              </a:spcAft>
            </a:pPr>
            <a:r>
              <a:rPr lang="fr-CA" sz="2400" dirty="0"/>
              <a:t>Formation accessible et </a:t>
            </a:r>
            <a:r>
              <a:rPr lang="fr-CA" sz="2400" dirty="0" smtClean="0"/>
              <a:t>abordable</a:t>
            </a:r>
            <a:endParaRPr lang="fr-CA" sz="2400" dirty="0"/>
          </a:p>
        </p:txBody>
      </p:sp>
      <p:sp>
        <p:nvSpPr>
          <p:cNvPr id="8" name="Text Placeholder 7"/>
          <p:cNvSpPr>
            <a:spLocks noGrp="1"/>
          </p:cNvSpPr>
          <p:nvPr>
            <p:ph type="body" sz="quarter" idx="12"/>
          </p:nvPr>
        </p:nvSpPr>
        <p:spPr>
          <a:xfrm>
            <a:off x="4762500" y="950857"/>
            <a:ext cx="3975100" cy="3158435"/>
          </a:xfrm>
        </p:spPr>
        <p:txBody>
          <a:bodyPr/>
          <a:lstStyle/>
          <a:p>
            <a:pPr indent="-228600">
              <a:lnSpc>
                <a:spcPct val="90000"/>
              </a:lnSpc>
              <a:spcBef>
                <a:spcPts val="0"/>
              </a:spcBef>
              <a:spcAft>
                <a:spcPts val="1000"/>
              </a:spcAft>
            </a:pPr>
            <a:r>
              <a:rPr lang="fr-CA" sz="2400" dirty="0"/>
              <a:t>Les métiers spécialisés évoluent au rythme des avancées technologiques</a:t>
            </a:r>
          </a:p>
          <a:p>
            <a:pPr indent="-228600">
              <a:lnSpc>
                <a:spcPct val="90000"/>
              </a:lnSpc>
              <a:spcBef>
                <a:spcPts val="0"/>
              </a:spcBef>
              <a:spcAft>
                <a:spcPts val="1000"/>
              </a:spcAft>
            </a:pPr>
            <a:r>
              <a:rPr lang="fr-CA" sz="2400" dirty="0"/>
              <a:t>Grande satisfaction à l’égard du travail</a:t>
            </a:r>
          </a:p>
          <a:p>
            <a:pPr indent="-228600">
              <a:lnSpc>
                <a:spcPct val="90000"/>
              </a:lnSpc>
              <a:spcBef>
                <a:spcPts val="0"/>
              </a:spcBef>
              <a:spcAft>
                <a:spcPts val="1000"/>
              </a:spcAft>
            </a:pPr>
            <a:r>
              <a:rPr lang="fr-CA" sz="2400" dirty="0"/>
              <a:t>Les métiers s’adressent aux gens ayant des intérêts et des ensembles de compétences </a:t>
            </a:r>
            <a:r>
              <a:rPr lang="fr-CA" sz="2400" dirty="0" smtClean="0"/>
              <a:t>divers.</a:t>
            </a:r>
            <a:endParaRPr lang="en-US" sz="2400" dirty="0"/>
          </a:p>
        </p:txBody>
      </p:sp>
      <p:sp>
        <p:nvSpPr>
          <p:cNvPr id="2" name="Title 1"/>
          <p:cNvSpPr>
            <a:spLocks noGrp="1"/>
          </p:cNvSpPr>
          <p:nvPr>
            <p:ph type="title"/>
          </p:nvPr>
        </p:nvSpPr>
        <p:spPr/>
        <p:txBody>
          <a:bodyPr/>
          <a:lstStyle/>
          <a:p>
            <a:r>
              <a:rPr lang="en-US" dirty="0" err="1"/>
              <a:t>Pourquoi</a:t>
            </a:r>
            <a:r>
              <a:rPr lang="en-US" dirty="0"/>
              <a:t> </a:t>
            </a:r>
            <a:r>
              <a:rPr lang="en-US" dirty="0" err="1"/>
              <a:t>choisir</a:t>
            </a:r>
            <a:r>
              <a:rPr lang="en-US" dirty="0"/>
              <a:t> les métiers?</a:t>
            </a:r>
          </a:p>
        </p:txBody>
      </p:sp>
    </p:spTree>
    <p:extLst>
      <p:ext uri="{BB962C8B-B14F-4D97-AF65-F5344CB8AC3E}">
        <p14:creationId xmlns:p14="http://schemas.microsoft.com/office/powerpoint/2010/main" val="18469516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lternate Process 7">
            <a:extLst>
              <a:ext uri="{FF2B5EF4-FFF2-40B4-BE49-F238E27FC236}">
                <a16:creationId xmlns:a16="http://schemas.microsoft.com/office/drawing/2014/main" xmlns="" id="{C21996EF-E2BD-C2D0-562A-FC5C92C21AB3}"/>
              </a:ext>
            </a:extLst>
          </p:cNvPr>
          <p:cNvSpPr/>
          <p:nvPr/>
        </p:nvSpPr>
        <p:spPr>
          <a:xfrm>
            <a:off x="6541907" y="932108"/>
            <a:ext cx="2194942" cy="1892932"/>
          </a:xfrm>
          <a:prstGeom prst="flowChartAlternateProcess">
            <a:avLst/>
          </a:prstGeom>
          <a:blipFill rotWithShape="1">
            <a:blip r:embed="rId3"/>
            <a:srcRect/>
            <a:stretch>
              <a:fillRect l="-26270" t="-4819" r="-34088" b="-10347"/>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
        <p:nvSpPr>
          <p:cNvPr id="9" name="Text Placeholder 8"/>
          <p:cNvSpPr>
            <a:spLocks noGrp="1"/>
          </p:cNvSpPr>
          <p:nvPr>
            <p:ph type="body" sz="quarter" idx="11"/>
          </p:nvPr>
        </p:nvSpPr>
        <p:spPr/>
        <p:txBody>
          <a:bodyPr numCol="1"/>
          <a:lstStyle/>
          <a:p>
            <a:pPr>
              <a:lnSpc>
                <a:spcPct val="80000"/>
              </a:lnSpc>
              <a:spcBef>
                <a:spcPts val="900"/>
              </a:spcBef>
            </a:pPr>
            <a:r>
              <a:rPr lang="en-US" sz="2200" dirty="0"/>
              <a:t>Adaptabilité</a:t>
            </a:r>
          </a:p>
          <a:p>
            <a:pPr>
              <a:lnSpc>
                <a:spcPct val="80000"/>
              </a:lnSpc>
              <a:spcBef>
                <a:spcPts val="900"/>
              </a:spcBef>
            </a:pPr>
            <a:r>
              <a:rPr lang="en-US" sz="2200" dirty="0" err="1"/>
              <a:t>Calcul</a:t>
            </a:r>
            <a:endParaRPr lang="en-US" sz="2200" dirty="0"/>
          </a:p>
          <a:p>
            <a:pPr>
              <a:lnSpc>
                <a:spcPct val="80000"/>
              </a:lnSpc>
              <a:spcBef>
                <a:spcPts val="900"/>
              </a:spcBef>
            </a:pPr>
            <a:r>
              <a:rPr lang="en-US" sz="2200" dirty="0"/>
              <a:t>Collaboration</a:t>
            </a:r>
          </a:p>
          <a:p>
            <a:pPr>
              <a:lnSpc>
                <a:spcPct val="80000"/>
              </a:lnSpc>
              <a:spcBef>
                <a:spcPts val="900"/>
              </a:spcBef>
            </a:pPr>
            <a:r>
              <a:rPr lang="en-US" sz="2200" dirty="0"/>
              <a:t>Communication</a:t>
            </a:r>
          </a:p>
          <a:p>
            <a:pPr>
              <a:lnSpc>
                <a:spcPct val="80000"/>
              </a:lnSpc>
              <a:spcBef>
                <a:spcPts val="900"/>
              </a:spcBef>
            </a:pPr>
            <a:r>
              <a:rPr lang="en-US" sz="2200" dirty="0"/>
              <a:t>Compétences </a:t>
            </a:r>
            <a:r>
              <a:rPr lang="en-US" sz="2200" dirty="0" err="1"/>
              <a:t>numériques</a:t>
            </a:r>
            <a:endParaRPr lang="en-US" sz="2200" dirty="0"/>
          </a:p>
          <a:p>
            <a:pPr>
              <a:lnSpc>
                <a:spcPct val="80000"/>
              </a:lnSpc>
              <a:spcBef>
                <a:spcPts val="900"/>
              </a:spcBef>
            </a:pPr>
            <a:r>
              <a:rPr lang="en-US" sz="2200" dirty="0" err="1"/>
              <a:t>Créativité</a:t>
            </a:r>
            <a:r>
              <a:rPr lang="en-US" sz="2200" dirty="0"/>
              <a:t> et innovation</a:t>
            </a:r>
          </a:p>
          <a:p>
            <a:pPr>
              <a:lnSpc>
                <a:spcPct val="80000"/>
              </a:lnSpc>
              <a:spcBef>
                <a:spcPts val="900"/>
              </a:spcBef>
            </a:pPr>
            <a:r>
              <a:rPr lang="en-US" sz="2200" dirty="0"/>
              <a:t>Lecture</a:t>
            </a:r>
          </a:p>
          <a:p>
            <a:pPr>
              <a:lnSpc>
                <a:spcPct val="80000"/>
              </a:lnSpc>
              <a:spcBef>
                <a:spcPts val="900"/>
              </a:spcBef>
            </a:pPr>
            <a:r>
              <a:rPr lang="en-US" sz="2200" dirty="0" err="1"/>
              <a:t>Rédaction</a:t>
            </a:r>
            <a:endParaRPr lang="en-US" sz="2200" dirty="0"/>
          </a:p>
          <a:p>
            <a:pPr>
              <a:lnSpc>
                <a:spcPct val="80000"/>
              </a:lnSpc>
              <a:spcBef>
                <a:spcPts val="900"/>
              </a:spcBef>
            </a:pPr>
            <a:r>
              <a:rPr lang="en-US" sz="2200" dirty="0" err="1"/>
              <a:t>Résolution</a:t>
            </a:r>
            <a:r>
              <a:rPr lang="en-US" sz="2200" dirty="0"/>
              <a:t> de </a:t>
            </a:r>
            <a:r>
              <a:rPr lang="en-US" sz="2200" dirty="0" err="1" smtClean="0"/>
              <a:t>problèmes</a:t>
            </a:r>
            <a:endParaRPr lang="en-US" sz="2200" dirty="0"/>
          </a:p>
        </p:txBody>
      </p:sp>
      <p:sp>
        <p:nvSpPr>
          <p:cNvPr id="4" name="Title 3"/>
          <p:cNvSpPr>
            <a:spLocks noGrp="1"/>
          </p:cNvSpPr>
          <p:nvPr>
            <p:ph type="title"/>
          </p:nvPr>
        </p:nvSpPr>
        <p:spPr/>
        <p:txBody>
          <a:bodyPr/>
          <a:lstStyle/>
          <a:p>
            <a:r>
              <a:rPr lang="en-US" dirty="0"/>
              <a:t>Compétences pour </a:t>
            </a:r>
            <a:r>
              <a:rPr lang="en-US" dirty="0" err="1"/>
              <a:t>réussir</a:t>
            </a:r>
            <a:endParaRPr lang="en-US" dirty="0"/>
          </a:p>
        </p:txBody>
      </p:sp>
      <p:sp>
        <p:nvSpPr>
          <p:cNvPr id="7" name="Alternate Process 6">
            <a:extLst>
              <a:ext uri="{FF2B5EF4-FFF2-40B4-BE49-F238E27FC236}">
                <a16:creationId xmlns:a16="http://schemas.microsoft.com/office/drawing/2014/main" xmlns="" id="{C21996EF-E2BD-C2D0-562A-FC5C92C21AB3}"/>
              </a:ext>
            </a:extLst>
          </p:cNvPr>
          <p:cNvSpPr/>
          <p:nvPr/>
        </p:nvSpPr>
        <p:spPr>
          <a:xfrm>
            <a:off x="4360838" y="1300327"/>
            <a:ext cx="2403557" cy="1775894"/>
          </a:xfrm>
          <a:prstGeom prst="flowChartAlternateProcess">
            <a:avLst/>
          </a:prstGeom>
          <a:blipFill rotWithShape="1">
            <a:blip r:embed="rId4"/>
            <a:srcRect/>
            <a:stretch>
              <a:fillRect/>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
        <p:nvSpPr>
          <p:cNvPr id="11" name="Alternate Process 10">
            <a:extLst>
              <a:ext uri="{FF2B5EF4-FFF2-40B4-BE49-F238E27FC236}">
                <a16:creationId xmlns:a16="http://schemas.microsoft.com/office/drawing/2014/main" xmlns="" id="{C21996EF-E2BD-C2D0-562A-FC5C92C21AB3}"/>
              </a:ext>
            </a:extLst>
          </p:cNvPr>
          <p:cNvSpPr/>
          <p:nvPr/>
        </p:nvSpPr>
        <p:spPr>
          <a:xfrm>
            <a:off x="6004277" y="2605380"/>
            <a:ext cx="2363826" cy="1727200"/>
          </a:xfrm>
          <a:prstGeom prst="flowChartAlternateProcess">
            <a:avLst/>
          </a:prstGeom>
          <a:blipFill rotWithShape="1">
            <a:blip r:embed="rId5"/>
            <a:srcRect/>
            <a:stretch>
              <a:fillRect/>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302585518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972" y="211679"/>
            <a:ext cx="8260928" cy="994821"/>
          </a:xfrm>
        </p:spPr>
        <p:txBody>
          <a:bodyPr>
            <a:noAutofit/>
          </a:bodyPr>
          <a:lstStyle/>
          <a:p>
            <a:r>
              <a:rPr lang="fr-CA" sz="3200" dirty="0" smtClean="0"/>
              <a:t>Pour en apprendre davantage, </a:t>
            </a:r>
            <a:br>
              <a:rPr lang="fr-CA" sz="3200" dirty="0" smtClean="0"/>
            </a:br>
            <a:r>
              <a:rPr lang="fr-CA" sz="3200" dirty="0" smtClean="0"/>
              <a:t>visitez le site Web : </a:t>
            </a:r>
            <a:endParaRPr lang="fr-CA" sz="3200" dirty="0"/>
          </a:p>
        </p:txBody>
      </p:sp>
      <p:sp>
        <p:nvSpPr>
          <p:cNvPr id="3" name="Text Placeholder 2"/>
          <p:cNvSpPr>
            <a:spLocks noGrp="1"/>
          </p:cNvSpPr>
          <p:nvPr>
            <p:ph type="body" sz="quarter" idx="11"/>
          </p:nvPr>
        </p:nvSpPr>
        <p:spPr>
          <a:xfrm>
            <a:off x="666243" y="1795518"/>
            <a:ext cx="4460630" cy="2749202"/>
          </a:xfrm>
        </p:spPr>
        <p:txBody>
          <a:bodyPr/>
          <a:lstStyle/>
          <a:p>
            <a:pPr marL="0" indent="0">
              <a:spcAft>
                <a:spcPts val="1800"/>
              </a:spcAft>
              <a:buNone/>
            </a:pPr>
            <a:r>
              <a:rPr lang="fr-CA" b="1" dirty="0" err="1" smtClean="0"/>
              <a:t>Skills</a:t>
            </a:r>
            <a:r>
              <a:rPr lang="fr-CA" b="1" dirty="0" smtClean="0"/>
              <a:t>/Compétences Canada</a:t>
            </a:r>
          </a:p>
          <a:p>
            <a:pPr marL="0" indent="0">
              <a:spcAft>
                <a:spcPts val="1800"/>
              </a:spcAft>
              <a:buNone/>
            </a:pPr>
            <a:r>
              <a:rPr lang="fr-CA" sz="1600" noProof="1">
                <a:hlinkClick r:id="rId3"/>
              </a:rPr>
              <a:t>https://www.skillscompetencescanada.com/fr/program/competences-pour-reussir/</a:t>
            </a:r>
            <a:endParaRPr lang="fr-CA" sz="1600" dirty="0" smtClean="0"/>
          </a:p>
          <a:p>
            <a:pPr marL="0" indent="0">
              <a:spcAft>
                <a:spcPts val="1800"/>
              </a:spcAft>
              <a:buNone/>
            </a:pPr>
            <a:endParaRPr lang="fr-CA" dirty="0"/>
          </a:p>
        </p:txBody>
      </p:sp>
      <p:sp>
        <p:nvSpPr>
          <p:cNvPr id="4" name="Alternate Process 3">
            <a:extLst>
              <a:ext uri="{FF2B5EF4-FFF2-40B4-BE49-F238E27FC236}">
                <a16:creationId xmlns:a16="http://schemas.microsoft.com/office/drawing/2014/main" xmlns="" id="{C21996EF-E2BD-C2D0-562A-FC5C92C21AB3}"/>
              </a:ext>
            </a:extLst>
          </p:cNvPr>
          <p:cNvSpPr/>
          <p:nvPr/>
        </p:nvSpPr>
        <p:spPr>
          <a:xfrm>
            <a:off x="5526675" y="2000309"/>
            <a:ext cx="3005868" cy="2392726"/>
          </a:xfrm>
          <a:prstGeom prst="flowChartAlternateProcess">
            <a:avLst/>
          </a:prstGeom>
          <a:blipFill rotWithShape="1">
            <a:blip r:embed="rId4"/>
            <a:srcRect/>
            <a:stretch>
              <a:fillRect t="-6127" r="-14336"/>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pic>
        <p:nvPicPr>
          <p:cNvPr id="5" name="Picture 4" descr="QR-INTRO-SCC-FR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774" y="3238744"/>
            <a:ext cx="1246200" cy="1246200"/>
          </a:xfrm>
          <a:prstGeom prst="rect">
            <a:avLst/>
          </a:prstGeom>
        </p:spPr>
      </p:pic>
    </p:spTree>
    <p:extLst>
      <p:ext uri="{BB962C8B-B14F-4D97-AF65-F5344CB8AC3E}">
        <p14:creationId xmlns:p14="http://schemas.microsoft.com/office/powerpoint/2010/main" val="193834931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596348" y="1092200"/>
            <a:ext cx="7939640" cy="3017092"/>
          </a:xfrm>
        </p:spPr>
        <p:txBody>
          <a:bodyPr/>
          <a:lstStyle/>
          <a:p>
            <a:pPr>
              <a:spcAft>
                <a:spcPts val="1200"/>
              </a:spcAft>
            </a:pPr>
            <a:r>
              <a:rPr lang="fr-CA" sz="2700" b="1" dirty="0" smtClean="0"/>
              <a:t>Compétences pour réussir </a:t>
            </a:r>
            <a:r>
              <a:rPr lang="fr-CA" sz="2700" dirty="0" smtClean="0"/>
              <a:t>est un cadre de compétences qui ont été désignées et mises de l’avant par le gouvernement du Canada en mai 2021 en réponse à un marché du travail en évolution. </a:t>
            </a:r>
          </a:p>
          <a:p>
            <a:pPr>
              <a:spcAft>
                <a:spcPts val="1200"/>
              </a:spcAft>
            </a:pPr>
            <a:r>
              <a:rPr lang="fr-CA" sz="2700" dirty="0" smtClean="0"/>
              <a:t>Le cadre Compétences pour réussir comprend </a:t>
            </a:r>
            <a:r>
              <a:rPr lang="fr-CA" sz="2700" b="1" dirty="0" smtClean="0"/>
              <a:t>9</a:t>
            </a:r>
            <a:r>
              <a:rPr lang="fr-CA" sz="2700" dirty="0" smtClean="0"/>
              <a:t> compétences particulières.</a:t>
            </a:r>
            <a:endParaRPr lang="fr-CA" sz="2700" dirty="0"/>
          </a:p>
        </p:txBody>
      </p:sp>
      <p:sp>
        <p:nvSpPr>
          <p:cNvPr id="4" name="Title 3"/>
          <p:cNvSpPr>
            <a:spLocks noGrp="1"/>
          </p:cNvSpPr>
          <p:nvPr>
            <p:ph type="title"/>
          </p:nvPr>
        </p:nvSpPr>
        <p:spPr>
          <a:xfrm>
            <a:off x="590972" y="154616"/>
            <a:ext cx="8553028" cy="839304"/>
          </a:xfrm>
          <a:prstGeom prst="rect">
            <a:avLst/>
          </a:prstGeom>
        </p:spPr>
        <p:txBody>
          <a:bodyPr>
            <a:noAutofit/>
          </a:bodyPr>
          <a:lstStyle/>
          <a:p>
            <a:r>
              <a:rPr lang="fr-CA" sz="3200" dirty="0" smtClean="0"/>
              <a:t>Qu’est-ce que « Compétences pour Réussir »?</a:t>
            </a:r>
            <a:endParaRPr lang="fr-CA" sz="3200" dirty="0"/>
          </a:p>
        </p:txBody>
      </p:sp>
    </p:spTree>
    <p:extLst>
      <p:ext uri="{BB962C8B-B14F-4D97-AF65-F5344CB8AC3E}">
        <p14:creationId xmlns:p14="http://schemas.microsoft.com/office/powerpoint/2010/main" val="3209791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rIns="0" numCol="2"/>
          <a:lstStyle/>
          <a:p>
            <a:pPr>
              <a:lnSpc>
                <a:spcPct val="80000"/>
              </a:lnSpc>
              <a:spcBef>
                <a:spcPts val="900"/>
              </a:spcBef>
            </a:pPr>
            <a:r>
              <a:rPr lang="en-US" sz="2600" dirty="0" smtClean="0"/>
              <a:t>Adaptabilité</a:t>
            </a:r>
          </a:p>
          <a:p>
            <a:pPr>
              <a:lnSpc>
                <a:spcPct val="80000"/>
              </a:lnSpc>
              <a:spcBef>
                <a:spcPts val="900"/>
              </a:spcBef>
            </a:pPr>
            <a:r>
              <a:rPr lang="en-US" sz="2600" dirty="0" err="1" smtClean="0"/>
              <a:t>Calcul</a:t>
            </a:r>
            <a:endParaRPr lang="en-US" sz="2600" dirty="0"/>
          </a:p>
          <a:p>
            <a:pPr>
              <a:lnSpc>
                <a:spcPct val="80000"/>
              </a:lnSpc>
              <a:spcBef>
                <a:spcPts val="900"/>
              </a:spcBef>
            </a:pPr>
            <a:r>
              <a:rPr lang="en-US" sz="2600" dirty="0" smtClean="0"/>
              <a:t>Collaboration</a:t>
            </a:r>
          </a:p>
          <a:p>
            <a:pPr>
              <a:lnSpc>
                <a:spcPct val="80000"/>
              </a:lnSpc>
              <a:spcBef>
                <a:spcPts val="900"/>
              </a:spcBef>
            </a:pPr>
            <a:r>
              <a:rPr lang="en-US" sz="2600" dirty="0" smtClean="0"/>
              <a:t>Communication</a:t>
            </a:r>
          </a:p>
          <a:p>
            <a:pPr>
              <a:lnSpc>
                <a:spcPct val="80000"/>
              </a:lnSpc>
              <a:spcBef>
                <a:spcPts val="900"/>
              </a:spcBef>
            </a:pPr>
            <a:r>
              <a:rPr lang="en-US" sz="2600" dirty="0"/>
              <a:t>Compétences </a:t>
            </a:r>
            <a:r>
              <a:rPr lang="en-US" sz="2600" dirty="0" err="1" smtClean="0"/>
              <a:t>numériques</a:t>
            </a:r>
            <a:endParaRPr lang="en-US" sz="2600" dirty="0"/>
          </a:p>
          <a:p>
            <a:pPr>
              <a:lnSpc>
                <a:spcPct val="80000"/>
              </a:lnSpc>
              <a:spcBef>
                <a:spcPts val="900"/>
              </a:spcBef>
            </a:pPr>
            <a:r>
              <a:rPr lang="en-US" sz="2600" dirty="0" err="1"/>
              <a:t>Créativité</a:t>
            </a:r>
            <a:r>
              <a:rPr lang="en-US" sz="2600" dirty="0"/>
              <a:t> et </a:t>
            </a:r>
            <a:r>
              <a:rPr lang="en-US" sz="2600" dirty="0" smtClean="0"/>
              <a:t>innovation</a:t>
            </a:r>
          </a:p>
          <a:p>
            <a:pPr>
              <a:lnSpc>
                <a:spcPct val="80000"/>
              </a:lnSpc>
              <a:spcBef>
                <a:spcPts val="900"/>
              </a:spcBef>
            </a:pPr>
            <a:r>
              <a:rPr lang="en-US" sz="2600" dirty="0" smtClean="0"/>
              <a:t>Lecture</a:t>
            </a:r>
          </a:p>
          <a:p>
            <a:pPr>
              <a:lnSpc>
                <a:spcPct val="80000"/>
              </a:lnSpc>
              <a:spcBef>
                <a:spcPts val="900"/>
              </a:spcBef>
            </a:pPr>
            <a:r>
              <a:rPr lang="en-US" sz="2600" dirty="0" err="1" smtClean="0"/>
              <a:t>Rédaction</a:t>
            </a:r>
            <a:endParaRPr lang="en-US" sz="2600" dirty="0"/>
          </a:p>
          <a:p>
            <a:pPr>
              <a:lnSpc>
                <a:spcPct val="80000"/>
              </a:lnSpc>
              <a:spcBef>
                <a:spcPts val="900"/>
              </a:spcBef>
            </a:pPr>
            <a:r>
              <a:rPr lang="en-US" sz="2600" dirty="0" err="1"/>
              <a:t>Résolution</a:t>
            </a:r>
            <a:r>
              <a:rPr lang="en-US" sz="2600" dirty="0"/>
              <a:t> de </a:t>
            </a:r>
            <a:r>
              <a:rPr lang="en-US" sz="2600" dirty="0" err="1"/>
              <a:t>problèmes</a:t>
            </a:r>
            <a:endParaRPr lang="en-US" sz="2600" dirty="0"/>
          </a:p>
          <a:p>
            <a:pPr marL="0" indent="0">
              <a:lnSpc>
                <a:spcPct val="90000"/>
              </a:lnSpc>
              <a:spcBef>
                <a:spcPts val="900"/>
              </a:spcBef>
              <a:buNone/>
            </a:pPr>
            <a:endParaRPr lang="en-US" sz="2600" dirty="0"/>
          </a:p>
        </p:txBody>
      </p:sp>
      <p:sp>
        <p:nvSpPr>
          <p:cNvPr id="4" name="Title 3"/>
          <p:cNvSpPr>
            <a:spLocks noGrp="1"/>
          </p:cNvSpPr>
          <p:nvPr>
            <p:ph type="title"/>
          </p:nvPr>
        </p:nvSpPr>
        <p:spPr/>
        <p:txBody>
          <a:bodyPr/>
          <a:lstStyle/>
          <a:p>
            <a:r>
              <a:rPr lang="fr-CA" dirty="0"/>
              <a:t>Compétences pour réussir</a:t>
            </a:r>
            <a:endParaRPr lang="en-US" dirty="0"/>
          </a:p>
        </p:txBody>
      </p:sp>
      <p:sp>
        <p:nvSpPr>
          <p:cNvPr id="5" name="Alternate Process 4">
            <a:extLst>
              <a:ext uri="{FF2B5EF4-FFF2-40B4-BE49-F238E27FC236}">
                <a16:creationId xmlns:a16="http://schemas.microsoft.com/office/drawing/2014/main" xmlns="" id="{C21996EF-E2BD-C2D0-562A-FC5C92C21AB3}"/>
              </a:ext>
            </a:extLst>
          </p:cNvPr>
          <p:cNvSpPr/>
          <p:nvPr/>
        </p:nvSpPr>
        <p:spPr>
          <a:xfrm>
            <a:off x="5207000" y="2159000"/>
            <a:ext cx="2567365" cy="1896926"/>
          </a:xfrm>
          <a:prstGeom prst="flowChartAlternateProcess">
            <a:avLst/>
          </a:prstGeom>
          <a:blipFill rotWithShape="1">
            <a:blip r:embed="rId3"/>
            <a:srcRect/>
            <a:stretch>
              <a:fillRect l="-3497" t="-6025" r="-9893" b="-7365"/>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1678399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596348" y="950857"/>
            <a:ext cx="6401352" cy="3158435"/>
          </a:xfrm>
        </p:spPr>
        <p:txBody>
          <a:bodyPr/>
          <a:lstStyle/>
          <a:p>
            <a:pPr>
              <a:lnSpc>
                <a:spcPct val="90000"/>
              </a:lnSpc>
              <a:spcBef>
                <a:spcPts val="1400"/>
              </a:spcBef>
            </a:pPr>
            <a:r>
              <a:rPr lang="fr-CA" sz="2700" dirty="0" smtClean="0"/>
              <a:t>Travail, apprentissage et vie</a:t>
            </a:r>
          </a:p>
          <a:p>
            <a:pPr>
              <a:lnSpc>
                <a:spcPct val="90000"/>
              </a:lnSpc>
              <a:spcBef>
                <a:spcPts val="1400"/>
              </a:spcBef>
            </a:pPr>
            <a:r>
              <a:rPr lang="fr-CA" sz="2700" dirty="0" smtClean="0"/>
              <a:t>Elles sont le fondement de l’apprentissage de toutes les autres compétences</a:t>
            </a:r>
          </a:p>
          <a:p>
            <a:pPr>
              <a:lnSpc>
                <a:spcPct val="90000"/>
              </a:lnSpc>
              <a:spcBef>
                <a:spcPts val="1400"/>
              </a:spcBef>
            </a:pPr>
            <a:r>
              <a:rPr lang="fr-CA" sz="2700" dirty="0" smtClean="0"/>
              <a:t>Elles sont nécessaires pour faire </a:t>
            </a:r>
            <a:br>
              <a:rPr lang="fr-CA" sz="2700" dirty="0" smtClean="0"/>
            </a:br>
            <a:r>
              <a:rPr lang="fr-CA" sz="2700" dirty="0" smtClean="0"/>
              <a:t>son cheminement de carrière et </a:t>
            </a:r>
            <a:br>
              <a:rPr lang="fr-CA" sz="2700" dirty="0" smtClean="0"/>
            </a:br>
            <a:r>
              <a:rPr lang="fr-CA" sz="2700" dirty="0" smtClean="0"/>
              <a:t>s’adapter aux changements en </a:t>
            </a:r>
            <a:br>
              <a:rPr lang="fr-CA" sz="2700" dirty="0" smtClean="0"/>
            </a:br>
            <a:r>
              <a:rPr lang="fr-CA" sz="2700" dirty="0" smtClean="0"/>
              <a:t>milieu de travail.</a:t>
            </a:r>
            <a:endParaRPr lang="fr-CA" sz="2700" dirty="0"/>
          </a:p>
        </p:txBody>
      </p:sp>
      <p:sp>
        <p:nvSpPr>
          <p:cNvPr id="4" name="Title 3"/>
          <p:cNvSpPr>
            <a:spLocks noGrp="1"/>
          </p:cNvSpPr>
          <p:nvPr>
            <p:ph type="title"/>
          </p:nvPr>
        </p:nvSpPr>
        <p:spPr/>
        <p:txBody>
          <a:bodyPr/>
          <a:lstStyle/>
          <a:p>
            <a:r>
              <a:rPr lang="en-US" dirty="0"/>
              <a:t>Compétences pour </a:t>
            </a:r>
            <a:r>
              <a:rPr lang="en-US" dirty="0" err="1"/>
              <a:t>réussir</a:t>
            </a:r>
            <a:endParaRPr lang="en-US" dirty="0"/>
          </a:p>
        </p:txBody>
      </p:sp>
      <p:sp>
        <p:nvSpPr>
          <p:cNvPr id="10" name="Alternate Process 9">
            <a:extLst>
              <a:ext uri="{FF2B5EF4-FFF2-40B4-BE49-F238E27FC236}">
                <a16:creationId xmlns:a16="http://schemas.microsoft.com/office/drawing/2014/main" xmlns="" id="{C21996EF-E2BD-C2D0-562A-FC5C92C21AB3}"/>
              </a:ext>
            </a:extLst>
          </p:cNvPr>
          <p:cNvSpPr/>
          <p:nvPr/>
        </p:nvSpPr>
        <p:spPr>
          <a:xfrm>
            <a:off x="5974015" y="2628900"/>
            <a:ext cx="2586338" cy="1910945"/>
          </a:xfrm>
          <a:prstGeom prst="flowChartAlternateProcess">
            <a:avLst/>
          </a:prstGeom>
          <a:blipFill rotWithShape="1">
            <a:blip r:embed="rId3"/>
            <a:stretch>
              <a:fillRect/>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3265729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0550" y="1775883"/>
            <a:ext cx="7932738" cy="2893100"/>
          </a:xfrm>
          <a:prstGeom prst="rect">
            <a:avLst/>
          </a:prstGeom>
          <a:solidFill>
            <a:schemeClr val="bg1"/>
          </a:solidFill>
        </p:spPr>
        <p:txBody>
          <a:bodyPr wrap="square" lIns="274320" rIns="274320" rtlCol="0">
            <a:spAutoFit/>
          </a:bodyPr>
          <a:lstStyle/>
          <a:p>
            <a:pPr>
              <a:spcAft>
                <a:spcPts val="1200"/>
              </a:spcAft>
            </a:pPr>
            <a:r>
              <a:rPr lang="en-US" sz="2200" b="1" dirty="0">
                <a:solidFill>
                  <a:srgbClr val="505150"/>
                </a:solidFill>
                <a:latin typeface="Calibri"/>
                <a:cs typeface="Calibri"/>
              </a:rPr>
              <a:t>Les 9 Compétences pour </a:t>
            </a:r>
            <a:r>
              <a:rPr lang="en-US" sz="2200" b="1" dirty="0" err="1">
                <a:solidFill>
                  <a:srgbClr val="505150"/>
                </a:solidFill>
                <a:latin typeface="Calibri"/>
                <a:cs typeface="Calibri"/>
              </a:rPr>
              <a:t>réussir</a:t>
            </a:r>
            <a:r>
              <a:rPr lang="en-US" sz="2200" b="1" dirty="0">
                <a:solidFill>
                  <a:srgbClr val="505150"/>
                </a:solidFill>
                <a:latin typeface="Calibri"/>
                <a:cs typeface="Calibri"/>
              </a:rPr>
              <a:t> </a:t>
            </a:r>
            <a:r>
              <a:rPr lang="en-US" sz="2200" dirty="0" err="1">
                <a:solidFill>
                  <a:srgbClr val="505150"/>
                </a:solidFill>
                <a:latin typeface="Calibri"/>
                <a:cs typeface="Calibri"/>
              </a:rPr>
              <a:t>sont</a:t>
            </a:r>
            <a:r>
              <a:rPr lang="en-US" sz="2200" dirty="0">
                <a:solidFill>
                  <a:srgbClr val="505150"/>
                </a:solidFill>
                <a:latin typeface="Calibri"/>
                <a:cs typeface="Calibri"/>
              </a:rPr>
              <a:t> le </a:t>
            </a:r>
            <a:r>
              <a:rPr lang="en-US" sz="2200" dirty="0" err="1">
                <a:solidFill>
                  <a:srgbClr val="505150"/>
                </a:solidFill>
                <a:latin typeface="Calibri"/>
                <a:cs typeface="Calibri"/>
              </a:rPr>
              <a:t>fondement</a:t>
            </a:r>
            <a:r>
              <a:rPr lang="en-US" sz="2200" dirty="0">
                <a:solidFill>
                  <a:srgbClr val="505150"/>
                </a:solidFill>
                <a:latin typeface="Calibri"/>
                <a:cs typeface="Calibri"/>
              </a:rPr>
              <a:t> de </a:t>
            </a:r>
            <a:r>
              <a:rPr lang="en-US" sz="2200" dirty="0" err="1">
                <a:solidFill>
                  <a:srgbClr val="505150"/>
                </a:solidFill>
                <a:latin typeface="Calibri"/>
                <a:cs typeface="Calibri"/>
              </a:rPr>
              <a:t>l’apprentissage</a:t>
            </a:r>
            <a:r>
              <a:rPr lang="en-US" sz="2200" dirty="0">
                <a:solidFill>
                  <a:srgbClr val="505150"/>
                </a:solidFill>
                <a:latin typeface="Calibri"/>
                <a:cs typeface="Calibri"/>
              </a:rPr>
              <a:t>. On </a:t>
            </a:r>
            <a:r>
              <a:rPr lang="en-US" sz="2200" dirty="0" err="1">
                <a:solidFill>
                  <a:srgbClr val="505150"/>
                </a:solidFill>
                <a:latin typeface="Calibri"/>
                <a:cs typeface="Calibri"/>
              </a:rPr>
              <a:t>s’en</a:t>
            </a:r>
            <a:r>
              <a:rPr lang="en-US" sz="2200" dirty="0">
                <a:solidFill>
                  <a:srgbClr val="505150"/>
                </a:solidFill>
                <a:latin typeface="Calibri"/>
                <a:cs typeface="Calibri"/>
              </a:rPr>
              <a:t> </a:t>
            </a:r>
            <a:r>
              <a:rPr lang="en-US" sz="2200" dirty="0" err="1">
                <a:solidFill>
                  <a:srgbClr val="505150"/>
                </a:solidFill>
                <a:latin typeface="Calibri"/>
                <a:cs typeface="Calibri"/>
              </a:rPr>
              <a:t>sert</a:t>
            </a:r>
            <a:r>
              <a:rPr lang="en-US" sz="2200" dirty="0">
                <a:solidFill>
                  <a:srgbClr val="505150"/>
                </a:solidFill>
                <a:latin typeface="Calibri"/>
                <a:cs typeface="Calibri"/>
              </a:rPr>
              <a:t> </a:t>
            </a:r>
            <a:r>
              <a:rPr lang="en-US" sz="2200" dirty="0" err="1">
                <a:solidFill>
                  <a:srgbClr val="505150"/>
                </a:solidFill>
                <a:latin typeface="Calibri"/>
                <a:cs typeface="Calibri"/>
              </a:rPr>
              <a:t>à</a:t>
            </a:r>
            <a:r>
              <a:rPr lang="en-US" sz="2200" dirty="0">
                <a:solidFill>
                  <a:srgbClr val="505150"/>
                </a:solidFill>
                <a:latin typeface="Calibri"/>
                <a:cs typeface="Calibri"/>
              </a:rPr>
              <a:t> </a:t>
            </a:r>
            <a:r>
              <a:rPr lang="en-US" sz="2200" dirty="0" err="1">
                <a:solidFill>
                  <a:srgbClr val="505150"/>
                </a:solidFill>
                <a:latin typeface="Calibri"/>
                <a:cs typeface="Calibri"/>
              </a:rPr>
              <a:t>différents</a:t>
            </a:r>
            <a:r>
              <a:rPr lang="en-US" sz="2200" dirty="0">
                <a:solidFill>
                  <a:srgbClr val="505150"/>
                </a:solidFill>
                <a:latin typeface="Calibri"/>
                <a:cs typeface="Calibri"/>
              </a:rPr>
              <a:t> </a:t>
            </a:r>
            <a:r>
              <a:rPr lang="en-US" sz="2200" dirty="0" err="1">
                <a:solidFill>
                  <a:srgbClr val="505150"/>
                </a:solidFill>
                <a:latin typeface="Calibri"/>
                <a:cs typeface="Calibri"/>
              </a:rPr>
              <a:t>degrés</a:t>
            </a:r>
            <a:r>
              <a:rPr lang="en-US" sz="2200" dirty="0">
                <a:solidFill>
                  <a:srgbClr val="505150"/>
                </a:solidFill>
                <a:latin typeface="Calibri"/>
                <a:cs typeface="Calibri"/>
              </a:rPr>
              <a:t> (</a:t>
            </a:r>
            <a:r>
              <a:rPr lang="en-US" sz="2200" dirty="0" err="1">
                <a:solidFill>
                  <a:srgbClr val="505150"/>
                </a:solidFill>
                <a:latin typeface="Calibri"/>
                <a:cs typeface="Calibri"/>
              </a:rPr>
              <a:t>ou</a:t>
            </a:r>
            <a:r>
              <a:rPr lang="en-US" sz="2200" dirty="0">
                <a:solidFill>
                  <a:srgbClr val="505150"/>
                </a:solidFill>
                <a:latin typeface="Calibri"/>
                <a:cs typeface="Calibri"/>
              </a:rPr>
              <a:t> </a:t>
            </a:r>
            <a:r>
              <a:rPr lang="en-US" sz="2200" dirty="0" err="1">
                <a:solidFill>
                  <a:srgbClr val="505150"/>
                </a:solidFill>
                <a:latin typeface="Calibri"/>
                <a:cs typeface="Calibri"/>
              </a:rPr>
              <a:t>niveaux</a:t>
            </a:r>
            <a:r>
              <a:rPr lang="en-US" sz="2200" dirty="0">
                <a:solidFill>
                  <a:srgbClr val="505150"/>
                </a:solidFill>
                <a:latin typeface="Calibri"/>
                <a:cs typeface="Calibri"/>
              </a:rPr>
              <a:t> de </a:t>
            </a:r>
            <a:r>
              <a:rPr lang="en-US" sz="2200" dirty="0" err="1">
                <a:solidFill>
                  <a:srgbClr val="505150"/>
                </a:solidFill>
                <a:latin typeface="Calibri"/>
                <a:cs typeface="Calibri"/>
              </a:rPr>
              <a:t>complexité</a:t>
            </a:r>
            <a:r>
              <a:rPr lang="en-US" sz="2200" dirty="0">
                <a:solidFill>
                  <a:srgbClr val="505150"/>
                </a:solidFill>
                <a:latin typeface="Calibri"/>
                <a:cs typeface="Calibri"/>
              </a:rPr>
              <a:t>) </a:t>
            </a:r>
            <a:r>
              <a:rPr lang="en-US" sz="2200" dirty="0" err="1">
                <a:solidFill>
                  <a:srgbClr val="505150"/>
                </a:solidFill>
                <a:latin typeface="Calibri"/>
                <a:cs typeface="Calibri"/>
              </a:rPr>
              <a:t>dans</a:t>
            </a:r>
            <a:r>
              <a:rPr lang="en-US" sz="2200" dirty="0">
                <a:solidFill>
                  <a:srgbClr val="505150"/>
                </a:solidFill>
                <a:latin typeface="Calibri"/>
                <a:cs typeface="Calibri"/>
              </a:rPr>
              <a:t> les </a:t>
            </a:r>
            <a:r>
              <a:rPr lang="en-US" sz="2200" dirty="0" err="1">
                <a:solidFill>
                  <a:srgbClr val="505150"/>
                </a:solidFill>
                <a:latin typeface="Calibri"/>
                <a:cs typeface="Calibri"/>
              </a:rPr>
              <a:t>domaines</a:t>
            </a:r>
            <a:r>
              <a:rPr lang="en-US" sz="2200" dirty="0">
                <a:solidFill>
                  <a:srgbClr val="505150"/>
                </a:solidFill>
                <a:latin typeface="Calibri"/>
                <a:cs typeface="Calibri"/>
              </a:rPr>
              <a:t> du travail et de </a:t>
            </a:r>
            <a:r>
              <a:rPr lang="en-US" sz="2200" dirty="0" err="1">
                <a:solidFill>
                  <a:srgbClr val="505150"/>
                </a:solidFill>
                <a:latin typeface="Calibri"/>
                <a:cs typeface="Calibri"/>
              </a:rPr>
              <a:t>l’apprentissage</a:t>
            </a:r>
            <a:r>
              <a:rPr lang="en-US" sz="2200" dirty="0">
                <a:solidFill>
                  <a:srgbClr val="505150"/>
                </a:solidFill>
                <a:latin typeface="Calibri"/>
                <a:cs typeface="Calibri"/>
              </a:rPr>
              <a:t>, de </a:t>
            </a:r>
            <a:r>
              <a:rPr lang="en-US" sz="2200" dirty="0" err="1">
                <a:solidFill>
                  <a:srgbClr val="505150"/>
                </a:solidFill>
                <a:latin typeface="Calibri"/>
                <a:cs typeface="Calibri"/>
              </a:rPr>
              <a:t>même</a:t>
            </a:r>
            <a:r>
              <a:rPr lang="en-US" sz="2200" dirty="0">
                <a:solidFill>
                  <a:srgbClr val="505150"/>
                </a:solidFill>
                <a:latin typeface="Calibri"/>
                <a:cs typeface="Calibri"/>
              </a:rPr>
              <a:t> </a:t>
            </a:r>
            <a:r>
              <a:rPr lang="en-US" sz="2200" dirty="0" err="1">
                <a:solidFill>
                  <a:srgbClr val="505150"/>
                </a:solidFill>
                <a:latin typeface="Calibri"/>
                <a:cs typeface="Calibri"/>
              </a:rPr>
              <a:t>que</a:t>
            </a:r>
            <a:r>
              <a:rPr lang="en-US" sz="2200" dirty="0">
                <a:solidFill>
                  <a:srgbClr val="505150"/>
                </a:solidFill>
                <a:latin typeface="Calibri"/>
                <a:cs typeface="Calibri"/>
              </a:rPr>
              <a:t> </a:t>
            </a:r>
            <a:r>
              <a:rPr lang="en-US" sz="2200" dirty="0" err="1">
                <a:solidFill>
                  <a:srgbClr val="505150"/>
                </a:solidFill>
                <a:latin typeface="Calibri"/>
                <a:cs typeface="Calibri"/>
              </a:rPr>
              <a:t>dans</a:t>
            </a:r>
            <a:r>
              <a:rPr lang="en-US" sz="2200" dirty="0">
                <a:solidFill>
                  <a:srgbClr val="505150"/>
                </a:solidFill>
                <a:latin typeface="Calibri"/>
                <a:cs typeface="Calibri"/>
              </a:rPr>
              <a:t> la vie en </a:t>
            </a:r>
            <a:r>
              <a:rPr lang="en-US" sz="2200" dirty="0" err="1">
                <a:solidFill>
                  <a:srgbClr val="505150"/>
                </a:solidFill>
                <a:latin typeface="Calibri"/>
                <a:cs typeface="Calibri"/>
              </a:rPr>
              <a:t>général</a:t>
            </a:r>
            <a:r>
              <a:rPr lang="en-US" sz="2200" dirty="0" smtClean="0">
                <a:solidFill>
                  <a:srgbClr val="505150"/>
                </a:solidFill>
                <a:latin typeface="Calibri"/>
                <a:cs typeface="Calibri"/>
              </a:rPr>
              <a:t>.</a:t>
            </a:r>
          </a:p>
          <a:p>
            <a:endParaRPr lang="en-US" sz="2400" dirty="0">
              <a:solidFill>
                <a:srgbClr val="505150"/>
              </a:solidFill>
              <a:latin typeface="Calibri"/>
              <a:cs typeface="Calibri"/>
            </a:endParaRPr>
          </a:p>
          <a:p>
            <a:endParaRPr lang="en-US" sz="2400" dirty="0" smtClean="0">
              <a:solidFill>
                <a:srgbClr val="505150"/>
              </a:solidFill>
              <a:latin typeface="Calibri"/>
              <a:cs typeface="Calibri"/>
            </a:endParaRPr>
          </a:p>
          <a:p>
            <a:endParaRPr lang="en-US" dirty="0">
              <a:solidFill>
                <a:srgbClr val="505150"/>
              </a:solidFill>
              <a:latin typeface="Calibri"/>
              <a:cs typeface="Calibri"/>
            </a:endParaRPr>
          </a:p>
          <a:p>
            <a:r>
              <a:rPr lang="en-CA" dirty="0">
                <a:solidFill>
                  <a:srgbClr val="3C3C3B"/>
                </a:solidFill>
                <a:latin typeface="Calibri"/>
              </a:rPr>
              <a:t>  </a:t>
            </a:r>
            <a:r>
              <a:rPr lang="en-CA" dirty="0" smtClean="0">
                <a:solidFill>
                  <a:srgbClr val="3C3C3B"/>
                </a:solidFill>
                <a:latin typeface="Calibri"/>
              </a:rPr>
              <a:t>     </a:t>
            </a:r>
            <a:r>
              <a:rPr lang="fr-CA" dirty="0" smtClean="0">
                <a:solidFill>
                  <a:srgbClr val="3C3C3B"/>
                </a:solidFill>
                <a:latin typeface="Calibri"/>
              </a:rPr>
              <a:t>Métiers </a:t>
            </a:r>
            <a:r>
              <a:rPr lang="fr-CA" dirty="0">
                <a:solidFill>
                  <a:srgbClr val="3C3C3B"/>
                </a:solidFill>
                <a:latin typeface="Calibri"/>
              </a:rPr>
              <a:t>spécialisés                  Emploi de bureau                </a:t>
            </a:r>
            <a:r>
              <a:rPr lang="fr-CA" dirty="0" smtClean="0">
                <a:solidFill>
                  <a:srgbClr val="3C3C3B"/>
                </a:solidFill>
                <a:latin typeface="Calibri"/>
              </a:rPr>
              <a:t>     </a:t>
            </a:r>
            <a:r>
              <a:rPr lang="fr-CA" dirty="0">
                <a:solidFill>
                  <a:srgbClr val="3C3C3B"/>
                </a:solidFill>
                <a:latin typeface="Calibri"/>
              </a:rPr>
              <a:t>Formations</a:t>
            </a:r>
            <a:endParaRPr lang="en-US" dirty="0">
              <a:solidFill>
                <a:srgbClr val="3C3C3B"/>
              </a:solidFill>
            </a:endParaRPr>
          </a:p>
        </p:txBody>
      </p:sp>
      <p:grpSp>
        <p:nvGrpSpPr>
          <p:cNvPr id="11" name="Group 10"/>
          <p:cNvGrpSpPr/>
          <p:nvPr/>
        </p:nvGrpSpPr>
        <p:grpSpPr>
          <a:xfrm>
            <a:off x="1608673" y="3442061"/>
            <a:ext cx="5890683" cy="818782"/>
            <a:chOff x="1143000" y="3124200"/>
            <a:chExt cx="6578600" cy="914400"/>
          </a:xfrm>
        </p:grpSpPr>
        <p:pic>
          <p:nvPicPr>
            <p:cNvPr id="12" name="Graphic 6" descr="Tools with solid fill">
              <a:extLst>
                <a:ext uri="{FF2B5EF4-FFF2-40B4-BE49-F238E27FC236}">
                  <a16:creationId xmlns="" xmlns:a16="http://schemas.microsoft.com/office/drawing/2014/main" xmlns:lc="http://schemas.openxmlformats.org/drawingml/2006/lockedCanvas" id="{60A827C8-EC9E-9854-4988-6C45D3ED5D1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xmlns:lc="http://schemas.openxmlformats.org/drawingml/2006/lockedCanvas" r:embed="rId7"/>
                </a:ext>
              </a:extLst>
            </a:blip>
            <a:stretch>
              <a:fillRect/>
            </a:stretch>
          </p:blipFill>
          <p:spPr>
            <a:xfrm>
              <a:off x="1143000" y="3124200"/>
              <a:ext cx="914400" cy="914400"/>
            </a:xfrm>
            <a:prstGeom prst="rect">
              <a:avLst/>
            </a:prstGeom>
          </p:spPr>
        </p:pic>
        <p:pic>
          <p:nvPicPr>
            <p:cNvPr id="13" name="Graphic 4" descr="Briefcase with solid fill">
              <a:extLst>
                <a:ext uri="{FF2B5EF4-FFF2-40B4-BE49-F238E27FC236}">
                  <a16:creationId xmlns="" xmlns:a16="http://schemas.microsoft.com/office/drawing/2014/main" xmlns:lc="http://schemas.openxmlformats.org/drawingml/2006/lockedCanvas" id="{44A35C97-7751-417C-F281-0F27D90CF84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xmlns:lc="http://schemas.openxmlformats.org/drawingml/2006/lockedCanvas" r:embed="rId5"/>
                </a:ext>
              </a:extLst>
            </a:blip>
            <a:stretch>
              <a:fillRect/>
            </a:stretch>
          </p:blipFill>
          <p:spPr>
            <a:xfrm>
              <a:off x="4127500" y="3124200"/>
              <a:ext cx="914400" cy="914400"/>
            </a:xfrm>
            <a:prstGeom prst="rect">
              <a:avLst/>
            </a:prstGeom>
          </p:spPr>
        </p:pic>
        <p:pic>
          <p:nvPicPr>
            <p:cNvPr id="14" name="Graphic 15" descr="Classroom with solid fill">
              <a:extLst>
                <a:ext uri="{FF2B5EF4-FFF2-40B4-BE49-F238E27FC236}">
                  <a16:creationId xmlns="" xmlns:a16="http://schemas.microsoft.com/office/drawing/2014/main" xmlns:lc="http://schemas.openxmlformats.org/drawingml/2006/lockedCanvas" id="{527EA2A5-C9B1-10DE-C7D4-8980353B4E4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xmlns:lc="http://schemas.openxmlformats.org/drawingml/2006/lockedCanvas" r:embed="rId10"/>
                </a:ext>
              </a:extLst>
            </a:blip>
            <a:stretch>
              <a:fillRect/>
            </a:stretch>
          </p:blipFill>
          <p:spPr>
            <a:xfrm>
              <a:off x="6807200" y="3124200"/>
              <a:ext cx="914400" cy="914400"/>
            </a:xfrm>
            <a:prstGeom prst="rect">
              <a:avLst/>
            </a:prstGeom>
          </p:spPr>
        </p:pic>
      </p:grpSp>
      <p:pic>
        <p:nvPicPr>
          <p:cNvPr id="15" name="Picture Placeholder 2" descr="Conclusion-Measurement Scale-FRE.jpg"/>
          <p:cNvPicPr>
            <a:picLocks noChangeAspect="1"/>
          </p:cNvPicPr>
          <p:nvPr/>
        </p:nvPicPr>
        <p:blipFill>
          <a:blip r:embed="rId11">
            <a:extLst>
              <a:ext uri="{28A0092B-C50C-407E-A947-70E740481C1C}">
                <a14:useLocalDpi xmlns:a14="http://schemas.microsoft.com/office/drawing/2010/main" val="0"/>
              </a:ext>
            </a:extLst>
          </a:blip>
          <a:srcRect t="-72825" b="-72825"/>
          <a:stretch>
            <a:fillRect/>
          </a:stretch>
        </p:blipFill>
        <p:spPr>
          <a:xfrm>
            <a:off x="590550" y="-692152"/>
            <a:ext cx="7931536" cy="3517900"/>
          </a:xfrm>
          <a:prstGeom prst="rect">
            <a:avLst/>
          </a:prstGeom>
        </p:spPr>
      </p:pic>
    </p:spTree>
    <p:extLst>
      <p:ext uri="{BB962C8B-B14F-4D97-AF65-F5344CB8AC3E}">
        <p14:creationId xmlns:p14="http://schemas.microsoft.com/office/powerpoint/2010/main" val="398387914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96348" y="558800"/>
            <a:ext cx="7939640" cy="2565399"/>
          </a:xfrm>
          <a:prstGeom prst="rect">
            <a:avLst/>
          </a:prstGeom>
        </p:spPr>
        <p:txBody>
          <a:bodyPr/>
          <a:lstStyle/>
          <a:p>
            <a:pPr>
              <a:spcBef>
                <a:spcPts val="1400"/>
              </a:spcBef>
            </a:pPr>
            <a:r>
              <a:rPr lang="fr-CA" sz="2400" dirty="0" smtClean="0"/>
              <a:t>49 % des Canadiennes et Canadiens ont des compétences limitées quant à la lecture et à l’utilisation de documents.</a:t>
            </a:r>
          </a:p>
          <a:p>
            <a:pPr>
              <a:spcBef>
                <a:spcPts val="1400"/>
              </a:spcBef>
            </a:pPr>
            <a:r>
              <a:rPr lang="fr-CA" sz="2400" dirty="0" smtClean="0"/>
              <a:t>43 % des Canadiennes et Canadiens ont des compétences limitées. </a:t>
            </a:r>
          </a:p>
          <a:p>
            <a:pPr marL="0" indent="0">
              <a:spcBef>
                <a:spcPts val="2600"/>
              </a:spcBef>
              <a:buNone/>
            </a:pPr>
            <a:r>
              <a:rPr lang="fr-CA" sz="1600" dirty="0" smtClean="0"/>
              <a:t>Source : Programme pour l’évaluation internationale </a:t>
            </a:r>
            <a:br>
              <a:rPr lang="fr-CA" sz="1600" dirty="0" smtClean="0"/>
            </a:br>
            <a:r>
              <a:rPr lang="fr-CA" sz="1600" dirty="0" smtClean="0"/>
              <a:t>des compétences des adultes (PEICA)</a:t>
            </a:r>
            <a:endParaRPr lang="fr-CA" sz="1600" dirty="0"/>
          </a:p>
        </p:txBody>
      </p:sp>
      <p:sp>
        <p:nvSpPr>
          <p:cNvPr id="6" name="Alternate Process 5">
            <a:extLst>
              <a:ext uri="{FF2B5EF4-FFF2-40B4-BE49-F238E27FC236}">
                <a16:creationId xmlns:a16="http://schemas.microsoft.com/office/drawing/2014/main" xmlns="" id="{C21996EF-E2BD-C2D0-562A-FC5C92C21AB3}"/>
              </a:ext>
            </a:extLst>
          </p:cNvPr>
          <p:cNvSpPr/>
          <p:nvPr/>
        </p:nvSpPr>
        <p:spPr>
          <a:xfrm>
            <a:off x="5635196" y="2286000"/>
            <a:ext cx="2962704" cy="2189026"/>
          </a:xfrm>
          <a:prstGeom prst="flowChartAlternateProcess">
            <a:avLst/>
          </a:prstGeom>
          <a:blipFill rotWithShape="1">
            <a:blip r:embed="rId3"/>
            <a:srcRect/>
            <a:stretch>
              <a:fillRect l="-19216" t="-33102" r="1" b="-10032"/>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
        <p:nvSpPr>
          <p:cNvPr id="5" name="TextBox 4"/>
          <p:cNvSpPr txBox="1"/>
          <p:nvPr/>
        </p:nvSpPr>
        <p:spPr>
          <a:xfrm>
            <a:off x="1968500" y="3683000"/>
            <a:ext cx="3073400" cy="646331"/>
          </a:xfrm>
          <a:prstGeom prst="rect">
            <a:avLst/>
          </a:prstGeom>
          <a:noFill/>
        </p:spPr>
        <p:txBody>
          <a:bodyPr wrap="square" rtlCol="0">
            <a:spAutoFit/>
          </a:bodyPr>
          <a:lstStyle/>
          <a:p>
            <a:r>
              <a:rPr lang="fr-CA" dirty="0" err="1">
                <a:latin typeface="Calibri"/>
                <a:cs typeface="Calibri"/>
                <a:hlinkClick r:id="rId4"/>
              </a:rPr>
              <a:t>https</a:t>
            </a:r>
            <a:r>
              <a:rPr lang="fr-CA" dirty="0">
                <a:latin typeface="Calibri"/>
                <a:cs typeface="Calibri"/>
                <a:hlinkClick r:id="rId4"/>
              </a:rPr>
              <a:t>://</a:t>
            </a:r>
            <a:r>
              <a:rPr lang="fr-CA" dirty="0" err="1">
                <a:latin typeface="Calibri"/>
                <a:cs typeface="Calibri"/>
                <a:hlinkClick r:id="rId4"/>
              </a:rPr>
              <a:t>srdc.org</a:t>
            </a:r>
            <a:r>
              <a:rPr lang="fr-CA" dirty="0">
                <a:latin typeface="Calibri"/>
                <a:cs typeface="Calibri"/>
                <a:hlinkClick r:id="rId4"/>
              </a:rPr>
              <a:t>/</a:t>
            </a:r>
            <a:r>
              <a:rPr lang="fr-CA" dirty="0" err="1">
                <a:latin typeface="Calibri"/>
                <a:cs typeface="Calibri"/>
                <a:hlinkClick r:id="rId4"/>
              </a:rPr>
              <a:t>fr</a:t>
            </a:r>
            <a:r>
              <a:rPr lang="fr-CA" dirty="0">
                <a:latin typeface="Calibri"/>
                <a:cs typeface="Calibri"/>
                <a:hlinkClick r:id="rId4"/>
              </a:rPr>
              <a:t>/centre-des-medias-de-la-</a:t>
            </a:r>
            <a:r>
              <a:rPr lang="fr-CA" dirty="0" err="1">
                <a:latin typeface="Calibri"/>
                <a:cs typeface="Calibri"/>
                <a:hlinkClick r:id="rId4"/>
              </a:rPr>
              <a:t>srsa</a:t>
            </a:r>
            <a:r>
              <a:rPr lang="fr-CA" dirty="0">
                <a:latin typeface="Calibri"/>
                <a:cs typeface="Calibri"/>
                <a:hlinkClick r:id="rId4"/>
              </a:rPr>
              <a:t>/</a:t>
            </a:r>
            <a:endParaRPr lang="fr-CA" dirty="0">
              <a:latin typeface="Calibri"/>
              <a:cs typeface="Calibri"/>
            </a:endParaRPr>
          </a:p>
        </p:txBody>
      </p:sp>
      <p:pic>
        <p:nvPicPr>
          <p:cNvPr id="7" name="Picture 6" descr="QR-INTRO-FRE-mediaCentr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5000" y="3505200"/>
            <a:ext cx="1143000" cy="1143000"/>
          </a:xfrm>
          <a:prstGeom prst="rect">
            <a:avLst/>
          </a:prstGeom>
        </p:spPr>
      </p:pic>
    </p:spTree>
    <p:extLst>
      <p:ext uri="{BB962C8B-B14F-4D97-AF65-F5344CB8AC3E}">
        <p14:creationId xmlns:p14="http://schemas.microsoft.com/office/powerpoint/2010/main" val="214562995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t>Qu’est-ce qu’un métier spécialisé?</a:t>
            </a:r>
            <a:endParaRPr lang="en-US" dirty="0"/>
          </a:p>
        </p:txBody>
      </p:sp>
      <p:sp>
        <p:nvSpPr>
          <p:cNvPr id="3" name="Text Placeholder 2"/>
          <p:cNvSpPr>
            <a:spLocks noGrp="1"/>
          </p:cNvSpPr>
          <p:nvPr>
            <p:ph type="body" sz="quarter" idx="11"/>
          </p:nvPr>
        </p:nvSpPr>
        <p:spPr>
          <a:xfrm>
            <a:off x="596347" y="1027057"/>
            <a:ext cx="5306611" cy="3158435"/>
          </a:xfrm>
        </p:spPr>
        <p:txBody>
          <a:bodyPr/>
          <a:lstStyle/>
          <a:p>
            <a:r>
              <a:rPr lang="fr-CA" dirty="0"/>
              <a:t>Un métier spécialisé est un métier qui demande de posséder un ensemble de compétences, des connaissances ou une aptitude en particulier.</a:t>
            </a:r>
          </a:p>
        </p:txBody>
      </p:sp>
      <p:sp>
        <p:nvSpPr>
          <p:cNvPr id="5" name="Alternate Process 4">
            <a:extLst>
              <a:ext uri="{FF2B5EF4-FFF2-40B4-BE49-F238E27FC236}">
                <a16:creationId xmlns="" xmlns:a16="http://schemas.microsoft.com/office/drawing/2014/main" id="{C21996EF-E2BD-C2D0-562A-FC5C92C21AB3}"/>
              </a:ext>
            </a:extLst>
          </p:cNvPr>
          <p:cNvSpPr/>
          <p:nvPr/>
        </p:nvSpPr>
        <p:spPr>
          <a:xfrm>
            <a:off x="5868724" y="2399026"/>
            <a:ext cx="2663852" cy="2068154"/>
          </a:xfrm>
          <a:prstGeom prst="flowChartAlternateProcess">
            <a:avLst/>
          </a:prstGeom>
          <a:blipFill rotWithShape="1">
            <a:blip r:embed="rId3"/>
            <a:srcRect/>
            <a:stretch>
              <a:fillRect l="512" r="-832"/>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44930393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596348" y="950857"/>
            <a:ext cx="8319052" cy="3481443"/>
          </a:xfrm>
        </p:spPr>
        <p:txBody>
          <a:bodyPr numCol="2" spcCol="274320"/>
          <a:lstStyle/>
          <a:p>
            <a:pPr>
              <a:lnSpc>
                <a:spcPct val="90000"/>
              </a:lnSpc>
              <a:spcBef>
                <a:spcPts val="0"/>
              </a:spcBef>
              <a:spcAft>
                <a:spcPts val="1000"/>
              </a:spcAft>
            </a:pPr>
            <a:r>
              <a:rPr lang="fr-CA" sz="2200" dirty="0" smtClean="0"/>
              <a:t>Maçon/maçonne en pierres et en briques</a:t>
            </a:r>
          </a:p>
          <a:p>
            <a:pPr>
              <a:lnSpc>
                <a:spcPct val="90000"/>
              </a:lnSpc>
              <a:spcBef>
                <a:spcPts val="0"/>
              </a:spcBef>
              <a:spcAft>
                <a:spcPts val="1000"/>
              </a:spcAft>
            </a:pPr>
            <a:r>
              <a:rPr lang="fr-CA" sz="2200" dirty="0" smtClean="0"/>
              <a:t>Technicien gazier/technicienne gazière Électricien/électricienne</a:t>
            </a:r>
          </a:p>
          <a:p>
            <a:pPr>
              <a:lnSpc>
                <a:spcPct val="90000"/>
              </a:lnSpc>
              <a:spcBef>
                <a:spcPts val="0"/>
              </a:spcBef>
              <a:spcAft>
                <a:spcPts val="1000"/>
              </a:spcAft>
            </a:pPr>
            <a:r>
              <a:rPr lang="fr-CA" sz="2200" dirty="0" smtClean="0"/>
              <a:t>Monteur-ajusteur/monteuse-ajusteuse métallurgiste </a:t>
            </a:r>
          </a:p>
          <a:p>
            <a:pPr>
              <a:lnSpc>
                <a:spcPct val="90000"/>
              </a:lnSpc>
              <a:spcBef>
                <a:spcPts val="0"/>
              </a:spcBef>
              <a:spcAft>
                <a:spcPts val="1000"/>
              </a:spcAft>
            </a:pPr>
            <a:r>
              <a:rPr lang="fr-CA" sz="2200" dirty="0" smtClean="0"/>
              <a:t>Travailleur/travailleuse de lignes électriques et de lignes de services publics</a:t>
            </a:r>
          </a:p>
          <a:p>
            <a:pPr>
              <a:lnSpc>
                <a:spcPct val="90000"/>
              </a:lnSpc>
              <a:spcBef>
                <a:spcPts val="0"/>
              </a:spcBef>
              <a:spcAft>
                <a:spcPts val="1000"/>
              </a:spcAft>
            </a:pPr>
            <a:r>
              <a:rPr lang="fr-CA" sz="2200" dirty="0" smtClean="0"/>
              <a:t>Technicien/technicienne en climatisation</a:t>
            </a:r>
          </a:p>
          <a:p>
            <a:pPr>
              <a:lnSpc>
                <a:spcPct val="90000"/>
              </a:lnSpc>
              <a:spcBef>
                <a:spcPts val="0"/>
              </a:spcBef>
              <a:spcAft>
                <a:spcPts val="1000"/>
              </a:spcAft>
            </a:pPr>
            <a:r>
              <a:rPr lang="fr-CA" sz="2200" dirty="0" smtClean="0"/>
              <a:t>Soudeur/soudeuse</a:t>
            </a:r>
          </a:p>
          <a:p>
            <a:pPr>
              <a:lnSpc>
                <a:spcPct val="90000"/>
              </a:lnSpc>
              <a:spcBef>
                <a:spcPts val="0"/>
              </a:spcBef>
              <a:spcAft>
                <a:spcPts val="1000"/>
              </a:spcAft>
            </a:pPr>
            <a:r>
              <a:rPr lang="fr-CA" sz="2200" dirty="0" smtClean="0"/>
              <a:t>Plombier/plombière</a:t>
            </a:r>
          </a:p>
          <a:p>
            <a:pPr>
              <a:lnSpc>
                <a:spcPct val="90000"/>
              </a:lnSpc>
              <a:spcBef>
                <a:spcPts val="0"/>
              </a:spcBef>
              <a:spcAft>
                <a:spcPts val="1000"/>
              </a:spcAft>
            </a:pPr>
            <a:r>
              <a:rPr lang="fr-CA" sz="2200" dirty="0" smtClean="0"/>
              <a:t>Cuisinier/cuisinière</a:t>
            </a:r>
          </a:p>
          <a:p>
            <a:pPr>
              <a:lnSpc>
                <a:spcPct val="90000"/>
              </a:lnSpc>
              <a:spcBef>
                <a:spcPts val="0"/>
              </a:spcBef>
              <a:spcAft>
                <a:spcPts val="1000"/>
              </a:spcAft>
            </a:pPr>
            <a:r>
              <a:rPr lang="fr-CA" sz="2200" dirty="0" smtClean="0"/>
              <a:t>Coiffeur/coiffeuse</a:t>
            </a:r>
          </a:p>
          <a:p>
            <a:pPr>
              <a:lnSpc>
                <a:spcPct val="90000"/>
              </a:lnSpc>
              <a:spcBef>
                <a:spcPts val="0"/>
              </a:spcBef>
              <a:spcAft>
                <a:spcPts val="1000"/>
              </a:spcAft>
            </a:pPr>
            <a:r>
              <a:rPr lang="fr-CA" sz="2200" dirty="0" smtClean="0"/>
              <a:t>Et il y en a bien plus!</a:t>
            </a:r>
            <a:endParaRPr lang="fr-CA" sz="2200" dirty="0"/>
          </a:p>
        </p:txBody>
      </p:sp>
      <p:sp>
        <p:nvSpPr>
          <p:cNvPr id="4" name="Title 3"/>
          <p:cNvSpPr>
            <a:spLocks noGrp="1"/>
          </p:cNvSpPr>
          <p:nvPr>
            <p:ph type="title"/>
          </p:nvPr>
        </p:nvSpPr>
        <p:spPr/>
        <p:txBody>
          <a:bodyPr>
            <a:normAutofit/>
          </a:bodyPr>
          <a:lstStyle/>
          <a:p>
            <a:r>
              <a:rPr lang="en-US" sz="3600" dirty="0" err="1" smtClean="0"/>
              <a:t>Carrières</a:t>
            </a:r>
            <a:r>
              <a:rPr lang="en-US" sz="3600" dirty="0" smtClean="0"/>
              <a:t> </a:t>
            </a:r>
            <a:r>
              <a:rPr lang="en-US" sz="3600" dirty="0" err="1" smtClean="0"/>
              <a:t>dans</a:t>
            </a:r>
            <a:r>
              <a:rPr lang="en-US" sz="3600" dirty="0" smtClean="0"/>
              <a:t> les métiers </a:t>
            </a:r>
            <a:r>
              <a:rPr lang="en-US" sz="3600" dirty="0" err="1" smtClean="0"/>
              <a:t>spécialisés</a:t>
            </a:r>
            <a:endParaRPr lang="en-US" sz="3600" dirty="0"/>
          </a:p>
        </p:txBody>
      </p:sp>
    </p:spTree>
    <p:extLst>
      <p:ext uri="{BB962C8B-B14F-4D97-AF65-F5344CB8AC3E}">
        <p14:creationId xmlns:p14="http://schemas.microsoft.com/office/powerpoint/2010/main" val="244840936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596348" y="950857"/>
            <a:ext cx="3162852" cy="3158435"/>
          </a:xfrm>
        </p:spPr>
        <p:txBody>
          <a:bodyPr/>
          <a:lstStyle/>
          <a:p>
            <a:pPr marL="0" indent="0">
              <a:lnSpc>
                <a:spcPct val="90000"/>
              </a:lnSpc>
              <a:spcBef>
                <a:spcPct val="0"/>
              </a:spcBef>
              <a:spcAft>
                <a:spcPts val="600"/>
              </a:spcAft>
              <a:buNone/>
            </a:pPr>
            <a:r>
              <a:rPr lang="fr-CA" sz="2600" noProof="1"/>
              <a:t>Les métiers spécialisés stimulent la croissance économique et contribuent à la viabilité de nos communautés de même qu’à notre style de vie. </a:t>
            </a:r>
          </a:p>
        </p:txBody>
      </p:sp>
      <p:sp>
        <p:nvSpPr>
          <p:cNvPr id="4" name="Title 3"/>
          <p:cNvSpPr>
            <a:spLocks noGrp="1"/>
          </p:cNvSpPr>
          <p:nvPr>
            <p:ph type="title"/>
          </p:nvPr>
        </p:nvSpPr>
        <p:spPr>
          <a:xfrm>
            <a:off x="590972" y="154616"/>
            <a:ext cx="7931537" cy="839304"/>
          </a:xfrm>
          <a:prstGeom prst="rect">
            <a:avLst/>
          </a:prstGeom>
        </p:spPr>
        <p:txBody>
          <a:bodyPr/>
          <a:lstStyle/>
          <a:p>
            <a:r>
              <a:rPr lang="fr-CA" dirty="0"/>
              <a:t>Le saviez-vous? </a:t>
            </a:r>
          </a:p>
        </p:txBody>
      </p:sp>
      <p:sp>
        <p:nvSpPr>
          <p:cNvPr id="8" name="Text Placeholder 7"/>
          <p:cNvSpPr>
            <a:spLocks noGrp="1"/>
          </p:cNvSpPr>
          <p:nvPr>
            <p:ph type="body" sz="quarter" idx="12"/>
          </p:nvPr>
        </p:nvSpPr>
        <p:spPr>
          <a:xfrm>
            <a:off x="3898900" y="950857"/>
            <a:ext cx="5092700" cy="3158435"/>
          </a:xfrm>
        </p:spPr>
        <p:txBody>
          <a:bodyPr/>
          <a:lstStyle/>
          <a:p>
            <a:pPr marL="0" indent="0">
              <a:lnSpc>
                <a:spcPct val="90000"/>
              </a:lnSpc>
              <a:buNone/>
            </a:pPr>
            <a:r>
              <a:rPr lang="fr-CA" sz="2600" dirty="0"/>
              <a:t>Sans les travailleurs et travailleuses qualifié(e)s, il y a certaines choses que nous n’aurions pas, comme…</a:t>
            </a:r>
          </a:p>
          <a:p>
            <a:pPr marL="573088" lvl="0" indent="-204788">
              <a:lnSpc>
                <a:spcPct val="90000"/>
              </a:lnSpc>
              <a:buClr>
                <a:srgbClr val="0F6FC6"/>
              </a:buClr>
            </a:pPr>
            <a:r>
              <a:rPr lang="en-CA" sz="2600" dirty="0" smtClean="0">
                <a:solidFill>
                  <a:srgbClr val="FFFFFF"/>
                </a:solidFill>
              </a:rPr>
              <a:t>les </a:t>
            </a:r>
            <a:r>
              <a:rPr lang="en-CA" sz="2600" dirty="0" err="1">
                <a:solidFill>
                  <a:srgbClr val="FFFFFF"/>
                </a:solidFill>
              </a:rPr>
              <a:t>édifices</a:t>
            </a:r>
            <a:r>
              <a:rPr lang="en-CA" sz="2600" dirty="0">
                <a:solidFill>
                  <a:srgbClr val="FFFFFF"/>
                </a:solidFill>
              </a:rPr>
              <a:t> </a:t>
            </a:r>
            <a:r>
              <a:rPr lang="en-CA" sz="2600" dirty="0" err="1" smtClean="0">
                <a:solidFill>
                  <a:srgbClr val="FFFFFF"/>
                </a:solidFill>
              </a:rPr>
              <a:t>gouvernementaux</a:t>
            </a:r>
            <a:endParaRPr lang="en-CA" sz="2600" dirty="0">
              <a:solidFill>
                <a:srgbClr val="FFFFFF"/>
              </a:solidFill>
            </a:endParaRPr>
          </a:p>
          <a:p>
            <a:pPr marL="573088" lvl="0" indent="-204788">
              <a:lnSpc>
                <a:spcPct val="90000"/>
              </a:lnSpc>
              <a:buClr>
                <a:srgbClr val="0F6FC6"/>
              </a:buClr>
            </a:pPr>
            <a:r>
              <a:rPr lang="en-CA" sz="2600" dirty="0">
                <a:solidFill>
                  <a:srgbClr val="FFFFFF"/>
                </a:solidFill>
              </a:rPr>
              <a:t>les </a:t>
            </a:r>
            <a:r>
              <a:rPr lang="en-CA" sz="2600" dirty="0" err="1" smtClean="0">
                <a:solidFill>
                  <a:srgbClr val="FFFFFF"/>
                </a:solidFill>
              </a:rPr>
              <a:t>maisons</a:t>
            </a:r>
            <a:endParaRPr lang="en-CA" sz="2600" dirty="0">
              <a:solidFill>
                <a:srgbClr val="FFFFFF"/>
              </a:solidFill>
            </a:endParaRPr>
          </a:p>
          <a:p>
            <a:pPr marL="573088" lvl="0" indent="-204788">
              <a:lnSpc>
                <a:spcPct val="90000"/>
              </a:lnSpc>
              <a:buClr>
                <a:srgbClr val="0F6FC6"/>
              </a:buClr>
            </a:pPr>
            <a:r>
              <a:rPr lang="en-CA" sz="2600" dirty="0">
                <a:solidFill>
                  <a:srgbClr val="FFFFFF"/>
                </a:solidFill>
              </a:rPr>
              <a:t>les </a:t>
            </a:r>
            <a:r>
              <a:rPr lang="en-CA" sz="2600" dirty="0" smtClean="0">
                <a:solidFill>
                  <a:srgbClr val="FFFFFF"/>
                </a:solidFill>
              </a:rPr>
              <a:t>automobiles</a:t>
            </a:r>
            <a:endParaRPr lang="en-CA" sz="2600" dirty="0">
              <a:solidFill>
                <a:srgbClr val="FFFFFF"/>
              </a:solidFill>
            </a:endParaRPr>
          </a:p>
          <a:p>
            <a:pPr marL="573088" lvl="0" indent="-204788">
              <a:lnSpc>
                <a:spcPct val="90000"/>
              </a:lnSpc>
              <a:buClr>
                <a:srgbClr val="0F6FC6"/>
              </a:buClr>
            </a:pPr>
            <a:r>
              <a:rPr lang="en-CA" sz="2600" dirty="0">
                <a:solidFill>
                  <a:srgbClr val="FFFFFF"/>
                </a:solidFill>
              </a:rPr>
              <a:t>les </a:t>
            </a:r>
            <a:r>
              <a:rPr lang="en-CA" sz="2600" dirty="0" smtClean="0">
                <a:solidFill>
                  <a:srgbClr val="FFFFFF"/>
                </a:solidFill>
              </a:rPr>
              <a:t>routes.</a:t>
            </a:r>
            <a:endParaRPr lang="en-CA" sz="2600" dirty="0">
              <a:solidFill>
                <a:srgbClr val="FFFFFF"/>
              </a:solidFill>
            </a:endParaRPr>
          </a:p>
        </p:txBody>
      </p:sp>
    </p:spTree>
    <p:extLst>
      <p:ext uri="{BB962C8B-B14F-4D97-AF65-F5344CB8AC3E}">
        <p14:creationId xmlns:p14="http://schemas.microsoft.com/office/powerpoint/2010/main" val="131922149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KILLS-2023">
  <a:themeElements>
    <a:clrScheme name="Custom 10">
      <a:dk1>
        <a:srgbClr val="47B3C6"/>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A0D6"/>
      </a:hlink>
      <a:folHlink>
        <a:srgbClr val="800080"/>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99450e6-b98c-46fe-969f-08a1e686a47c" xsi:nil="true"/>
    <lcf76f155ced4ddcb4097134ff3c332f xmlns="c31867ed-14af-43af-a40e-dbb258c2446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6A49B40CBCDAF48B72A00462F978272" ma:contentTypeVersion="17" ma:contentTypeDescription="Create a new document." ma:contentTypeScope="" ma:versionID="d8ce85f6f2ba012ed4d00bd9314ea16d">
  <xsd:schema xmlns:xsd="http://www.w3.org/2001/XMLSchema" xmlns:xs="http://www.w3.org/2001/XMLSchema" xmlns:p="http://schemas.microsoft.com/office/2006/metadata/properties" xmlns:ns2="b99450e6-b98c-46fe-969f-08a1e686a47c" xmlns:ns3="c31867ed-14af-43af-a40e-dbb258c24461" targetNamespace="http://schemas.microsoft.com/office/2006/metadata/properties" ma:root="true" ma:fieldsID="1448e659582f881a95c69b922e9ae848" ns2:_="" ns3:_="">
    <xsd:import namespace="b99450e6-b98c-46fe-969f-08a1e686a47c"/>
    <xsd:import namespace="c31867ed-14af-43af-a40e-dbb258c24461"/>
    <xsd:element name="properties">
      <xsd:complexType>
        <xsd:sequence>
          <xsd:element name="documentManagement">
            <xsd:complexType>
              <xsd:all>
                <xsd:element ref="ns2:TaxCatchAll" minOccurs="0"/>
                <xsd:element ref="ns3:MediaServiceMetadata" minOccurs="0"/>
                <xsd:element ref="ns3:MediaServiceFastMetadata" minOccurs="0"/>
                <xsd:element ref="ns3:MediaServiceDateTaken" minOccurs="0"/>
                <xsd:element ref="ns3:MediaServiceObjectDetectorVersions" minOccurs="0"/>
                <xsd:element ref="ns3:MediaServiceLocation" minOccurs="0"/>
                <xsd:element ref="ns3:MediaServiceOCR" minOccurs="0"/>
                <xsd:element ref="ns3:MediaServiceGenerationTime" minOccurs="0"/>
                <xsd:element ref="ns3:MediaServiceEventHashCode" minOccurs="0"/>
                <xsd:element ref="ns3:lcf76f155ced4ddcb4097134ff3c332f" minOccurs="0"/>
                <xsd:element ref="ns3:MediaLengthInSeconds" minOccurs="0"/>
                <xsd:element ref="ns2:SharedWithUsers" minOccurs="0"/>
                <xsd:element ref="ns2:SharedWithDetail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450e6-b98c-46fe-969f-08a1e686a47c"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d779b64e-ebf5-4ebd-a3a4-60f9e1ec8ab8}" ma:internalName="TaxCatchAll" ma:showField="CatchAllData" ma:web="b99450e6-b98c-46fe-969f-08a1e686a47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867ed-14af-43af-a40e-dbb258c24461"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Location" ma:index="13" nillable="true" ma:displayName="Location" ma:indexed="true" ma:internalName="MediaServiceLocatio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8d3b4c81-3f07-471f-9771-68e0463ff5a3" ma:termSetId="09814cd3-568e-fe90-9814-8d621ff8fb84" ma:anchorId="fba54fb3-c3e1-fe81-a776-ca4b69148c4d" ma:open="true" ma:isKeyword="false">
      <xsd:complexType>
        <xsd:sequence>
          <xsd:element ref="pc:Terms" minOccurs="0" maxOccurs="1"/>
        </xsd:sequence>
      </xsd:complex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96F0ED6-761D-4ED5-B6F0-273F8A9A09D8}">
  <ds:schemaRefs>
    <ds:schemaRef ds:uri="b99450e6-b98c-46fe-969f-08a1e686a47c"/>
    <ds:schemaRef ds:uri="c31867ed-14af-43af-a40e-dbb258c2446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5E04B516-1202-48B8-8AC0-2A62A9945EA6}">
  <ds:schemaRefs>
    <ds:schemaRef ds:uri="http://schemas.microsoft.com/sharepoint/v3/contenttype/forms"/>
  </ds:schemaRefs>
</ds:datastoreItem>
</file>

<file path=customXml/itemProps3.xml><?xml version="1.0" encoding="utf-8"?>
<ds:datastoreItem xmlns:ds="http://schemas.openxmlformats.org/officeDocument/2006/customXml" ds:itemID="{35EF34B3-205B-43B3-92D3-9C3F67AF1BB1}">
  <ds:schemaRefs>
    <ds:schemaRef ds:uri="b99450e6-b98c-46fe-969f-08a1e686a47c"/>
    <ds:schemaRef ds:uri="c31867ed-14af-43af-a40e-dbb258c2446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SKILLS-2023.thmx</Template>
  <TotalTime>6046</TotalTime>
  <Words>1544</Words>
  <Application>Microsoft Macintosh PowerPoint</Application>
  <PresentationFormat>On-screen Show (16:9)</PresentationFormat>
  <Paragraphs>117</Paragraphs>
  <Slides>16</Slides>
  <Notes>15</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SKILLS-2023</vt:lpstr>
      <vt:lpstr>Compétences pour réussir</vt:lpstr>
      <vt:lpstr>Qu’est-ce que « Compétences pour Réussir »?</vt:lpstr>
      <vt:lpstr>Compétences pour réussir</vt:lpstr>
      <vt:lpstr>Compétences pour réussir</vt:lpstr>
      <vt:lpstr>PowerPoint Presentation</vt:lpstr>
      <vt:lpstr>PowerPoint Presentation</vt:lpstr>
      <vt:lpstr>Qu’est-ce qu’un métier spécialisé?</vt:lpstr>
      <vt:lpstr>Carrières dans les métiers spécialisés</vt:lpstr>
      <vt:lpstr>Le saviez-vous? </vt:lpstr>
      <vt:lpstr>Le calcul au travail</vt:lpstr>
      <vt:lpstr>La lecture au travail</vt:lpstr>
      <vt:lpstr>La lecture au travail   (suite)</vt:lpstr>
      <vt:lpstr>PowerPoint Presentation</vt:lpstr>
      <vt:lpstr>Pourquoi choisir les métiers?</vt:lpstr>
      <vt:lpstr>Compétences pour réussir</vt:lpstr>
      <vt:lpstr>Pour en apprendre davantage,  visitez le site Web :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Adaptability</dc:title>
  <dc:creator>Susan Corning</dc:creator>
  <cp:lastModifiedBy>Susan Corning</cp:lastModifiedBy>
  <cp:revision>65</cp:revision>
  <dcterms:created xsi:type="dcterms:W3CDTF">2023-11-15T11:01:28Z</dcterms:created>
  <dcterms:modified xsi:type="dcterms:W3CDTF">2024-03-26T21:19:46Z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0x01010076A49B40CBCDAF48B72A00462F978272</vt:lpwstr>
  </property>
  <property fmtid="{D5CDD505-2E9C-101B-9397-08002B2CF9AE}" pid="3" name="MediaServiceImageTags">
    <vt:lpwstr/>
  </property>
</Properties>
</file>