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5"/>
  </p:notesMasterIdLst>
  <p:sldIdLst>
    <p:sldId id="256" r:id="rId5"/>
    <p:sldId id="301" r:id="rId6"/>
    <p:sldId id="302" r:id="rId7"/>
    <p:sldId id="304" r:id="rId8"/>
    <p:sldId id="313" r:id="rId9"/>
    <p:sldId id="316" r:id="rId10"/>
    <p:sldId id="317" r:id="rId11"/>
    <p:sldId id="314" r:id="rId12"/>
    <p:sldId id="318" r:id="rId13"/>
    <p:sldId id="312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BE8C80-9B71-0EF0-B856-2A9DAF7D39BA}" name="Michele Rogerson" initials="MR" userId="S::micheler@skillscanada.com::17d40708-dce1-4b86-94fe-cce130823a5f" providerId="AD"/>
  <p188:author id="{11EFACD4-64A3-1FBF-2316-684725D43376}" name="Marisa Sosa" initials="MS" userId="S::marisas@skillscanada.com::41c6d62e-e2ae-49ec-9be9-88f24e42ae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463"/>
    <a:srgbClr val="505150"/>
    <a:srgbClr val="FDFCFB"/>
    <a:srgbClr val="00A0D6"/>
    <a:srgbClr val="5BA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3" autoAdjust="0"/>
    <p:restoredTop sz="87011" autoAdjust="0"/>
  </p:normalViewPr>
  <p:slideViewPr>
    <p:cSldViewPr snapToGrid="0">
      <p:cViewPr>
        <p:scale>
          <a:sx n="81" d="100"/>
          <a:sy n="81" d="100"/>
        </p:scale>
        <p:origin x="-1176" y="-10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27" Type="http://schemas.microsoft.com/office/2018/10/relationships/authors" Target="author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F5884-99C9-BB4A-ADA3-BD07E5543727}" type="datetimeFigureOut">
              <a:rPr lang="en-US" smtClean="0"/>
              <a:t>24-03-25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342EC-6DED-2245-AA22-C87F0AA07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800" dirty="0" smtClean="0"/>
              <a:t>Choisissez l’une des activités dans la section « </a:t>
            </a:r>
            <a:r>
              <a:rPr lang="fr-CA" sz="1800" dirty="0" smtClean="0">
                <a:solidFill>
                  <a:srgbClr val="FF0000"/>
                </a:solidFill>
              </a:rPr>
              <a:t>Collaboration</a:t>
            </a:r>
            <a:r>
              <a:rPr lang="fr-CA" sz="1800" dirty="0" smtClean="0"/>
              <a:t> » du livret d’activités.</a:t>
            </a:r>
            <a:endParaRPr lang="fr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3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Lisez la définition de la collaboration. Expliquez aux élèves que les employeurs veulent des employés qui sauront s’intégrer à la culture du lieu de travail.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01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Faites savoir aux élèves que lorsque nous adoptons les comportements positifs associés au travail d’équipe (tels qu’ils figurent sur cette diapositive), nous sommes plus susceptibles de nous intégrer à la culture du lieu de travail et de contribuer au succès de l’équipe. Les employeurs tiennent en haute estime les employés qui peuvent travailler au sein d’équipes!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19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Faites savoir aux élèves que lorsque nous adoptons les comportements positifs associés au travail d’équipe (tels qu’ils figurent sur cette diapositive), nous sommes plus susceptibles de nous intégrer à la culture du lieu de travail et de contribuer au succès de l’équipe. Les employeurs tiennent en haute estime les employés qui peuvent travailler au sein d’équipes!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19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Dites aux élèves que vous allez leur faire part d’un récit à propos d’une journée type dans la vie d’une adjointe administrative. Reportez-vous au récit qui figure à l’annexe 1, « J’aime mon travail – Une journée dans ma vie ».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3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Dites aux élèves que vous allez leur faire part d’un récit à propos d’une journée type dans la vie d’une adjointe administrative. Reportez-vous au récit qui figure à l’annexe 1, « J’aime mon travail – Une journée dans ma vie ».</a:t>
            </a:r>
          </a:p>
          <a:p>
            <a:endParaRPr lang="en-CA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3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Dites aux élèves que vous allez leur faire part d’un récit à propos d’une journée type dans la vie d’une adjointe administrative. Reportez-vous au récit qui figure à l’annexe 1, « J’aime mon travail – Une journée dans ma vie ».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3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Discutez du récit « J’aime mon travail – Une journée dans ma vie » en répondant à ces questions.</a:t>
            </a:r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21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1200" dirty="0" smtClean="0"/>
              <a:t>Faites </a:t>
            </a:r>
            <a:r>
              <a:rPr lang="fr-CA" sz="1200" dirty="0" smtClean="0"/>
              <a:t>savoir aux élèves que les employeurs veulent des employés </a:t>
            </a:r>
            <a:r>
              <a:rPr lang="fr-CA" dirty="0" smtClean="0"/>
              <a:t>qui comprennent quand il faut s’adapter aux circonstances changeantes, et comment s’y prendre, pour accomplir le travail efficacement</a:t>
            </a:r>
            <a:r>
              <a:rPr lang="fr-CA" sz="1200" dirty="0" smtClean="0"/>
              <a:t>! </a:t>
            </a:r>
            <a:r>
              <a:rPr lang="fr-CA" dirty="0" smtClean="0"/>
              <a:t>La nécessité de savoir s’adapter s’applique que l’on travaille seul(e) ou en collaboration avec d’autres, ou encore en tant que membre d’une équipe, dirigeant(e) ou superviseur(e).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46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1"/>
            <a:ext cx="7543800" cy="228231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91127"/>
            <a:ext cx="7205323" cy="1478557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 i="0" spc="3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3221" y="2850900"/>
            <a:ext cx="7462579" cy="113172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buNone/>
              <a:defRPr sz="4800" spc="0">
                <a:solidFill>
                  <a:schemeClr val="bg1">
                    <a:lumMod val="50000"/>
                  </a:schemeClr>
                </a:solidFill>
                <a:latin typeface="Komika Text"/>
                <a:cs typeface="Komika Tex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8894" y="4763038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612117-C0BC-EC43-AA68-675AB14AD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65048" y="0"/>
            <a:ext cx="7543800" cy="285750"/>
          </a:xfrm>
          <a:prstGeom prst="rect">
            <a:avLst/>
          </a:prstGeom>
          <a:solidFill>
            <a:srgbClr val="00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74" b="27302"/>
          <a:stretch/>
        </p:blipFill>
        <p:spPr>
          <a:xfrm>
            <a:off x="0" y="-1"/>
            <a:ext cx="9144000" cy="328930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39640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0931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ree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39640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sz="2800"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3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501803"/>
            <a:ext cx="7939640" cy="3670213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sz="3200"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2457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reen with 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pic>
        <p:nvPicPr>
          <p:cNvPr id="8" name="Picture 7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3366052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01548" y="950857"/>
            <a:ext cx="4420152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97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- shor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 b="68282"/>
          <a:stretch/>
        </p:blipFill>
        <p:spPr>
          <a:xfrm>
            <a:off x="0" y="-1"/>
            <a:ext cx="9144000" cy="143510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0972" y="304800"/>
            <a:ext cx="8260928" cy="901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1587500"/>
            <a:ext cx="7939640" cy="293370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0"/>
              </a:spcBef>
              <a:spcAft>
                <a:spcPts val="800"/>
              </a:spcAft>
              <a:defRPr b="0" spc="0">
                <a:solidFill>
                  <a:srgbClr val="636463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36815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71506" y="4715540"/>
            <a:ext cx="8000989" cy="20574"/>
          </a:xfrm>
          <a:prstGeom prst="rect">
            <a:avLst/>
          </a:prstGeom>
          <a:solidFill>
            <a:srgbClr val="5BA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/>
              <a:t>- </a:t>
            </a:r>
          </a:p>
        </p:txBody>
      </p:sp>
      <p:sp>
        <p:nvSpPr>
          <p:cNvPr id="10" name="Text Placeholder 11"/>
          <p:cNvSpPr txBox="1">
            <a:spLocks/>
          </p:cNvSpPr>
          <p:nvPr userDrawn="1"/>
        </p:nvSpPr>
        <p:spPr>
          <a:xfrm>
            <a:off x="487209" y="4763038"/>
            <a:ext cx="3545529" cy="317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b="0" i="0" kern="1200">
                <a:solidFill>
                  <a:schemeClr val="tx2"/>
                </a:solidFill>
                <a:latin typeface="Calibri"/>
                <a:ea typeface="+mn-ea"/>
                <a:cs typeface="Calibri"/>
              </a:defRPr>
            </a:lvl1pPr>
            <a:lvl2pPr marL="445770" indent="-20574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7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2pPr>
            <a:lvl3pPr marL="65151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5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3pPr>
            <a:lvl4pPr marL="85725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4pPr>
            <a:lvl5pPr marL="102870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b="1" i="0" kern="1200" baseline="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5pPr>
            <a:lvl6pPr marL="123444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426464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5166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Skills/</a:t>
            </a:r>
            <a:r>
              <a:rPr lang="en-US" sz="1050" b="0" i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105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Canada — Skills for Success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87" r:id="rId3"/>
    <p:sldLayoutId id="2147483691" r:id="rId4"/>
    <p:sldLayoutId id="2147483689" r:id="rId5"/>
    <p:sldLayoutId id="2147483690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800" rtl="0" eaLnBrk="1" latinLnBrk="0" hangingPunct="1">
        <a:spcBef>
          <a:spcPct val="0"/>
        </a:spcBef>
        <a:buNone/>
        <a:defRPr sz="4000" b="1" i="0" kern="1200" spc="250">
          <a:solidFill>
            <a:schemeClr val="tx1">
              <a:lumMod val="85000"/>
              <a:lumOff val="15000"/>
            </a:schemeClr>
          </a:solidFill>
          <a:latin typeface="Komika Text Kaps"/>
          <a:ea typeface="+mj-ea"/>
          <a:cs typeface="Komika Text Kap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05740" indent="-20574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 spc="100">
          <a:solidFill>
            <a:schemeClr val="tx2"/>
          </a:solidFill>
          <a:latin typeface="Calibri"/>
          <a:ea typeface="+mn-ea"/>
          <a:cs typeface="Calibri"/>
        </a:defRPr>
      </a:lvl1pPr>
      <a:lvl2pPr marL="445770" indent="-20574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 spc="100">
          <a:solidFill>
            <a:schemeClr val="tx2"/>
          </a:solidFill>
          <a:latin typeface="Calibri"/>
          <a:ea typeface="+mn-ea"/>
          <a:cs typeface="Calibri"/>
        </a:defRPr>
      </a:lvl2pPr>
      <a:lvl3pPr marL="65151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>
          <a:solidFill>
            <a:schemeClr val="tx2"/>
          </a:solidFill>
          <a:latin typeface="Calibri"/>
          <a:ea typeface="+mn-ea"/>
          <a:cs typeface="Calibri"/>
        </a:defRPr>
      </a:lvl3pPr>
      <a:lvl4pPr marL="85725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b="1" i="0" kern="1200">
          <a:solidFill>
            <a:schemeClr val="tx2"/>
          </a:solidFill>
          <a:latin typeface="Komika Text"/>
          <a:ea typeface="+mn-ea"/>
          <a:cs typeface="Komika Text"/>
        </a:defRPr>
      </a:lvl4pPr>
      <a:lvl5pPr marL="102870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b="1" i="0" kern="1200" baseline="0">
          <a:solidFill>
            <a:schemeClr val="tx2"/>
          </a:solidFill>
          <a:latin typeface="Komika Text"/>
          <a:ea typeface="+mn-ea"/>
          <a:cs typeface="Komika Text"/>
        </a:defRPr>
      </a:lvl5pPr>
      <a:lvl6pPr marL="123444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426464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92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185166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273538"/>
            <a:ext cx="7720102" cy="1438031"/>
          </a:xfrm>
        </p:spPr>
        <p:txBody>
          <a:bodyPr anchor="b"/>
          <a:lstStyle/>
          <a:p>
            <a:r>
              <a:rPr lang="en-US" spc="200" dirty="0"/>
              <a:t>Compétences pour </a:t>
            </a:r>
            <a:r>
              <a:rPr lang="en-US" spc="200" dirty="0" err="1"/>
              <a:t>réussir</a:t>
            </a:r>
            <a:endParaRPr lang="en-US" spc="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550" y="2510766"/>
            <a:ext cx="7378700" cy="1131721"/>
          </a:xfrm>
        </p:spPr>
        <p:txBody>
          <a:bodyPr/>
          <a:lstStyle/>
          <a:p>
            <a:r>
              <a:rPr lang="en-US" spc="100" dirty="0" smtClean="0"/>
              <a:t>Collaboration</a:t>
            </a:r>
            <a:endParaRPr lang="en-US" spc="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FD970B4-1C95-9B14-6CCD-F1258FD62C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8339" y="3835692"/>
            <a:ext cx="1756856" cy="7968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59C70E6-298E-C7F5-48DD-D2B620E2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10308" y="4363571"/>
            <a:ext cx="2055353" cy="2690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1230745-2B66-A87E-D381-7266C67406AF}"/>
              </a:ext>
            </a:extLst>
          </p:cNvPr>
          <p:cNvSpPr/>
          <p:nvPr/>
        </p:nvSpPr>
        <p:spPr>
          <a:xfrm>
            <a:off x="492369" y="4759569"/>
            <a:ext cx="815926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95435" y="3283641"/>
            <a:ext cx="2540000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Need French version of graphic, or translation of text on left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57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91941" y="2101309"/>
            <a:ext cx="4295681" cy="2305166"/>
          </a:xfrm>
        </p:spPr>
        <p:txBody>
          <a:bodyPr/>
          <a:lstStyle/>
          <a:p>
            <a:pPr marL="0" lvl="0" indent="0">
              <a:buNone/>
            </a:pPr>
            <a:r>
              <a:rPr lang="fr-CA" sz="2000" dirty="0"/>
              <a:t>Les employeurs affirment que la capacité à bien travailler au sein d’équipes est essentielle! Ils veulent vraiment des employés qui s’intègrent dans la culture du lieu de travail – et le travail avec les autres est un volet important de cette culture! </a:t>
            </a:r>
          </a:p>
          <a:p>
            <a:pPr lvl="0"/>
            <a:endParaRPr lang="fr-CA" sz="2400" dirty="0"/>
          </a:p>
          <a:p>
            <a:endParaRPr lang="fr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446" y="154616"/>
            <a:ext cx="4253427" cy="1648746"/>
          </a:xfrm>
        </p:spPr>
        <p:txBody>
          <a:bodyPr>
            <a:noAutofit/>
          </a:bodyPr>
          <a:lstStyle/>
          <a:p>
            <a:r>
              <a:rPr lang="en-US" sz="2800" dirty="0"/>
              <a:t>Des </a:t>
            </a:r>
            <a:r>
              <a:rPr lang="en-US" sz="2800" dirty="0" err="1"/>
              <a:t>emplois</a:t>
            </a:r>
            <a:r>
              <a:rPr lang="en-US" sz="2800" dirty="0"/>
              <a:t> </a:t>
            </a:r>
            <a:r>
              <a:rPr lang="en-US" sz="2800" dirty="0" err="1"/>
              <a:t>enrichissants</a:t>
            </a:r>
            <a:r>
              <a:rPr lang="en-US" sz="2800" dirty="0"/>
              <a:t> qui </a:t>
            </a:r>
            <a:r>
              <a:rPr lang="en-US" sz="2800" dirty="0" err="1"/>
              <a:t>s’appuient</a:t>
            </a:r>
            <a:r>
              <a:rPr lang="en-US" sz="2800" dirty="0"/>
              <a:t> </a:t>
            </a:r>
            <a:r>
              <a:rPr lang="en-US" sz="2800" dirty="0" err="1"/>
              <a:t>sur</a:t>
            </a:r>
            <a:r>
              <a:rPr lang="en-US" sz="2800" dirty="0"/>
              <a:t> le travail avec les </a:t>
            </a:r>
            <a:r>
              <a:rPr lang="en-US" sz="2800" dirty="0" err="1"/>
              <a:t>autres</a:t>
            </a:r>
            <a:endParaRPr lang="en-US" sz="2800" dirty="0"/>
          </a:p>
        </p:txBody>
      </p:sp>
      <p:pic>
        <p:nvPicPr>
          <p:cNvPr id="4" name="Content Placeholder 7" descr="CoolJobs-Adap-F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03" r="-12203"/>
          <a:stretch>
            <a:fillRect/>
          </a:stretch>
        </p:blipFill>
        <p:spPr>
          <a:xfrm>
            <a:off x="4429048" y="232695"/>
            <a:ext cx="4714952" cy="414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74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Commencez</a:t>
            </a:r>
            <a:r>
              <a:rPr lang="en-US" dirty="0"/>
              <a:t> par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 smtClean="0"/>
              <a:t>activité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96348" y="1176105"/>
            <a:ext cx="7939640" cy="1866087"/>
          </a:xfrm>
        </p:spPr>
        <p:txBody>
          <a:bodyPr/>
          <a:lstStyle/>
          <a:p>
            <a:pPr>
              <a:tabLst>
                <a:tab pos="2179638" algn="l"/>
              </a:tabLst>
            </a:pPr>
            <a:r>
              <a:rPr lang="en-US" sz="3200" dirty="0" err="1"/>
              <a:t>Activité</a:t>
            </a:r>
            <a:r>
              <a:rPr lang="en-US" sz="3200" dirty="0"/>
              <a:t> 1  	</a:t>
            </a:r>
            <a:r>
              <a:rPr lang="en-US" sz="3200" dirty="0" err="1" smtClean="0"/>
              <a:t>Oui</a:t>
            </a:r>
            <a:r>
              <a:rPr lang="en-US" sz="3200" dirty="0"/>
              <a:t>, et </a:t>
            </a:r>
          </a:p>
          <a:p>
            <a:pPr>
              <a:tabLst>
                <a:tab pos="2179638" algn="l"/>
              </a:tabLst>
            </a:pPr>
            <a:r>
              <a:rPr lang="en-US" sz="3200" dirty="0" err="1"/>
              <a:t>Activité</a:t>
            </a:r>
            <a:r>
              <a:rPr lang="en-US" sz="3200" dirty="0"/>
              <a:t> 2	</a:t>
            </a:r>
            <a:r>
              <a:rPr lang="en-US" sz="3200" dirty="0" err="1"/>
              <a:t>Dandinement</a:t>
            </a:r>
            <a:endParaRPr lang="en-US" sz="3200" dirty="0"/>
          </a:p>
          <a:p>
            <a:pPr>
              <a:tabLst>
                <a:tab pos="2179638" algn="l"/>
              </a:tabLst>
            </a:pPr>
            <a:r>
              <a:rPr lang="en-US" sz="3200" dirty="0" err="1"/>
              <a:t>Activité</a:t>
            </a:r>
            <a:r>
              <a:rPr lang="en-US" sz="3200" dirty="0"/>
              <a:t> 3	</a:t>
            </a:r>
            <a:r>
              <a:rPr lang="en-US" sz="3200" dirty="0" err="1"/>
              <a:t>Ballons</a:t>
            </a:r>
            <a:r>
              <a:rPr lang="en-US" sz="3200" dirty="0"/>
              <a:t> </a:t>
            </a:r>
            <a:r>
              <a:rPr lang="en-US" sz="3200" dirty="0" err="1"/>
              <a:t>volants</a:t>
            </a:r>
            <a:endParaRPr lang="en-US" sz="3200" dirty="0"/>
          </a:p>
          <a:p>
            <a:endParaRPr lang="en-US" dirty="0"/>
          </a:p>
        </p:txBody>
      </p:sp>
      <p:sp>
        <p:nvSpPr>
          <p:cNvPr id="5" name="Alternate Process 4"/>
          <p:cNvSpPr/>
          <p:nvPr/>
        </p:nvSpPr>
        <p:spPr>
          <a:xfrm>
            <a:off x="5879126" y="2534708"/>
            <a:ext cx="2777344" cy="1810078"/>
          </a:xfrm>
          <a:prstGeom prst="flowChartAlternateProcess">
            <a:avLst/>
          </a:prstGeom>
          <a:blipFill rotWithShape="1">
            <a:blip r:embed="rId3"/>
            <a:srcRect/>
            <a:stretch>
              <a:fillRect t="218" b="218"/>
            </a:stretch>
          </a:blipFill>
          <a:ln w="101600">
            <a:solidFill>
              <a:srgbClr val="00A0D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1678399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8" y="501803"/>
            <a:ext cx="8057725" cy="367021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La collaboration </a:t>
            </a:r>
            <a:r>
              <a:rPr lang="en-US" dirty="0" err="1"/>
              <a:t>s’entend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capacité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contribuer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l’atteinte</a:t>
            </a:r>
            <a:r>
              <a:rPr lang="en-US" dirty="0"/>
              <a:t> d’un but </a:t>
            </a:r>
            <a:r>
              <a:rPr lang="en-US" dirty="0" err="1"/>
              <a:t>commun</a:t>
            </a:r>
            <a:r>
              <a:rPr lang="en-US" dirty="0"/>
              <a:t> et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appuyer</a:t>
            </a:r>
            <a:r>
              <a:rPr lang="en-US" dirty="0"/>
              <a:t> les </a:t>
            </a:r>
            <a:r>
              <a:rPr lang="en-US" dirty="0" err="1"/>
              <a:t>autres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fin.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titre</a:t>
            </a:r>
            <a:r>
              <a:rPr lang="en-US" dirty="0"/>
              <a:t> </a:t>
            </a:r>
            <a:r>
              <a:rPr lang="en-US" dirty="0" err="1"/>
              <a:t>d’exemple</a:t>
            </a:r>
            <a:r>
              <a:rPr lang="en-US" dirty="0"/>
              <a:t>, au travail, nous </a:t>
            </a:r>
            <a:r>
              <a:rPr lang="en-US" dirty="0" err="1"/>
              <a:t>utilisons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compétence</a:t>
            </a:r>
            <a:r>
              <a:rPr lang="en-US" dirty="0"/>
              <a:t> pour </a:t>
            </a:r>
            <a:r>
              <a:rPr lang="en-US" dirty="0" err="1"/>
              <a:t>offrir</a:t>
            </a:r>
            <a:r>
              <a:rPr lang="en-US" dirty="0"/>
              <a:t> un </a:t>
            </a:r>
            <a:r>
              <a:rPr lang="en-US" dirty="0" err="1"/>
              <a:t>soutien</a:t>
            </a:r>
            <a:r>
              <a:rPr lang="en-US" dirty="0"/>
              <a:t> </a:t>
            </a:r>
            <a:r>
              <a:rPr lang="en-US" dirty="0" err="1"/>
              <a:t>significatif</a:t>
            </a:r>
            <a:r>
              <a:rPr lang="en-US" dirty="0"/>
              <a:t> aux </a:t>
            </a:r>
            <a:r>
              <a:rPr lang="en-US" dirty="0" err="1"/>
              <a:t>membres</a:t>
            </a:r>
            <a:r>
              <a:rPr lang="en-US" dirty="0"/>
              <a:t> de </a:t>
            </a:r>
            <a:r>
              <a:rPr lang="en-US" dirty="0" err="1"/>
              <a:t>l’équipe</a:t>
            </a:r>
            <a:r>
              <a:rPr lang="en-US" dirty="0"/>
              <a:t> </a:t>
            </a:r>
            <a:r>
              <a:rPr lang="en-US" dirty="0" err="1"/>
              <a:t>lors</a:t>
            </a:r>
            <a:r>
              <a:rPr lang="en-US" dirty="0"/>
              <a:t> de la </a:t>
            </a:r>
            <a:r>
              <a:rPr lang="en-US" dirty="0" err="1"/>
              <a:t>réalisation</a:t>
            </a:r>
            <a:r>
              <a:rPr lang="en-US" dirty="0"/>
              <a:t> d’un </a:t>
            </a:r>
            <a:r>
              <a:rPr lang="en-US" dirty="0" err="1"/>
              <a:t>projet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095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587395" cy="315843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700" dirty="0" err="1"/>
              <a:t>Maintenir</a:t>
            </a:r>
            <a:r>
              <a:rPr lang="en-US" sz="2700" dirty="0"/>
              <a:t> des </a:t>
            </a:r>
            <a:r>
              <a:rPr lang="en-US" sz="2700" dirty="0" err="1"/>
              <a:t>voies</a:t>
            </a:r>
            <a:r>
              <a:rPr lang="en-US" sz="2700" dirty="0"/>
              <a:t> de communication </a:t>
            </a:r>
            <a:r>
              <a:rPr lang="en-US" sz="2700" dirty="0" err="1"/>
              <a:t>ouvertes</a:t>
            </a:r>
            <a:endParaRPr lang="en-US" sz="2700" dirty="0"/>
          </a:p>
          <a:p>
            <a:pPr>
              <a:spcAft>
                <a:spcPts val="600"/>
              </a:spcAft>
            </a:pPr>
            <a:r>
              <a:rPr lang="en-US" sz="2700" dirty="0" err="1"/>
              <a:t>Prendre</a:t>
            </a:r>
            <a:r>
              <a:rPr lang="en-US" sz="2700" dirty="0"/>
              <a:t> part aux discussions </a:t>
            </a:r>
            <a:r>
              <a:rPr lang="en-US" sz="2700" dirty="0" smtClean="0"/>
              <a:t>de </a:t>
            </a:r>
            <a:r>
              <a:rPr lang="en-US" sz="2700" dirty="0" err="1"/>
              <a:t>groupe</a:t>
            </a:r>
            <a:endParaRPr lang="en-US" sz="2700" dirty="0"/>
          </a:p>
          <a:p>
            <a:pPr>
              <a:spcAft>
                <a:spcPts val="600"/>
              </a:spcAft>
            </a:pPr>
            <a:r>
              <a:rPr lang="en-US" sz="2700" dirty="0" err="1"/>
              <a:t>Terminer</a:t>
            </a:r>
            <a:r>
              <a:rPr lang="en-US" sz="2700" dirty="0"/>
              <a:t> </a:t>
            </a:r>
            <a:r>
              <a:rPr lang="en-US" sz="2700" dirty="0" err="1"/>
              <a:t>ses</a:t>
            </a:r>
            <a:r>
              <a:rPr lang="en-US" sz="2700" dirty="0"/>
              <a:t> </a:t>
            </a:r>
            <a:r>
              <a:rPr lang="en-US" sz="2700" dirty="0" err="1"/>
              <a:t>tâches</a:t>
            </a:r>
            <a:r>
              <a:rPr lang="en-US" sz="2700" dirty="0"/>
              <a:t> </a:t>
            </a:r>
            <a:r>
              <a:rPr lang="en-US" sz="2700" dirty="0" err="1"/>
              <a:t>dans</a:t>
            </a:r>
            <a:r>
              <a:rPr lang="en-US" sz="2700" dirty="0"/>
              <a:t> </a:t>
            </a:r>
            <a:r>
              <a:rPr lang="en-US" sz="2700" dirty="0" smtClean="0"/>
              <a:t>les </a:t>
            </a:r>
            <a:r>
              <a:rPr lang="en-US" sz="2700" dirty="0" err="1"/>
              <a:t>délais</a:t>
            </a:r>
            <a:r>
              <a:rPr lang="en-US" sz="2700" dirty="0"/>
              <a:t> </a:t>
            </a:r>
            <a:r>
              <a:rPr lang="en-US" sz="2700" dirty="0" err="1"/>
              <a:t>prescrits</a:t>
            </a:r>
            <a:endParaRPr lang="en-US" sz="2700" dirty="0"/>
          </a:p>
          <a:p>
            <a:pPr>
              <a:spcAft>
                <a:spcPts val="600"/>
              </a:spcAft>
            </a:pPr>
            <a:r>
              <a:rPr lang="en-US" sz="2700" dirty="0"/>
              <a:t>Poser des questions et </a:t>
            </a:r>
            <a:r>
              <a:rPr lang="en-US" sz="2700" dirty="0" err="1"/>
              <a:t>écouter</a:t>
            </a:r>
            <a:r>
              <a:rPr lang="en-US" sz="2700" dirty="0"/>
              <a:t> les </a:t>
            </a:r>
            <a:r>
              <a:rPr lang="en-US" sz="2700" dirty="0" err="1"/>
              <a:t>autres</a:t>
            </a:r>
            <a:r>
              <a:rPr lang="en-US" sz="2700" dirty="0"/>
              <a:t> </a:t>
            </a:r>
            <a:r>
              <a:rPr lang="en-US" sz="2700" dirty="0" err="1"/>
              <a:t>attentivement</a:t>
            </a:r>
            <a:endParaRPr lang="en-US" sz="2700" dirty="0"/>
          </a:p>
          <a:p>
            <a:pPr marL="0" indent="0" algn="r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2400" b="1" dirty="0" smtClean="0"/>
              <a:t>suite </a:t>
            </a:r>
            <a:r>
              <a:rPr lang="en-US" sz="2400" b="1" dirty="0" smtClean="0"/>
              <a:t>...</a:t>
            </a:r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972" y="154616"/>
            <a:ext cx="8553028" cy="839304"/>
          </a:xfrm>
        </p:spPr>
        <p:txBody>
          <a:bodyPr/>
          <a:lstStyle/>
          <a:p>
            <a:r>
              <a:rPr lang="en-US" dirty="0" err="1"/>
              <a:t>Travailler</a:t>
            </a:r>
            <a:r>
              <a:rPr lang="en-US" dirty="0"/>
              <a:t> avec des </a:t>
            </a:r>
            <a:r>
              <a:rPr lang="en-US" dirty="0" err="1"/>
              <a:t>équipes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4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63659" cy="315843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700" dirty="0"/>
              <a:t>Le dire </a:t>
            </a:r>
            <a:r>
              <a:rPr lang="en-US" sz="2700" dirty="0" err="1"/>
              <a:t>à</a:t>
            </a:r>
            <a:r>
              <a:rPr lang="en-US" sz="2700" dirty="0"/>
              <a:t> </a:t>
            </a:r>
            <a:r>
              <a:rPr lang="en-US" sz="2700" dirty="0" err="1"/>
              <a:t>ses</a:t>
            </a:r>
            <a:r>
              <a:rPr lang="en-US" sz="2700" dirty="0"/>
              <a:t> </a:t>
            </a:r>
            <a:r>
              <a:rPr lang="en-US" sz="2700" dirty="0" err="1"/>
              <a:t>collègues</a:t>
            </a:r>
            <a:r>
              <a:rPr lang="en-US" sz="2700" dirty="0"/>
              <a:t> </a:t>
            </a:r>
            <a:r>
              <a:rPr lang="en-US" sz="2700" dirty="0" err="1"/>
              <a:t>lorsqu’ils</a:t>
            </a:r>
            <a:r>
              <a:rPr lang="en-US" sz="2700" dirty="0"/>
              <a:t> font un bon travail</a:t>
            </a:r>
          </a:p>
          <a:p>
            <a:pPr>
              <a:spcAft>
                <a:spcPts val="600"/>
              </a:spcAft>
            </a:pPr>
            <a:r>
              <a:rPr lang="en-US" sz="2700" dirty="0"/>
              <a:t>Respecter les sentiments, les points de </a:t>
            </a:r>
            <a:r>
              <a:rPr lang="en-US" sz="2700" dirty="0" err="1"/>
              <a:t>vue</a:t>
            </a:r>
            <a:r>
              <a:rPr lang="en-US" sz="2700" dirty="0"/>
              <a:t> et les </a:t>
            </a:r>
            <a:r>
              <a:rPr lang="en-US" sz="2700" dirty="0" err="1"/>
              <a:t>valeurs</a:t>
            </a:r>
            <a:r>
              <a:rPr lang="en-US" sz="2700" dirty="0"/>
              <a:t> des </a:t>
            </a:r>
            <a:r>
              <a:rPr lang="en-US" sz="2700" dirty="0" err="1"/>
              <a:t>membres</a:t>
            </a:r>
            <a:r>
              <a:rPr lang="en-US" sz="2700" dirty="0"/>
              <a:t> de </a:t>
            </a:r>
            <a:r>
              <a:rPr lang="en-US" sz="2700" dirty="0" err="1"/>
              <a:t>l’équipe</a:t>
            </a:r>
            <a:endParaRPr lang="en-US" sz="2700" dirty="0"/>
          </a:p>
          <a:p>
            <a:pPr>
              <a:spcAft>
                <a:spcPts val="600"/>
              </a:spcAft>
            </a:pPr>
            <a:r>
              <a:rPr lang="en-US" sz="2700" dirty="0"/>
              <a:t>Aider </a:t>
            </a:r>
            <a:r>
              <a:rPr lang="en-US" sz="2700" dirty="0" err="1"/>
              <a:t>ceux</a:t>
            </a:r>
            <a:r>
              <a:rPr lang="en-US" sz="2700" dirty="0"/>
              <a:t> qui en </a:t>
            </a:r>
            <a:r>
              <a:rPr lang="en-US" sz="2700" dirty="0" err="1"/>
              <a:t>ont</a:t>
            </a:r>
            <a:r>
              <a:rPr lang="en-US" sz="2700" dirty="0"/>
              <a:t> </a:t>
            </a:r>
            <a:r>
              <a:rPr lang="en-US" sz="2700" dirty="0" err="1"/>
              <a:t>besoin</a:t>
            </a:r>
            <a:endParaRPr lang="en-US" sz="2700" dirty="0"/>
          </a:p>
          <a:p>
            <a:pPr>
              <a:spcAft>
                <a:spcPts val="600"/>
              </a:spcAft>
            </a:pPr>
            <a:r>
              <a:rPr lang="en-US" sz="2700" dirty="0"/>
              <a:t>Donner suite aux </a:t>
            </a:r>
            <a:r>
              <a:rPr lang="en-US" sz="2700" dirty="0" err="1"/>
              <a:t>problèmes</a:t>
            </a:r>
            <a:r>
              <a:rPr lang="en-US" sz="2700" dirty="0"/>
              <a:t> </a:t>
            </a:r>
            <a:r>
              <a:rPr lang="en-US" sz="2700" dirty="0" err="1"/>
              <a:t>dès</a:t>
            </a:r>
            <a:r>
              <a:rPr lang="en-US" sz="2700" dirty="0"/>
              <a:t> </a:t>
            </a:r>
            <a:r>
              <a:rPr lang="en-US" sz="2700" dirty="0" err="1"/>
              <a:t>qu’ils</a:t>
            </a:r>
            <a:r>
              <a:rPr lang="en-US" sz="2700" dirty="0"/>
              <a:t> </a:t>
            </a:r>
            <a:r>
              <a:rPr lang="en-US" sz="2700" dirty="0" err="1" smtClean="0"/>
              <a:t>surviennent</a:t>
            </a:r>
            <a:r>
              <a:rPr lang="en-US" sz="2700" dirty="0" smtClean="0"/>
              <a:t>.</a:t>
            </a:r>
            <a:endParaRPr lang="en-US" sz="2700" dirty="0"/>
          </a:p>
          <a:p>
            <a:pPr>
              <a:spcAft>
                <a:spcPts val="600"/>
              </a:spcAft>
            </a:pPr>
            <a:endParaRPr lang="en-US" sz="27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972" y="154616"/>
            <a:ext cx="8553028" cy="839304"/>
          </a:xfrm>
        </p:spPr>
        <p:txBody>
          <a:bodyPr/>
          <a:lstStyle/>
          <a:p>
            <a:r>
              <a:rPr lang="en-US" dirty="0" err="1"/>
              <a:t>Travailler</a:t>
            </a:r>
            <a:r>
              <a:rPr lang="en-US" dirty="0"/>
              <a:t> avec des </a:t>
            </a:r>
            <a:r>
              <a:rPr lang="en-US" dirty="0" err="1"/>
              <a:t>équipes</a:t>
            </a:r>
            <a:r>
              <a:rPr lang="en-US" dirty="0" smtClean="0"/>
              <a:t>   </a:t>
            </a:r>
            <a:r>
              <a:rPr lang="en-US" sz="2400" dirty="0" smtClean="0"/>
              <a:t>(</a:t>
            </a:r>
            <a:r>
              <a:rPr lang="en-US" sz="2400" dirty="0" smtClean="0"/>
              <a:t>suite)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658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2711640" cy="3158435"/>
          </a:xfrm>
        </p:spPr>
        <p:txBody>
          <a:bodyPr/>
          <a:lstStyle/>
          <a:p>
            <a:pPr marL="0" indent="0">
              <a:buNone/>
            </a:pPr>
            <a:r>
              <a:rPr lang="fr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m’appelle Taylor. </a:t>
            </a:r>
            <a:endParaRPr lang="fr-C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J’ai </a:t>
            </a:r>
            <a:r>
              <a:rPr lang="fr-C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emploi type aux services d’accueil d’un bureau</a:t>
            </a:r>
            <a:r>
              <a:rPr lang="fr-C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74509" y="950857"/>
            <a:ext cx="5361762" cy="3863334"/>
          </a:xfrm>
        </p:spPr>
        <p:txBody>
          <a:bodyPr/>
          <a:lstStyle/>
          <a:p>
            <a:r>
              <a:rPr lang="en-US" sz="2400" dirty="0"/>
              <a:t>Je </a:t>
            </a:r>
            <a:r>
              <a:rPr lang="en-US" sz="2400" dirty="0" err="1"/>
              <a:t>réponds</a:t>
            </a:r>
            <a:r>
              <a:rPr lang="en-US" sz="2400" dirty="0"/>
              <a:t> aux </a:t>
            </a:r>
            <a:r>
              <a:rPr lang="en-US" sz="2400" dirty="0" err="1"/>
              <a:t>appels</a:t>
            </a:r>
            <a:r>
              <a:rPr lang="en-US" sz="2400" dirty="0"/>
              <a:t>, </a:t>
            </a:r>
            <a:r>
              <a:rPr lang="en-US" sz="2400" dirty="0" err="1"/>
              <a:t>j’achemine</a:t>
            </a:r>
            <a:r>
              <a:rPr lang="en-US" sz="2400" dirty="0"/>
              <a:t> </a:t>
            </a:r>
            <a:r>
              <a:rPr lang="en-US" sz="2400" dirty="0" smtClean="0"/>
              <a:t>les </a:t>
            </a:r>
            <a:r>
              <a:rPr lang="en-US" sz="2400" dirty="0" err="1"/>
              <a:t>appels</a:t>
            </a:r>
            <a:r>
              <a:rPr lang="en-US" sz="2400" dirty="0"/>
              <a:t>, </a:t>
            </a:r>
            <a:r>
              <a:rPr lang="en-US" sz="2400" dirty="0" err="1"/>
              <a:t>j’accueille</a:t>
            </a:r>
            <a:r>
              <a:rPr lang="en-US" sz="2400" dirty="0"/>
              <a:t> les </a:t>
            </a:r>
            <a:r>
              <a:rPr lang="en-US" sz="2400" dirty="0" err="1"/>
              <a:t>visiteurs</a:t>
            </a:r>
            <a:r>
              <a:rPr lang="en-US" sz="2400" dirty="0"/>
              <a:t> et </a:t>
            </a:r>
            <a:r>
              <a:rPr lang="en-US" sz="2400" dirty="0" err="1"/>
              <a:t>j’essaie</a:t>
            </a:r>
            <a:r>
              <a:rPr lang="en-US" sz="2400" dirty="0"/>
              <a:t> de </a:t>
            </a:r>
            <a:r>
              <a:rPr lang="en-US" sz="2400" dirty="0" err="1"/>
              <a:t>voir</a:t>
            </a:r>
            <a:r>
              <a:rPr lang="en-US" sz="2400" dirty="0"/>
              <a:t> </a:t>
            </a:r>
            <a:r>
              <a:rPr lang="en-US" sz="2400" dirty="0" err="1"/>
              <a:t>à</a:t>
            </a:r>
            <a:r>
              <a:rPr lang="en-US" sz="2400" dirty="0"/>
              <a:t> </a:t>
            </a:r>
            <a:r>
              <a:rPr lang="en-US" sz="2400" dirty="0" err="1"/>
              <a:t>ce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tous</a:t>
            </a:r>
            <a:r>
              <a:rPr lang="en-US" sz="2400" dirty="0"/>
              <a:t> se </a:t>
            </a:r>
            <a:r>
              <a:rPr lang="en-US" sz="2400" dirty="0" err="1"/>
              <a:t>sentent</a:t>
            </a:r>
            <a:r>
              <a:rPr lang="en-US" sz="2400" dirty="0"/>
              <a:t> les </a:t>
            </a:r>
            <a:r>
              <a:rPr lang="en-US" sz="2400" dirty="0" err="1"/>
              <a:t>bienvenus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/>
              <a:t>Je </a:t>
            </a:r>
            <a:r>
              <a:rPr lang="en-US" sz="2400" dirty="0" err="1"/>
              <a:t>gère</a:t>
            </a:r>
            <a:r>
              <a:rPr lang="en-US" sz="2400" dirty="0"/>
              <a:t> </a:t>
            </a:r>
            <a:r>
              <a:rPr lang="en-US" sz="2400" dirty="0" err="1"/>
              <a:t>toutes</a:t>
            </a:r>
            <a:r>
              <a:rPr lang="en-US" sz="2400" dirty="0"/>
              <a:t> les </a:t>
            </a:r>
            <a:r>
              <a:rPr lang="en-US" sz="2400" dirty="0" err="1"/>
              <a:t>tâches</a:t>
            </a:r>
            <a:r>
              <a:rPr lang="en-US" sz="2400" dirty="0"/>
              <a:t> de </a:t>
            </a:r>
            <a:r>
              <a:rPr lang="en-US" sz="2400" dirty="0" err="1"/>
              <a:t>classement</a:t>
            </a:r>
            <a:r>
              <a:rPr lang="en-US" sz="2400" dirty="0"/>
              <a:t>, en plus de </a:t>
            </a:r>
            <a:r>
              <a:rPr lang="en-US" sz="2400" dirty="0" err="1"/>
              <a:t>traiter</a:t>
            </a:r>
            <a:r>
              <a:rPr lang="en-US" sz="2400" dirty="0"/>
              <a:t> le </a:t>
            </a:r>
            <a:r>
              <a:rPr lang="en-US" sz="2400" dirty="0" err="1"/>
              <a:t>courrier</a:t>
            </a:r>
            <a:r>
              <a:rPr lang="en-US" sz="2400" dirty="0"/>
              <a:t> et de le </a:t>
            </a:r>
            <a:r>
              <a:rPr lang="en-US" sz="2400" dirty="0" err="1"/>
              <a:t>livrer</a:t>
            </a:r>
            <a:r>
              <a:rPr lang="en-US" sz="2400" dirty="0"/>
              <a:t> aux 20 </a:t>
            </a:r>
            <a:r>
              <a:rPr lang="en-US" sz="2400" dirty="0" err="1"/>
              <a:t>membres</a:t>
            </a:r>
            <a:r>
              <a:rPr lang="en-US" sz="2400" dirty="0"/>
              <a:t> du personnel </a:t>
            </a:r>
            <a:br>
              <a:rPr lang="en-US" sz="2400" dirty="0"/>
            </a:br>
            <a:r>
              <a:rPr lang="en-US" sz="2400" dirty="0"/>
              <a:t>de </a:t>
            </a:r>
            <a:r>
              <a:rPr lang="en-US" sz="2400" dirty="0" err="1"/>
              <a:t>notre</a:t>
            </a:r>
            <a:r>
              <a:rPr lang="en-US" sz="2400" dirty="0"/>
              <a:t> </a:t>
            </a:r>
            <a:r>
              <a:rPr lang="en-US" sz="2400" dirty="0" err="1" smtClean="0"/>
              <a:t>équipe</a:t>
            </a:r>
            <a:endParaRPr lang="en-US" sz="2400" dirty="0" smtClean="0"/>
          </a:p>
          <a:p>
            <a:pPr marL="0" indent="0" algn="r">
              <a:spcBef>
                <a:spcPts val="200"/>
              </a:spcBef>
              <a:buNone/>
            </a:pPr>
            <a:r>
              <a:rPr lang="fr-FR" sz="2400" b="1" dirty="0"/>
              <a:t>suite ...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fr-CA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J'aime</a:t>
            </a:r>
            <a:r>
              <a:rPr lang="en-US" dirty="0"/>
              <a:t> </a:t>
            </a:r>
            <a:r>
              <a:rPr lang="en-US" dirty="0" err="1"/>
              <a:t>mon</a:t>
            </a:r>
            <a:r>
              <a:rPr lang="en-US" dirty="0"/>
              <a:t> travail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4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200" dirty="0" smtClean="0"/>
              <a:t>Je </a:t>
            </a:r>
            <a:r>
              <a:rPr lang="en-US" sz="2200" dirty="0"/>
              <a:t>me charge </a:t>
            </a:r>
            <a:r>
              <a:rPr lang="en-US" sz="2200" dirty="0" err="1"/>
              <a:t>aussi</a:t>
            </a:r>
            <a:r>
              <a:rPr lang="en-US" sz="2200" dirty="0"/>
              <a:t> de la </a:t>
            </a:r>
            <a:r>
              <a:rPr lang="en-US" sz="2200" dirty="0" err="1"/>
              <a:t>saisie</a:t>
            </a:r>
            <a:r>
              <a:rPr lang="en-US" sz="2200" dirty="0"/>
              <a:t> des </a:t>
            </a:r>
            <a:r>
              <a:rPr lang="en-US" sz="2200" dirty="0" err="1"/>
              <a:t>données</a:t>
            </a:r>
            <a:r>
              <a:rPr lang="en-US" sz="2200" dirty="0"/>
              <a:t> </a:t>
            </a:r>
            <a:r>
              <a:rPr lang="en-US" sz="2200" dirty="0" err="1"/>
              <a:t>associées</a:t>
            </a:r>
            <a:r>
              <a:rPr lang="en-US" sz="2200" dirty="0"/>
              <a:t> aux factures et du rapprochement des </a:t>
            </a:r>
            <a:r>
              <a:rPr lang="en-US" sz="2200" dirty="0" err="1"/>
              <a:t>états</a:t>
            </a:r>
            <a:r>
              <a:rPr lang="en-US" sz="2200" dirty="0"/>
              <a:t> de </a:t>
            </a:r>
            <a:r>
              <a:rPr lang="en-US" sz="2200" dirty="0" err="1"/>
              <a:t>compte</a:t>
            </a:r>
            <a:r>
              <a:rPr lang="en-US" sz="2200" dirty="0"/>
              <a:t> </a:t>
            </a:r>
            <a:r>
              <a:rPr lang="en-US" sz="2200" dirty="0" smtClean="0"/>
              <a:t>en </a:t>
            </a:r>
            <a:r>
              <a:rPr lang="en-US" sz="2200" dirty="0" err="1"/>
              <a:t>banque</a:t>
            </a:r>
            <a:r>
              <a:rPr lang="en-US" sz="2200" dirty="0"/>
              <a:t>. </a:t>
            </a:r>
            <a:endParaRPr lang="en-US" sz="2200" dirty="0" smtClean="0"/>
          </a:p>
          <a:p>
            <a:r>
              <a:rPr lang="en-US" sz="2200" dirty="0" err="1"/>
              <a:t>Mes</a:t>
            </a:r>
            <a:r>
              <a:rPr lang="en-US" sz="2200" dirty="0"/>
              <a:t> </a:t>
            </a:r>
            <a:r>
              <a:rPr lang="en-US" sz="2200" dirty="0" err="1"/>
              <a:t>responsabilités</a:t>
            </a:r>
            <a:r>
              <a:rPr lang="en-US" sz="2200" dirty="0"/>
              <a:t> quant </a:t>
            </a:r>
            <a:r>
              <a:rPr lang="en-US" sz="2200" dirty="0" err="1"/>
              <a:t>à</a:t>
            </a:r>
            <a:r>
              <a:rPr lang="en-US" sz="2200" dirty="0"/>
              <a:t> la </a:t>
            </a:r>
            <a:r>
              <a:rPr lang="en-US" sz="2200" dirty="0" err="1"/>
              <a:t>saisie</a:t>
            </a:r>
            <a:r>
              <a:rPr lang="en-US" sz="2200" dirty="0"/>
              <a:t> de </a:t>
            </a:r>
            <a:r>
              <a:rPr lang="en-US" sz="2200" dirty="0" err="1"/>
              <a:t>données</a:t>
            </a:r>
            <a:r>
              <a:rPr lang="en-US" sz="2200" dirty="0"/>
              <a:t> et au rapprochement </a:t>
            </a:r>
            <a:r>
              <a:rPr lang="en-US" sz="2200" dirty="0" err="1"/>
              <a:t>s’accompagnent</a:t>
            </a:r>
            <a:r>
              <a:rPr lang="en-US" sz="2200" dirty="0"/>
              <a:t> </a:t>
            </a:r>
            <a:r>
              <a:rPr lang="en-US" sz="2200" dirty="0" err="1"/>
              <a:t>d’échéanciers</a:t>
            </a:r>
            <a:r>
              <a:rPr lang="en-US" sz="2200" dirty="0"/>
              <a:t> </a:t>
            </a:r>
            <a:r>
              <a:rPr lang="en-US" sz="2200" dirty="0" err="1"/>
              <a:t>stricts</a:t>
            </a:r>
            <a:r>
              <a:rPr lang="en-US" sz="2200" dirty="0"/>
              <a:t>. </a:t>
            </a:r>
            <a:endParaRPr lang="en-US" sz="2200" dirty="0" smtClean="0"/>
          </a:p>
          <a:p>
            <a:r>
              <a:rPr lang="en-US" sz="2200" dirty="0"/>
              <a:t>En </a:t>
            </a:r>
            <a:r>
              <a:rPr lang="en-US" sz="2200" dirty="0" err="1"/>
              <a:t>effet</a:t>
            </a:r>
            <a:r>
              <a:rPr lang="en-US" sz="2200" dirty="0"/>
              <a:t>, je </a:t>
            </a:r>
            <a:r>
              <a:rPr lang="en-US" sz="2200" dirty="0" err="1"/>
              <a:t>dois</a:t>
            </a:r>
            <a:r>
              <a:rPr lang="en-US" sz="2200" dirty="0"/>
              <a:t> </a:t>
            </a:r>
            <a:r>
              <a:rPr lang="en-US" sz="2200" dirty="0" err="1"/>
              <a:t>terminer</a:t>
            </a:r>
            <a:r>
              <a:rPr lang="en-US" sz="2200" dirty="0"/>
              <a:t> la </a:t>
            </a:r>
            <a:r>
              <a:rPr lang="en-US" sz="2200" dirty="0" err="1"/>
              <a:t>saisie</a:t>
            </a:r>
            <a:r>
              <a:rPr lang="en-US" sz="2200" dirty="0"/>
              <a:t> des </a:t>
            </a:r>
            <a:r>
              <a:rPr lang="en-US" sz="2200" dirty="0" err="1"/>
              <a:t>données</a:t>
            </a:r>
            <a:r>
              <a:rPr lang="en-US" sz="2200" dirty="0"/>
              <a:t> au plus </a:t>
            </a:r>
            <a:r>
              <a:rPr lang="en-US" sz="2200" dirty="0" err="1"/>
              <a:t>tard</a:t>
            </a:r>
            <a:r>
              <a:rPr lang="en-US" sz="2200" dirty="0"/>
              <a:t> le 15 de </a:t>
            </a:r>
            <a:r>
              <a:rPr lang="en-US" sz="2200" dirty="0" err="1"/>
              <a:t>chaque</a:t>
            </a:r>
            <a:r>
              <a:rPr lang="en-US" sz="2200" dirty="0"/>
              <a:t> </a:t>
            </a:r>
            <a:r>
              <a:rPr lang="en-US" sz="2200" dirty="0" err="1"/>
              <a:t>mois</a:t>
            </a:r>
            <a:r>
              <a:rPr lang="en-US" sz="2200" dirty="0"/>
              <a:t>, </a:t>
            </a:r>
            <a:r>
              <a:rPr lang="en-US" sz="2200" dirty="0" err="1"/>
              <a:t>puis</a:t>
            </a:r>
            <a:r>
              <a:rPr lang="en-US" sz="2200" dirty="0"/>
              <a:t> </a:t>
            </a:r>
            <a:r>
              <a:rPr lang="en-US" sz="2200" dirty="0" err="1"/>
              <a:t>achever</a:t>
            </a:r>
            <a:r>
              <a:rPr lang="en-US" sz="2200" dirty="0"/>
              <a:t> le travail de rapprochement des </a:t>
            </a:r>
            <a:r>
              <a:rPr lang="en-US" sz="2200" dirty="0" err="1"/>
              <a:t>états</a:t>
            </a:r>
            <a:r>
              <a:rPr lang="en-US" sz="2200" dirty="0"/>
              <a:t> de </a:t>
            </a:r>
            <a:r>
              <a:rPr lang="en-US" sz="2200" dirty="0" err="1"/>
              <a:t>compte</a:t>
            </a:r>
            <a:r>
              <a:rPr lang="en-US" sz="2200" dirty="0"/>
              <a:t> au plus </a:t>
            </a:r>
            <a:r>
              <a:rPr lang="en-US" sz="2200" dirty="0" err="1"/>
              <a:t>tard</a:t>
            </a:r>
            <a:r>
              <a:rPr lang="en-US" sz="2200" dirty="0"/>
              <a:t> le jour </a:t>
            </a:r>
            <a:r>
              <a:rPr lang="en-US" sz="2200" dirty="0" err="1"/>
              <a:t>suivant</a:t>
            </a:r>
            <a:r>
              <a:rPr lang="en-US" sz="2200" dirty="0"/>
              <a:t>. </a:t>
            </a:r>
          </a:p>
          <a:p>
            <a:r>
              <a:rPr lang="en-US" sz="2200" dirty="0"/>
              <a:t>Je </a:t>
            </a:r>
            <a:r>
              <a:rPr lang="en-US" sz="2200" dirty="0" err="1"/>
              <a:t>travaille</a:t>
            </a:r>
            <a:r>
              <a:rPr lang="en-US" sz="2200" dirty="0"/>
              <a:t> avec des gens </a:t>
            </a:r>
            <a:r>
              <a:rPr lang="en-US" sz="2200" dirty="0" err="1"/>
              <a:t>formidables</a:t>
            </a:r>
            <a:r>
              <a:rPr lang="en-US" sz="2200" dirty="0"/>
              <a:t> et, </a:t>
            </a:r>
            <a:r>
              <a:rPr lang="en-US" sz="2200" dirty="0" err="1"/>
              <a:t>habituellement</a:t>
            </a:r>
            <a:r>
              <a:rPr lang="en-US" sz="2200" dirty="0"/>
              <a:t>, nous </a:t>
            </a:r>
            <a:r>
              <a:rPr lang="en-US" sz="2200" dirty="0" err="1"/>
              <a:t>travaillons</a:t>
            </a:r>
            <a:r>
              <a:rPr lang="en-US" sz="2200" dirty="0"/>
              <a:t> </a:t>
            </a:r>
            <a:r>
              <a:rPr lang="en-US" sz="2200" dirty="0" err="1"/>
              <a:t>très</a:t>
            </a:r>
            <a:r>
              <a:rPr lang="en-US" sz="2200" dirty="0"/>
              <a:t> </a:t>
            </a:r>
            <a:r>
              <a:rPr lang="en-US" sz="2200" dirty="0" err="1"/>
              <a:t>bien</a:t>
            </a:r>
            <a:r>
              <a:rPr lang="en-US" sz="2200" dirty="0"/>
              <a:t> </a:t>
            </a:r>
            <a:r>
              <a:rPr lang="en-US" sz="2200" dirty="0" smtClean="0"/>
              <a:t>ensemble</a:t>
            </a:r>
            <a:r>
              <a:rPr lang="en-US" sz="2200" dirty="0"/>
              <a:t>.</a:t>
            </a:r>
            <a:endParaRPr lang="fr-FR" sz="2200" b="1" dirty="0"/>
          </a:p>
          <a:p>
            <a:endParaRPr lang="en-US" sz="2200" dirty="0"/>
          </a:p>
          <a:p>
            <a:endParaRPr lang="en-US" sz="2200" dirty="0"/>
          </a:p>
          <a:p>
            <a:endParaRPr lang="fr-CA" sz="2200" dirty="0"/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J'aime</a:t>
            </a:r>
            <a:r>
              <a:rPr lang="en-US" dirty="0"/>
              <a:t> </a:t>
            </a:r>
            <a:r>
              <a:rPr lang="en-US" dirty="0" err="1"/>
              <a:t>mon</a:t>
            </a:r>
            <a:r>
              <a:rPr lang="en-US" dirty="0"/>
              <a:t> </a:t>
            </a:r>
            <a:r>
              <a:rPr lang="en-US" dirty="0" smtClean="0"/>
              <a:t>travail</a:t>
            </a:r>
            <a:r>
              <a:rPr lang="en-US" sz="2400" dirty="0" smtClean="0"/>
              <a:t>   (suite)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5888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0971" y="154616"/>
            <a:ext cx="9191893" cy="839304"/>
          </a:xfrm>
        </p:spPr>
        <p:txBody>
          <a:bodyPr/>
          <a:lstStyle/>
          <a:p>
            <a:r>
              <a:rPr lang="en-US" dirty="0" err="1" smtClean="0"/>
              <a:t>J'aime</a:t>
            </a:r>
            <a:r>
              <a:rPr lang="en-US" dirty="0" smtClean="0"/>
              <a:t> </a:t>
            </a:r>
            <a:r>
              <a:rPr lang="en-US" dirty="0" err="1" smtClean="0"/>
              <a:t>mon</a:t>
            </a:r>
            <a:r>
              <a:rPr lang="en-US" dirty="0" smtClean="0"/>
              <a:t> travail</a:t>
            </a:r>
            <a:endParaRPr lang="fr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Discutez</a:t>
            </a:r>
            <a:r>
              <a:rPr lang="en-US" dirty="0" smtClean="0"/>
              <a:t> de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scénario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contexte</a:t>
            </a:r>
            <a:r>
              <a:rPr lang="en-US" dirty="0" smtClean="0"/>
              <a:t> de </a:t>
            </a:r>
            <a:br>
              <a:rPr lang="en-US" dirty="0" smtClean="0"/>
            </a:br>
            <a:r>
              <a:rPr lang="en-US" dirty="0" smtClean="0"/>
              <a:t>la collaboration.</a:t>
            </a:r>
          </a:p>
          <a:p>
            <a:r>
              <a:rPr lang="en-US" dirty="0" err="1" smtClean="0"/>
              <a:t>Donnez</a:t>
            </a:r>
            <a:r>
              <a:rPr lang="en-US" dirty="0" smtClean="0"/>
              <a:t> des </a:t>
            </a:r>
            <a:r>
              <a:rPr lang="en-US" dirty="0" err="1" smtClean="0"/>
              <a:t>exemples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lesquels</a:t>
            </a:r>
            <a:r>
              <a:rPr lang="en-US" dirty="0" smtClean="0"/>
              <a:t> Taylor a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travaillé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n’a</a:t>
            </a:r>
            <a:r>
              <a:rPr lang="en-US" dirty="0" smtClean="0"/>
              <a:t> pas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travaillé</a:t>
            </a:r>
            <a:r>
              <a:rPr lang="en-US" dirty="0" smtClean="0"/>
              <a:t> avec les </a:t>
            </a:r>
            <a:r>
              <a:rPr lang="en-US" dirty="0" err="1" smtClean="0"/>
              <a:t>autres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774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7" y="950857"/>
            <a:ext cx="4091276" cy="315843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r-C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Quelle est l’incidence des lacunes de Taylor quant au travail d’équipe et à la collaboration sur ses collègues? Sur sa propre carrière? Sur l’entreprise?</a:t>
            </a:r>
          </a:p>
          <a:p>
            <a:pPr>
              <a:spcBef>
                <a:spcPts val="600"/>
              </a:spcBef>
            </a:pPr>
            <a:r>
              <a:rPr lang="fr-C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Aimeriez-vous travailler avec Taylor? Veuillez expliquer votre réponse.</a:t>
            </a:r>
          </a:p>
          <a:p>
            <a:endParaRPr lang="fr-C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907110" y="950857"/>
            <a:ext cx="3652898" cy="3158435"/>
          </a:xfrm>
        </p:spPr>
        <p:txBody>
          <a:bodyPr/>
          <a:lstStyle/>
          <a:p>
            <a:r>
              <a:rPr lang="fr-CA" sz="2400" dirty="0"/>
              <a:t>Si vous étiez le(la) superviseur(e) de Taylor, comment pourriez-vous gérer cette situation?</a:t>
            </a:r>
          </a:p>
          <a:p>
            <a:r>
              <a:rPr lang="fr-CA" sz="2400" dirty="0"/>
              <a:t>Croyez-vous que Taylor doit améliorer ses compétences en matière de collaboration?</a:t>
            </a:r>
          </a:p>
          <a:p>
            <a:endParaRPr lang="fr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J'aime</a:t>
            </a:r>
            <a:r>
              <a:rPr lang="en-US" dirty="0"/>
              <a:t> </a:t>
            </a:r>
            <a:r>
              <a:rPr lang="en-US" dirty="0" err="1"/>
              <a:t>mon</a:t>
            </a:r>
            <a:r>
              <a:rPr lang="en-US" dirty="0"/>
              <a:t> </a:t>
            </a:r>
            <a:r>
              <a:rPr lang="en-US" dirty="0" smtClean="0"/>
              <a:t>travail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35757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ILLS-2023">
  <a:themeElements>
    <a:clrScheme name="Custom 10">
      <a:dk1>
        <a:srgbClr val="47B3C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0D6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9450e6-b98c-46fe-969f-08a1e686a47c" xsi:nil="true"/>
    <lcf76f155ced4ddcb4097134ff3c332f xmlns="c31867ed-14af-43af-a40e-dbb258c2446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A49B40CBCDAF48B72A00462F978272" ma:contentTypeVersion="17" ma:contentTypeDescription="Create a new document." ma:contentTypeScope="" ma:versionID="d8ce85f6f2ba012ed4d00bd9314ea16d">
  <xsd:schema xmlns:xsd="http://www.w3.org/2001/XMLSchema" xmlns:xs="http://www.w3.org/2001/XMLSchema" xmlns:p="http://schemas.microsoft.com/office/2006/metadata/properties" xmlns:ns2="b99450e6-b98c-46fe-969f-08a1e686a47c" xmlns:ns3="c31867ed-14af-43af-a40e-dbb258c24461" targetNamespace="http://schemas.microsoft.com/office/2006/metadata/properties" ma:root="true" ma:fieldsID="1448e659582f881a95c69b922e9ae848" ns2:_="" ns3:_="">
    <xsd:import namespace="b99450e6-b98c-46fe-969f-08a1e686a47c"/>
    <xsd:import namespace="c31867ed-14af-43af-a40e-dbb258c24461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450e6-b98c-46fe-969f-08a1e686a47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779b64e-ebf5-4ebd-a3a4-60f9e1ec8ab8}" ma:internalName="TaxCatchAll" ma:showField="CatchAllData" ma:web="b99450e6-b98c-46fe-969f-08a1e686a4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867ed-14af-43af-a40e-dbb258c244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d3b4c81-3f07-471f-9771-68e0463ff5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6F0ED6-761D-4ED5-B6F0-273F8A9A09D8}">
  <ds:schemaRefs>
    <ds:schemaRef ds:uri="b99450e6-b98c-46fe-969f-08a1e686a47c"/>
    <ds:schemaRef ds:uri="c31867ed-14af-43af-a40e-dbb258c244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04B516-1202-48B8-8AC0-2A62A9945E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EF34B3-205B-43B3-92D3-9C3F67AF1BB1}">
  <ds:schemaRefs>
    <ds:schemaRef ds:uri="b99450e6-b98c-46fe-969f-08a1e686a47c"/>
    <ds:schemaRef ds:uri="c31867ed-14af-43af-a40e-dbb258c244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SKILLS-2023.thmx</Template>
  <TotalTime>5999</TotalTime>
  <Words>774</Words>
  <Application>Microsoft Macintosh PowerPoint</Application>
  <PresentationFormat>On-screen Show (16:9)</PresentationFormat>
  <Paragraphs>63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SKILLS-2023</vt:lpstr>
      <vt:lpstr>Compétences pour réussir</vt:lpstr>
      <vt:lpstr>Commencez par une activité</vt:lpstr>
      <vt:lpstr>PowerPoint Presentation</vt:lpstr>
      <vt:lpstr>Travailler avec des équipes</vt:lpstr>
      <vt:lpstr>Travailler avec des équipes   (suite)</vt:lpstr>
      <vt:lpstr>J'aime mon travail</vt:lpstr>
      <vt:lpstr>J'aime mon travail   (suite)</vt:lpstr>
      <vt:lpstr>J'aime mon travail</vt:lpstr>
      <vt:lpstr>J'aime mon travail</vt:lpstr>
      <vt:lpstr>Des emplois enrichissants qui s’appuient sur le travail avec les autres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Adaptability</dc:title>
  <dc:creator>Susan Corning</dc:creator>
  <cp:lastModifiedBy>Susan Corning</cp:lastModifiedBy>
  <cp:revision>69</cp:revision>
  <dcterms:created xsi:type="dcterms:W3CDTF">2023-11-15T11:01:28Z</dcterms:created>
  <dcterms:modified xsi:type="dcterms:W3CDTF">2024-03-25T13:39:40Z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0x01010076A49B40CBCDAF48B72A00462F978272</vt:lpwstr>
  </property>
  <property fmtid="{D5CDD505-2E9C-101B-9397-08002B2CF9AE}" pid="3" name="MediaServiceImageTags">
    <vt:lpwstr/>
  </property>
</Properties>
</file>