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22"/>
  </p:notesMasterIdLst>
  <p:sldIdLst>
    <p:sldId id="256" r:id="rId5"/>
    <p:sldId id="301" r:id="rId6"/>
    <p:sldId id="302" r:id="rId7"/>
    <p:sldId id="304" r:id="rId8"/>
    <p:sldId id="318" r:id="rId9"/>
    <p:sldId id="324" r:id="rId10"/>
    <p:sldId id="325" r:id="rId11"/>
    <p:sldId id="321" r:id="rId12"/>
    <p:sldId id="326" r:id="rId13"/>
    <p:sldId id="322" r:id="rId14"/>
    <p:sldId id="323" r:id="rId15"/>
    <p:sldId id="327" r:id="rId16"/>
    <p:sldId id="328" r:id="rId17"/>
    <p:sldId id="329" r:id="rId18"/>
    <p:sldId id="330" r:id="rId19"/>
    <p:sldId id="320" r:id="rId20"/>
    <p:sldId id="312" r:id="rId21"/>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8BE8C80-9B71-0EF0-B856-2A9DAF7D39BA}" name="Michele Rogerson" initials="MR" userId="S::micheler@skillscanada.com::17d40708-dce1-4b86-94fe-cce130823a5f" providerId="AD"/>
  <p188:author id="{11EFACD4-64A3-1FBF-2316-684725D43376}" name="Marisa Sosa" initials="MS" userId="S::marisas@skillscanada.com::41c6d62e-e2ae-49ec-9be9-88f24e42ae4f"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636463"/>
    <a:srgbClr val="505150"/>
    <a:srgbClr val="FDFCFB"/>
    <a:srgbClr val="00A0D6"/>
    <a:srgbClr val="5BA03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103" autoAdjust="0"/>
    <p:restoredTop sz="84553" autoAdjust="0"/>
  </p:normalViewPr>
  <p:slideViewPr>
    <p:cSldViewPr snapToGrid="0">
      <p:cViewPr>
        <p:scale>
          <a:sx n="81" d="100"/>
          <a:sy n="81" d="100"/>
        </p:scale>
        <p:origin x="-856" y="-108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notesMaster" Target="notesMasters/notesMaster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28" Type="http://schemas.microsoft.com/office/2018/10/relationships/authors" Target="author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EF5884-99C9-BB4A-ADA3-BD07E5543727}" type="datetimeFigureOut">
              <a:rPr lang="en-US" smtClean="0"/>
              <a:t>24-03-26</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1E342EC-6DED-2245-AA22-C87F0AA07751}" type="slidenum">
              <a:rPr lang="en-US" smtClean="0"/>
              <a:t>‹#›</a:t>
            </a:fld>
            <a:endParaRPr lang="en-US"/>
          </a:p>
        </p:txBody>
      </p:sp>
    </p:spTree>
    <p:extLst>
      <p:ext uri="{BB962C8B-B14F-4D97-AF65-F5344CB8AC3E}">
        <p14:creationId xmlns:p14="http://schemas.microsoft.com/office/powerpoint/2010/main" val="17199714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sz="1800" noProof="0" dirty="0" smtClean="0"/>
              <a:t>Choisissez l’une des activités numériques du livret d’activités.</a:t>
            </a:r>
            <a:endParaRPr lang="fr-CA" sz="1800" noProof="0" dirty="0"/>
          </a:p>
        </p:txBody>
      </p:sp>
      <p:sp>
        <p:nvSpPr>
          <p:cNvPr id="4" name="Slide Number Placeholder 3"/>
          <p:cNvSpPr>
            <a:spLocks noGrp="1"/>
          </p:cNvSpPr>
          <p:nvPr>
            <p:ph type="sldNum" sz="quarter" idx="10"/>
          </p:nvPr>
        </p:nvSpPr>
        <p:spPr/>
        <p:txBody>
          <a:bodyPr/>
          <a:lstStyle/>
          <a:p>
            <a:fld id="{91E342EC-6DED-2245-AA22-C87F0AA07751}" type="slidenum">
              <a:rPr lang="en-US" smtClean="0"/>
              <a:t>2</a:t>
            </a:fld>
            <a:endParaRPr lang="en-US"/>
          </a:p>
        </p:txBody>
      </p:sp>
    </p:spTree>
    <p:extLst>
      <p:ext uri="{BB962C8B-B14F-4D97-AF65-F5344CB8AC3E}">
        <p14:creationId xmlns:p14="http://schemas.microsoft.com/office/powerpoint/2010/main" val="27904344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Wingdings" panose="05000000000000000000" pitchFamily="2" charset="2"/>
              <a:buNone/>
            </a:pPr>
            <a:r>
              <a:rPr lang="fr-CA" noProof="0" dirty="0" smtClean="0"/>
              <a:t>Rappelez aux élèves l’importance des mesures de sécurité pour protéger leurs renseignements. Voici quelques bonnes pratiques pour prévenir les violations de données personnelles. Révision. Demandez aux élèves s’ils en connaissent d’autres; quelles sont les pratiques de sécurité qu’ils utilisent? Ex : 1) vérifier les adresses avant d’envoyer des </a:t>
            </a:r>
            <a:r>
              <a:rPr lang="fr-CA" noProof="0" dirty="0" err="1" smtClean="0"/>
              <a:t>textos</a:t>
            </a:r>
            <a:r>
              <a:rPr lang="fr-CA" noProof="0" dirty="0" smtClean="0"/>
              <a:t> et des courriels 2) veiller à conserver les documents privés dans des dossiers hors de la vue des autres et 3) changer les mots de passe tous les deux ou trois mois.</a:t>
            </a:r>
          </a:p>
          <a:p>
            <a:endParaRPr lang="fr-CA" noProof="0" dirty="0" smtClean="0"/>
          </a:p>
          <a:p>
            <a:endParaRPr lang="fr-CA" dirty="0"/>
          </a:p>
        </p:txBody>
      </p:sp>
      <p:sp>
        <p:nvSpPr>
          <p:cNvPr id="4" name="Slide Number Placeholder 3"/>
          <p:cNvSpPr>
            <a:spLocks noGrp="1"/>
          </p:cNvSpPr>
          <p:nvPr>
            <p:ph type="sldNum" sz="quarter" idx="10"/>
          </p:nvPr>
        </p:nvSpPr>
        <p:spPr/>
        <p:txBody>
          <a:bodyPr/>
          <a:lstStyle/>
          <a:p>
            <a:fld id="{91E342EC-6DED-2245-AA22-C87F0AA07751}" type="slidenum">
              <a:rPr lang="en-US" smtClean="0"/>
              <a:t>11</a:t>
            </a:fld>
            <a:endParaRPr lang="en-US"/>
          </a:p>
        </p:txBody>
      </p:sp>
    </p:spTree>
    <p:extLst>
      <p:ext uri="{BB962C8B-B14F-4D97-AF65-F5344CB8AC3E}">
        <p14:creationId xmlns:p14="http://schemas.microsoft.com/office/powerpoint/2010/main" val="32775809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Wingdings" panose="05000000000000000000" pitchFamily="2" charset="2"/>
              <a:buNone/>
            </a:pPr>
            <a:r>
              <a:rPr lang="fr-CA" noProof="0" dirty="0" smtClean="0"/>
              <a:t>Rappelez aux élèves l’importance des mesures de sécurité pour protéger leurs renseignements. Voici quelques bonnes pratiques pour prévenir les violations de données personnelles. Révision. Demandez aux élèves s’ils en connaissent d’autres; quelles sont les pratiques de sécurité qu’ils utilisent? Ex : 1) vérifier les adresses avant d’envoyer des </a:t>
            </a:r>
            <a:r>
              <a:rPr lang="fr-CA" noProof="0" dirty="0" err="1" smtClean="0"/>
              <a:t>textos</a:t>
            </a:r>
            <a:r>
              <a:rPr lang="fr-CA" noProof="0" dirty="0" smtClean="0"/>
              <a:t> et des courriels 2) veiller à conserver les documents privés dans des dossiers hors de la vue des autres et 3) changer les mots de passe tous les deux ou trois mois.</a:t>
            </a:r>
          </a:p>
          <a:p>
            <a:endParaRPr lang="fr-CA" noProof="0" dirty="0" smtClean="0"/>
          </a:p>
          <a:p>
            <a:endParaRPr lang="fr-CA" dirty="0"/>
          </a:p>
        </p:txBody>
      </p:sp>
      <p:sp>
        <p:nvSpPr>
          <p:cNvPr id="4" name="Slide Number Placeholder 3"/>
          <p:cNvSpPr>
            <a:spLocks noGrp="1"/>
          </p:cNvSpPr>
          <p:nvPr>
            <p:ph type="sldNum" sz="quarter" idx="10"/>
          </p:nvPr>
        </p:nvSpPr>
        <p:spPr/>
        <p:txBody>
          <a:bodyPr/>
          <a:lstStyle/>
          <a:p>
            <a:fld id="{91E342EC-6DED-2245-AA22-C87F0AA07751}" type="slidenum">
              <a:rPr lang="en-US" smtClean="0"/>
              <a:t>12</a:t>
            </a:fld>
            <a:endParaRPr lang="en-US"/>
          </a:p>
        </p:txBody>
      </p:sp>
    </p:spTree>
    <p:extLst>
      <p:ext uri="{BB962C8B-B14F-4D97-AF65-F5344CB8AC3E}">
        <p14:creationId xmlns:p14="http://schemas.microsoft.com/office/powerpoint/2010/main" val="32775809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r>
              <a:rPr lang="fr-CA" noProof="0" dirty="0" smtClean="0"/>
              <a:t>Lisez l’histoire de Morgan aux élèves. Discutez avec les élèves de l’utilisation de l’IA par Morgan. Demandez aux élèves de relever des exemples d’IA dans l’histoire. • Téléphone intelligent : Le téléphone intelligent de Morgan est doté d’une IA. C’est ce qui le rend « intelligent ». • Reconnaissance du visage : la reconnaissance faciale utilise la biométrie de l’IA et des algorithmes d’apprentissage automatique pour comparer le balayage de votre visage avec ce qu’il a stocké sur votre visage afin de déterminer si la personne qui essaie de déverrouiller le téléphone est bien vous. • Recommandations personnalisées : l’IA détermine quelles publications vous voyez à quel moment, vos médias sociaux sont donc personnalisés en fonction de vos intérêts passés, ce qui vous incite à y passer plus de temps. • Outils intelligents : les montres intelligentes utilisent l’IA pour suivre les données biométriques et vous aviser en cas de changement dans votre état de santé. • GPS : les applications de cartographie utilisent l’IA pour suivre les itinéraires et les événements en temps réel. • Outils de rédaction : les courriels et les communications par texto sont améliorés par des outils d’intelligence artificielle tels que </a:t>
            </a:r>
            <a:r>
              <a:rPr lang="fr-CA" noProof="0" dirty="0" err="1" smtClean="0"/>
              <a:t>Grammarly</a:t>
            </a:r>
            <a:r>
              <a:rPr lang="fr-CA" noProof="0" dirty="0" smtClean="0"/>
              <a:t> et la saisie intuitive. • Logiciel antivirus : les logiciels antivirus utilisent l’intelligence artificielle pour bloquer les pourriels et s’assurer que vos messages sont acheminés de façon sécuritaire.</a:t>
            </a:r>
          </a:p>
          <a:p>
            <a:endParaRPr lang="fr-CA" noProof="0" dirty="0" smtClean="0"/>
          </a:p>
          <a:p>
            <a:endParaRPr lang="fr-CA" dirty="0"/>
          </a:p>
        </p:txBody>
      </p:sp>
      <p:sp>
        <p:nvSpPr>
          <p:cNvPr id="4" name="Slide Number Placeholder 3"/>
          <p:cNvSpPr>
            <a:spLocks noGrp="1"/>
          </p:cNvSpPr>
          <p:nvPr>
            <p:ph type="sldNum" sz="quarter" idx="10"/>
          </p:nvPr>
        </p:nvSpPr>
        <p:spPr/>
        <p:txBody>
          <a:bodyPr/>
          <a:lstStyle/>
          <a:p>
            <a:fld id="{91E342EC-6DED-2245-AA22-C87F0AA07751}" type="slidenum">
              <a:rPr lang="en-US" smtClean="0"/>
              <a:t>13</a:t>
            </a:fld>
            <a:endParaRPr lang="en-US"/>
          </a:p>
        </p:txBody>
      </p:sp>
    </p:spTree>
    <p:extLst>
      <p:ext uri="{BB962C8B-B14F-4D97-AF65-F5344CB8AC3E}">
        <p14:creationId xmlns:p14="http://schemas.microsoft.com/office/powerpoint/2010/main" val="39651059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r>
              <a:rPr lang="fr-CA" noProof="0" dirty="0" smtClean="0"/>
              <a:t>Lisez l’histoire de Morgan aux élèves. Discutez avec les élèves de l’utilisation de l’IA par Morgan. Demandez aux élèves de relever des exemples d’IA dans l’histoire. • Téléphone intelligent : Le téléphone intelligent de Morgan est doté d’une IA. C’est ce qui le rend « intelligent ». • Reconnaissance du visage : la reconnaissance faciale utilise la biométrie de l’IA et des algorithmes d’apprentissage automatique pour comparer le balayage de votre visage avec ce qu’il a stocké sur votre visage afin de déterminer si la personne qui essaie de déverrouiller le téléphone est bien vous. • Recommandations personnalisées : l’IA détermine quelles publications vous voyez à quel moment, vos médias sociaux sont donc personnalisés en fonction de vos intérêts passés, ce qui vous incite à y passer plus de temps. • Outils intelligents : les montres intelligentes utilisent l’IA pour suivre les données biométriques et vous aviser en cas de changement dans votre état de santé. • GPS : les applications de cartographie utilisent l’IA pour suivre les itinéraires et les événements en temps réel. • Outils de rédaction : les courriels et les communications par texto sont améliorés par des outils d’intelligence artificielle tels que </a:t>
            </a:r>
            <a:r>
              <a:rPr lang="fr-CA" noProof="0" dirty="0" err="1" smtClean="0"/>
              <a:t>Grammarly</a:t>
            </a:r>
            <a:r>
              <a:rPr lang="fr-CA" noProof="0" dirty="0" smtClean="0"/>
              <a:t> et la saisie intuitive. • Logiciel antivirus : les logiciels antivirus utilisent l’intelligence artificielle pour bloquer les pourriels et s’assurer que vos messages sont acheminés de façon sécuritaire.</a:t>
            </a:r>
          </a:p>
          <a:p>
            <a:endParaRPr lang="fr-CA" noProof="0" smtClean="0"/>
          </a:p>
          <a:p>
            <a:endParaRPr lang="fr-CA"/>
          </a:p>
        </p:txBody>
      </p:sp>
      <p:sp>
        <p:nvSpPr>
          <p:cNvPr id="4" name="Slide Number Placeholder 3"/>
          <p:cNvSpPr>
            <a:spLocks noGrp="1"/>
          </p:cNvSpPr>
          <p:nvPr>
            <p:ph type="sldNum" sz="quarter" idx="10"/>
          </p:nvPr>
        </p:nvSpPr>
        <p:spPr/>
        <p:txBody>
          <a:bodyPr/>
          <a:lstStyle/>
          <a:p>
            <a:fld id="{91E342EC-6DED-2245-AA22-C87F0AA07751}" type="slidenum">
              <a:rPr lang="en-US" smtClean="0"/>
              <a:t>14</a:t>
            </a:fld>
            <a:endParaRPr lang="en-US"/>
          </a:p>
        </p:txBody>
      </p:sp>
    </p:spTree>
    <p:extLst>
      <p:ext uri="{BB962C8B-B14F-4D97-AF65-F5344CB8AC3E}">
        <p14:creationId xmlns:p14="http://schemas.microsoft.com/office/powerpoint/2010/main" val="39651059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r>
              <a:rPr lang="fr-CA" noProof="0" dirty="0" smtClean="0"/>
              <a:t>Lisez l’histoire de Morgan aux élèves. Discutez avec les élèves de l’utilisation de l’IA par Morgan. Demandez aux élèves de relever des exemples d’IA dans l’histoire. • Téléphone intelligent : Le téléphone intelligent de Morgan est doté d’une IA. C’est ce qui le rend « intelligent ». • Reconnaissance du visage : la reconnaissance faciale utilise la biométrie de l’IA et des algorithmes d’apprentissage automatique pour comparer le balayage de votre visage avec ce qu’il a stocké sur votre visage afin de déterminer si la personne qui essaie de déverrouiller le téléphone est bien vous. • Recommandations personnalisées : l’IA détermine quelles publications vous voyez à quel moment, vos médias sociaux sont donc personnalisés en fonction de vos intérêts passés, ce qui vous incite à y passer plus de temps. • Outils intelligents : les montres intelligentes utilisent l’IA pour suivre les données biométriques et vous aviser en cas de changement dans votre état de santé. • GPS : les applications de cartographie utilisent l’IA pour suivre les itinéraires et les événements en temps réel. • Outils de rédaction : les courriels et les communications par texto sont améliorés par des outils d’intelligence artificielle tels que </a:t>
            </a:r>
            <a:r>
              <a:rPr lang="fr-CA" noProof="0" dirty="0" err="1" smtClean="0"/>
              <a:t>Grammarly</a:t>
            </a:r>
            <a:r>
              <a:rPr lang="fr-CA" noProof="0" dirty="0" smtClean="0"/>
              <a:t> et la saisie intuitive. • Logiciel antivirus : les logiciels antivirus utilisent l’intelligence artificielle pour bloquer les pourriels et s’assurer que vos messages sont acheminés de façon sécuritaire.</a:t>
            </a:r>
          </a:p>
          <a:p>
            <a:endParaRPr lang="fr-CA" noProof="0" smtClean="0"/>
          </a:p>
          <a:p>
            <a:endParaRPr lang="fr-CA"/>
          </a:p>
        </p:txBody>
      </p:sp>
      <p:sp>
        <p:nvSpPr>
          <p:cNvPr id="4" name="Slide Number Placeholder 3"/>
          <p:cNvSpPr>
            <a:spLocks noGrp="1"/>
          </p:cNvSpPr>
          <p:nvPr>
            <p:ph type="sldNum" sz="quarter" idx="10"/>
          </p:nvPr>
        </p:nvSpPr>
        <p:spPr/>
        <p:txBody>
          <a:bodyPr/>
          <a:lstStyle/>
          <a:p>
            <a:fld id="{91E342EC-6DED-2245-AA22-C87F0AA07751}" type="slidenum">
              <a:rPr lang="en-US" smtClean="0"/>
              <a:t>15</a:t>
            </a:fld>
            <a:endParaRPr lang="en-US"/>
          </a:p>
        </p:txBody>
      </p:sp>
    </p:spTree>
    <p:extLst>
      <p:ext uri="{BB962C8B-B14F-4D97-AF65-F5344CB8AC3E}">
        <p14:creationId xmlns:p14="http://schemas.microsoft.com/office/powerpoint/2010/main" val="39651059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r>
              <a:rPr lang="fr-CA" sz="1200" noProof="0" dirty="0" smtClean="0"/>
              <a:t>Expliquez aux élèves que l’IA peut également faciliter les travaux d’entretien en montrant aux travailleurs exactement où se trouve la zone problématique. Avec des technologies améliorées, les tâches deviennent plus simples, plus faciles, et plus rapides à accomplir. </a:t>
            </a:r>
          </a:p>
          <a:p>
            <a:pPr marL="0" marR="0" lvl="0" indent="0" algn="l" defTabSz="914400" rtl="0" eaLnBrk="1" fontAlgn="auto" latinLnBrk="0" hangingPunct="1">
              <a:lnSpc>
                <a:spcPct val="100000"/>
              </a:lnSpc>
              <a:spcBef>
                <a:spcPct val="0"/>
              </a:spcBef>
              <a:spcAft>
                <a:spcPct val="0"/>
              </a:spcAft>
              <a:buClrTx/>
              <a:buSzTx/>
              <a:buFontTx/>
              <a:buNone/>
              <a:defRPr/>
            </a:pPr>
            <a:endParaRPr lang="fr-CA" sz="1200" noProof="0" dirty="0" smtClean="0"/>
          </a:p>
          <a:p>
            <a:pPr marL="0" marR="0" lvl="0" indent="0" algn="l" defTabSz="914400" rtl="0" eaLnBrk="1" fontAlgn="auto" latinLnBrk="0" hangingPunct="1">
              <a:lnSpc>
                <a:spcPct val="100000"/>
              </a:lnSpc>
              <a:spcBef>
                <a:spcPct val="0"/>
              </a:spcBef>
              <a:spcAft>
                <a:spcPct val="0"/>
              </a:spcAft>
              <a:buClrTx/>
              <a:buSzTx/>
              <a:buFontTx/>
              <a:buNone/>
              <a:defRPr/>
            </a:pPr>
            <a:r>
              <a:rPr lang="fr-CA" noProof="0" dirty="0" smtClean="0"/>
              <a:t>L’intelligence artificielle est l’une des plus grandes évolutions de la technologie numérique. L’utilisation de la technologie de l’IA se développe à une vitesse phénoménale. Il y a de fortes chances que l’IA fasse déjà partie de votre vie quotidienne (comme Morgan) et qu’elle prenne de plus en plus d’importance dans vos expériences personnelles et professionnelles. </a:t>
            </a:r>
            <a:endParaRPr lang="fr-CA" sz="1200" noProof="0" dirty="0" smtClean="0"/>
          </a:p>
          <a:p>
            <a:endParaRPr lang="fr-CA" noProof="0" dirty="0"/>
          </a:p>
        </p:txBody>
      </p:sp>
      <p:sp>
        <p:nvSpPr>
          <p:cNvPr id="4" name="Slide Number Placeholder 3"/>
          <p:cNvSpPr>
            <a:spLocks noGrp="1"/>
          </p:cNvSpPr>
          <p:nvPr>
            <p:ph type="sldNum" sz="quarter" idx="10"/>
          </p:nvPr>
        </p:nvSpPr>
        <p:spPr/>
        <p:txBody>
          <a:bodyPr/>
          <a:lstStyle/>
          <a:p>
            <a:fld id="{91E342EC-6DED-2245-AA22-C87F0AA07751}" type="slidenum">
              <a:rPr lang="en-US" smtClean="0"/>
              <a:t>16</a:t>
            </a:fld>
            <a:endParaRPr lang="en-US"/>
          </a:p>
        </p:txBody>
      </p:sp>
    </p:spTree>
    <p:extLst>
      <p:ext uri="{BB962C8B-B14F-4D97-AF65-F5344CB8AC3E}">
        <p14:creationId xmlns:p14="http://schemas.microsoft.com/office/powerpoint/2010/main" val="33371221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r>
              <a:rPr lang="fr-CA" sz="1200" kern="1200" noProof="0" dirty="0" smtClea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Rappelez aux élèves que la quantité d’information numérique qu’ils reçoivent chaque jour est énorme. Le rythme du changement à l’ère numérique est plus rapide qu’à n’importe quelle autre période de notre histoire industrielle. Les gens de métier ont besoin d’une formation régulière et continue pour se tenir au fait des avancées technologiques. L’amélioration des compétences numériques sera le facteur le plus important pour l’adaptation des métiers spécialisés au Canada pour l’avenir du travail.</a:t>
            </a:r>
            <a:endParaRPr lang="fr-CA" sz="1200" noProof="0" dirty="0" smtClean="0">
              <a:effectLst/>
              <a:latin typeface="Times New Roman" panose="02020603050405020304" pitchFamily="18" charset="0"/>
              <a:ea typeface="Times New Roman" panose="02020603050405020304" pitchFamily="18" charset="0"/>
            </a:endParaRPr>
          </a:p>
          <a:p>
            <a:endParaRPr lang="en-CA" dirty="0"/>
          </a:p>
        </p:txBody>
      </p:sp>
      <p:sp>
        <p:nvSpPr>
          <p:cNvPr id="4" name="Slide Number Placeholder 3"/>
          <p:cNvSpPr>
            <a:spLocks noGrp="1"/>
          </p:cNvSpPr>
          <p:nvPr>
            <p:ph type="sldNum" sz="quarter" idx="10"/>
          </p:nvPr>
        </p:nvSpPr>
        <p:spPr/>
        <p:txBody>
          <a:bodyPr/>
          <a:lstStyle/>
          <a:p>
            <a:fld id="{91E342EC-6DED-2245-AA22-C87F0AA07751}" type="slidenum">
              <a:rPr lang="en-US" smtClean="0"/>
              <a:t>17</a:t>
            </a:fld>
            <a:endParaRPr lang="en-US"/>
          </a:p>
        </p:txBody>
      </p:sp>
    </p:spTree>
    <p:extLst>
      <p:ext uri="{BB962C8B-B14F-4D97-AF65-F5344CB8AC3E}">
        <p14:creationId xmlns:p14="http://schemas.microsoft.com/office/powerpoint/2010/main" val="20099463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noProof="0" dirty="0" smtClean="0"/>
              <a:t>Lisez la définition des compétences numériques. Expliquez que chaque jour, vous êtes confronté à de nouveaux défis à l’école ou dans la vie quotidienne. Bon nombre de ces défis exigent que vous utilisiez vos compétences numériques. Le mot « numérique » est un terme générique qui englobe les outils que vous utilisez, tels que les téléphones cellulaires et les tablettes, les moyens que vous utilisez pour créer et gérer l’information sur ces outils (logiciels, applications, feuilles de calcul), et les connaissances que vous utilisez pour faire cela en toute sécurité. Expliquez que la technologie numérique a changé la façon dont les gens trouvent et partagent l’information, la façon dont ils résolvent les problèmes, et la façon dont ils communiquent.</a:t>
            </a:r>
            <a:endParaRPr lang="fr-CA" noProof="0" dirty="0"/>
          </a:p>
        </p:txBody>
      </p:sp>
      <p:sp>
        <p:nvSpPr>
          <p:cNvPr id="4" name="Slide Number Placeholder 3"/>
          <p:cNvSpPr>
            <a:spLocks noGrp="1"/>
          </p:cNvSpPr>
          <p:nvPr>
            <p:ph type="sldNum" sz="quarter" idx="10"/>
          </p:nvPr>
        </p:nvSpPr>
        <p:spPr/>
        <p:txBody>
          <a:bodyPr/>
          <a:lstStyle/>
          <a:p>
            <a:fld id="{91E342EC-6DED-2245-AA22-C87F0AA07751}" type="slidenum">
              <a:rPr lang="en-US" smtClean="0"/>
              <a:t>3</a:t>
            </a:fld>
            <a:endParaRPr lang="en-US"/>
          </a:p>
        </p:txBody>
      </p:sp>
    </p:spTree>
    <p:extLst>
      <p:ext uri="{BB962C8B-B14F-4D97-AF65-F5344CB8AC3E}">
        <p14:creationId xmlns:p14="http://schemas.microsoft.com/office/powerpoint/2010/main" val="6328018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r>
              <a:rPr lang="fr-CA" noProof="0" dirty="0" smtClean="0"/>
              <a:t>Si l’on recule de 100, 50, ou même 10 ans, on constate que les outils utilisés par les gens de métier pour effectuer leur travail ont considérablement changé. Le travail qui était autrefois effectué à la main l’est aujourd’hui à l’aide d’outils qui se servent d’information numérique pour surveiller l’état d’avancement et accomplir les tâches. Expliquez aux élèves que lorsque vous êtes au travail, vos compétences numériques sont un facteur important de votre réussite. Votre sécurité, votre productivité et vos possibilités d’avancement seront également influencées par vos compétences numériques. Dans la diapositive suivante, nous examinerons de plus près certaines des compétences numériques requises dans les métiers.</a:t>
            </a:r>
            <a:endParaRPr lang="fr-CA" noProof="0" dirty="0"/>
          </a:p>
        </p:txBody>
      </p:sp>
      <p:sp>
        <p:nvSpPr>
          <p:cNvPr id="4" name="Slide Number Placeholder 3"/>
          <p:cNvSpPr>
            <a:spLocks noGrp="1"/>
          </p:cNvSpPr>
          <p:nvPr>
            <p:ph type="sldNum" sz="quarter" idx="10"/>
          </p:nvPr>
        </p:nvSpPr>
        <p:spPr/>
        <p:txBody>
          <a:bodyPr/>
          <a:lstStyle/>
          <a:p>
            <a:fld id="{91E342EC-6DED-2245-AA22-C87F0AA07751}" type="slidenum">
              <a:rPr lang="en-US" smtClean="0"/>
              <a:t>4</a:t>
            </a:fld>
            <a:endParaRPr lang="en-US"/>
          </a:p>
        </p:txBody>
      </p:sp>
    </p:spTree>
    <p:extLst>
      <p:ext uri="{BB962C8B-B14F-4D97-AF65-F5344CB8AC3E}">
        <p14:creationId xmlns:p14="http://schemas.microsoft.com/office/powerpoint/2010/main" val="9947196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The digital transformation in skilled trades means that workers in the trades require an expanded skill set. </a:t>
            </a:r>
          </a:p>
          <a:p>
            <a:r>
              <a:rPr lang="en-US" sz="1200" dirty="0" smtClean="0"/>
              <a:t>There are two broad categories of digital tools in the trades, 1) tools used across many trades, and 2) tools specific to particular trades. We will look at these in the next slide.</a:t>
            </a:r>
          </a:p>
          <a:p>
            <a:endParaRPr lang="en-CA" dirty="0"/>
          </a:p>
        </p:txBody>
      </p:sp>
      <p:sp>
        <p:nvSpPr>
          <p:cNvPr id="4" name="Slide Number Placeholder 3"/>
          <p:cNvSpPr>
            <a:spLocks noGrp="1"/>
          </p:cNvSpPr>
          <p:nvPr>
            <p:ph type="sldNum" sz="quarter" idx="10"/>
          </p:nvPr>
        </p:nvSpPr>
        <p:spPr/>
        <p:txBody>
          <a:bodyPr/>
          <a:lstStyle/>
          <a:p>
            <a:fld id="{91E342EC-6DED-2245-AA22-C87F0AA07751}" type="slidenum">
              <a:rPr lang="en-US" smtClean="0"/>
              <a:t>5</a:t>
            </a:fld>
            <a:endParaRPr lang="en-US"/>
          </a:p>
        </p:txBody>
      </p:sp>
    </p:spTree>
    <p:extLst>
      <p:ext uri="{BB962C8B-B14F-4D97-AF65-F5344CB8AC3E}">
        <p14:creationId xmlns:p14="http://schemas.microsoft.com/office/powerpoint/2010/main" val="33371221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sz="1200" noProof="0" dirty="0" smtClean="0"/>
              <a:t>La transformation numérique des métiers spécialisés signifie que les travailleurs de ces métiers ont besoin d’un ensemble de compétences élargi. Il existe deux grandes catégories d’outils numériques dans les métiers : 1) les outils communs à de nombreux métiers et 2) les outils spécifiques à des métiers particuliers. Nous les examinerons dans la diapositive suivante.</a:t>
            </a:r>
          </a:p>
          <a:p>
            <a:endParaRPr lang="fr-CA" noProof="0" dirty="0"/>
          </a:p>
        </p:txBody>
      </p:sp>
      <p:sp>
        <p:nvSpPr>
          <p:cNvPr id="4" name="Slide Number Placeholder 3"/>
          <p:cNvSpPr>
            <a:spLocks noGrp="1"/>
          </p:cNvSpPr>
          <p:nvPr>
            <p:ph type="sldNum" sz="quarter" idx="10"/>
          </p:nvPr>
        </p:nvSpPr>
        <p:spPr/>
        <p:txBody>
          <a:bodyPr/>
          <a:lstStyle/>
          <a:p>
            <a:fld id="{91E342EC-6DED-2245-AA22-C87F0AA07751}" type="slidenum">
              <a:rPr lang="en-US" smtClean="0"/>
              <a:t>6</a:t>
            </a:fld>
            <a:endParaRPr lang="en-US"/>
          </a:p>
        </p:txBody>
      </p:sp>
    </p:spTree>
    <p:extLst>
      <p:ext uri="{BB962C8B-B14F-4D97-AF65-F5344CB8AC3E}">
        <p14:creationId xmlns:p14="http://schemas.microsoft.com/office/powerpoint/2010/main" val="33371221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sz="1200" noProof="0" dirty="0" smtClean="0"/>
              <a:t>La transformation numérique des métiers spécialisés signifie que les travailleurs de ces métiers ont besoin d’un ensemble de compétences élargi. Il existe deux grandes catégories d’outils numériques dans les métiers : 1) les outils communs à de nombreux métiers et 2) les outils spécifiques à des métiers particuliers. Nous les examinerons dans la diapositive suivante.</a:t>
            </a:r>
          </a:p>
          <a:p>
            <a:endParaRPr lang="fr-CA" noProof="0" dirty="0"/>
          </a:p>
        </p:txBody>
      </p:sp>
      <p:sp>
        <p:nvSpPr>
          <p:cNvPr id="4" name="Slide Number Placeholder 3"/>
          <p:cNvSpPr>
            <a:spLocks noGrp="1"/>
          </p:cNvSpPr>
          <p:nvPr>
            <p:ph type="sldNum" sz="quarter" idx="10"/>
          </p:nvPr>
        </p:nvSpPr>
        <p:spPr/>
        <p:txBody>
          <a:bodyPr/>
          <a:lstStyle/>
          <a:p>
            <a:fld id="{91E342EC-6DED-2245-AA22-C87F0AA07751}" type="slidenum">
              <a:rPr lang="en-US" smtClean="0"/>
              <a:t>7</a:t>
            </a:fld>
            <a:endParaRPr lang="en-US"/>
          </a:p>
        </p:txBody>
      </p:sp>
    </p:spTree>
    <p:extLst>
      <p:ext uri="{BB962C8B-B14F-4D97-AF65-F5344CB8AC3E}">
        <p14:creationId xmlns:p14="http://schemas.microsoft.com/office/powerpoint/2010/main" val="33371221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CA" noProof="0" dirty="0" smtClean="0"/>
              <a:t>Demandez aux élèves quels sont les outils numériques qu’ils utilisent actuellement ou avec lesquels ils sont familiers.</a:t>
            </a:r>
          </a:p>
          <a:p>
            <a:endParaRPr lang="fr-CA" dirty="0"/>
          </a:p>
        </p:txBody>
      </p:sp>
      <p:sp>
        <p:nvSpPr>
          <p:cNvPr id="4" name="Slide Number Placeholder 3"/>
          <p:cNvSpPr>
            <a:spLocks noGrp="1"/>
          </p:cNvSpPr>
          <p:nvPr>
            <p:ph type="sldNum" sz="quarter" idx="10"/>
          </p:nvPr>
        </p:nvSpPr>
        <p:spPr/>
        <p:txBody>
          <a:bodyPr/>
          <a:lstStyle/>
          <a:p>
            <a:fld id="{91E342EC-6DED-2245-AA22-C87F0AA07751}" type="slidenum">
              <a:rPr lang="en-US" smtClean="0"/>
              <a:t>8</a:t>
            </a:fld>
            <a:endParaRPr lang="en-US"/>
          </a:p>
        </p:txBody>
      </p:sp>
    </p:spTree>
    <p:extLst>
      <p:ext uri="{BB962C8B-B14F-4D97-AF65-F5344CB8AC3E}">
        <p14:creationId xmlns:p14="http://schemas.microsoft.com/office/powerpoint/2010/main" val="10898416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CA" noProof="0" dirty="0" smtClean="0"/>
              <a:t>Demandez aux élèves quels sont les outils numériques qu’ils utilisent actuellement ou avec lesquels ils sont familiers.</a:t>
            </a:r>
          </a:p>
          <a:p>
            <a:endParaRPr lang="fr-CA" dirty="0"/>
          </a:p>
        </p:txBody>
      </p:sp>
      <p:sp>
        <p:nvSpPr>
          <p:cNvPr id="4" name="Slide Number Placeholder 3"/>
          <p:cNvSpPr>
            <a:spLocks noGrp="1"/>
          </p:cNvSpPr>
          <p:nvPr>
            <p:ph type="sldNum" sz="quarter" idx="10"/>
          </p:nvPr>
        </p:nvSpPr>
        <p:spPr/>
        <p:txBody>
          <a:bodyPr/>
          <a:lstStyle/>
          <a:p>
            <a:fld id="{91E342EC-6DED-2245-AA22-C87F0AA07751}" type="slidenum">
              <a:rPr lang="en-US" smtClean="0"/>
              <a:t>9</a:t>
            </a:fld>
            <a:endParaRPr lang="en-US"/>
          </a:p>
        </p:txBody>
      </p:sp>
    </p:spTree>
    <p:extLst>
      <p:ext uri="{BB962C8B-B14F-4D97-AF65-F5344CB8AC3E}">
        <p14:creationId xmlns:p14="http://schemas.microsoft.com/office/powerpoint/2010/main" val="10898416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r>
              <a:rPr lang="fr-CA" noProof="0" dirty="0" smtClean="0"/>
              <a:t>Vrai. Rappelez aux étudiants qu’ils sont probablement déjà familiers avec de nombreuses fonctionnalités de sécurité et de protection de la vie privée liées aux technologies qu’ils utilisent tous les jours.</a:t>
            </a:r>
          </a:p>
          <a:p>
            <a:endParaRPr lang="en-CA" dirty="0" smtClean="0"/>
          </a:p>
          <a:p>
            <a:endParaRPr lang="fr-CA" dirty="0"/>
          </a:p>
        </p:txBody>
      </p:sp>
      <p:sp>
        <p:nvSpPr>
          <p:cNvPr id="4" name="Slide Number Placeholder 3"/>
          <p:cNvSpPr>
            <a:spLocks noGrp="1"/>
          </p:cNvSpPr>
          <p:nvPr>
            <p:ph type="sldNum" sz="quarter" idx="10"/>
          </p:nvPr>
        </p:nvSpPr>
        <p:spPr/>
        <p:txBody>
          <a:bodyPr/>
          <a:lstStyle/>
          <a:p>
            <a:fld id="{91E342EC-6DED-2245-AA22-C87F0AA07751}" type="slidenum">
              <a:rPr lang="en-US" smtClean="0"/>
              <a:t>10</a:t>
            </a:fld>
            <a:endParaRPr lang="en-US"/>
          </a:p>
        </p:txBody>
      </p:sp>
    </p:spTree>
    <p:extLst>
      <p:ext uri="{BB962C8B-B14F-4D97-AF65-F5344CB8AC3E}">
        <p14:creationId xmlns:p14="http://schemas.microsoft.com/office/powerpoint/2010/main" val="21413611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5048" y="1"/>
            <a:ext cx="7543800" cy="2282311"/>
          </a:xfrm>
          <a:prstGeom prst="rect">
            <a:avLst/>
          </a:prstGeom>
          <a:blipFill rotWithShape="1">
            <a:blip r:embed="rId2"/>
            <a:stretch>
              <a:fillRect/>
            </a:stretch>
          </a:blipFill>
        </p:spPr>
      </p:pic>
      <p:sp>
        <p:nvSpPr>
          <p:cNvPr id="2" name="Title 1"/>
          <p:cNvSpPr>
            <a:spLocks noGrp="1"/>
          </p:cNvSpPr>
          <p:nvPr>
            <p:ph type="ctrTitle"/>
          </p:nvPr>
        </p:nvSpPr>
        <p:spPr>
          <a:xfrm>
            <a:off x="838200" y="691127"/>
            <a:ext cx="7205323" cy="1478557"/>
          </a:xfrm>
          <a:prstGeom prst="rect">
            <a:avLst/>
          </a:prstGeom>
        </p:spPr>
        <p:txBody>
          <a:bodyPr>
            <a:noAutofit/>
          </a:bodyPr>
          <a:lstStyle>
            <a:lvl1pPr algn="l">
              <a:defRPr sz="4800" b="1" i="0" spc="300">
                <a:solidFill>
                  <a:schemeClr val="bg1"/>
                </a:solidFill>
                <a:latin typeface="Komika Text Kaps"/>
                <a:cs typeface="Komika Text Kaps"/>
              </a:defRPr>
            </a:lvl1pPr>
          </a:lstStyle>
          <a:p>
            <a:r>
              <a:rPr lang="en-CA" dirty="0"/>
              <a:t>Click to edit Master title style</a:t>
            </a:r>
            <a:endParaRPr lang="en-US" dirty="0"/>
          </a:p>
        </p:txBody>
      </p:sp>
      <p:sp>
        <p:nvSpPr>
          <p:cNvPr id="3" name="Subtitle 2"/>
          <p:cNvSpPr>
            <a:spLocks noGrp="1"/>
          </p:cNvSpPr>
          <p:nvPr>
            <p:ph type="subTitle" idx="1"/>
          </p:nvPr>
        </p:nvSpPr>
        <p:spPr>
          <a:xfrm>
            <a:off x="843221" y="2850900"/>
            <a:ext cx="7462579" cy="1131721"/>
          </a:xfrm>
          <a:prstGeom prst="rect">
            <a:avLst/>
          </a:prstGeom>
        </p:spPr>
        <p:txBody>
          <a:bodyPr anchor="t" anchorCtr="0">
            <a:noAutofit/>
          </a:bodyPr>
          <a:lstStyle>
            <a:lvl1pPr marL="0" indent="0" algn="l">
              <a:buNone/>
              <a:defRPr sz="4800" spc="0">
                <a:solidFill>
                  <a:schemeClr val="bg1">
                    <a:lumMod val="50000"/>
                  </a:schemeClr>
                </a:solidFill>
                <a:latin typeface="Komika Text"/>
                <a:cs typeface="Komika Text"/>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CA" dirty="0"/>
              <a:t>Click to edit Master subtitle style</a:t>
            </a:r>
            <a:endParaRPr lang="en-US" dirty="0"/>
          </a:p>
        </p:txBody>
      </p:sp>
      <p:sp>
        <p:nvSpPr>
          <p:cNvPr id="4" name="Date Placeholder 3"/>
          <p:cNvSpPr>
            <a:spLocks noGrp="1"/>
          </p:cNvSpPr>
          <p:nvPr>
            <p:ph type="dt" sz="half" idx="10"/>
          </p:nvPr>
        </p:nvSpPr>
        <p:spPr>
          <a:xfrm>
            <a:off x="6438894" y="4763038"/>
            <a:ext cx="2133600" cy="273844"/>
          </a:xfrm>
          <a:prstGeom prst="rect">
            <a:avLst/>
          </a:prstGeom>
        </p:spPr>
        <p:txBody>
          <a:bodyPr/>
          <a:lstStyle>
            <a:lvl1pPr algn="r">
              <a:defRPr sz="1000" b="0" i="0">
                <a:solidFill>
                  <a:schemeClr val="tx1"/>
                </a:solidFill>
                <a:latin typeface="Arial" panose="020B0604020202020204" pitchFamily="34" charset="0"/>
                <a:cs typeface="Arial" panose="020B0604020202020204" pitchFamily="34" charset="0"/>
              </a:defRPr>
            </a:lvl1pPr>
          </a:lstStyle>
          <a:p>
            <a:fld id="{5F612117-C0BC-EC43-AA68-675AB14ADD96}" type="slidenum">
              <a:rPr lang="en-US" smtClean="0"/>
              <a:pPr/>
              <a:t>‹#›</a:t>
            </a:fld>
            <a:endParaRPr lang="en-US" dirty="0"/>
          </a:p>
        </p:txBody>
      </p:sp>
      <p:sp>
        <p:nvSpPr>
          <p:cNvPr id="10" name="Rectangle 9"/>
          <p:cNvSpPr/>
          <p:nvPr userDrawn="1"/>
        </p:nvSpPr>
        <p:spPr>
          <a:xfrm>
            <a:off x="765048" y="0"/>
            <a:ext cx="7543800" cy="285750"/>
          </a:xfrm>
          <a:prstGeom prst="rect">
            <a:avLst/>
          </a:prstGeom>
          <a:solidFill>
            <a:srgbClr val="00A0D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solidFill>
                <a:srgbClr val="3366FF"/>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layout">
    <p:spTree>
      <p:nvGrpSpPr>
        <p:cNvPr id="1" name=""/>
        <p:cNvGrpSpPr/>
        <p:nvPr/>
      </p:nvGrpSpPr>
      <p:grpSpPr>
        <a:xfrm>
          <a:off x="0" y="0"/>
          <a:ext cx="0" cy="0"/>
          <a:chOff x="0" y="0"/>
          <a:chExt cx="0" cy="0"/>
        </a:xfrm>
      </p:grpSpPr>
      <p:pic>
        <p:nvPicPr>
          <p:cNvPr id="7" name="Picture 6"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t="1" r="2174" b="27302"/>
          <a:stretch/>
        </p:blipFill>
        <p:spPr>
          <a:xfrm>
            <a:off x="0" y="-1"/>
            <a:ext cx="9144000" cy="3289301"/>
          </a:xfrm>
          <a:prstGeom prst="rect">
            <a:avLst/>
          </a:prstGeom>
        </p:spPr>
      </p:pic>
      <p:sp>
        <p:nvSpPr>
          <p:cNvPr id="3" name="Title 1"/>
          <p:cNvSpPr>
            <a:spLocks noGrp="1"/>
          </p:cNvSpPr>
          <p:nvPr>
            <p:ph type="title"/>
          </p:nvPr>
        </p:nvSpPr>
        <p:spPr>
          <a:xfrm>
            <a:off x="590972" y="154616"/>
            <a:ext cx="7931537" cy="839304"/>
          </a:xfrm>
          <a:prstGeom prst="rect">
            <a:avLst/>
          </a:prstGeom>
        </p:spPr>
        <p:txBody>
          <a:bodyPr>
            <a:normAutofit/>
          </a:bodyPr>
          <a:lstStyle>
            <a:lvl1pPr>
              <a:defRPr sz="4000" b="1" i="0" spc="200">
                <a:solidFill>
                  <a:schemeClr val="bg1"/>
                </a:solidFill>
                <a:latin typeface="Komika Text Kaps"/>
                <a:cs typeface="Komika Text Kaps"/>
              </a:defRPr>
            </a:lvl1pPr>
          </a:lstStyle>
          <a:p>
            <a:r>
              <a:rPr lang="en-CA" dirty="0"/>
              <a:t>Click to edit Master title style</a:t>
            </a:r>
            <a:endParaRPr lang="en-US" dirty="0"/>
          </a:p>
        </p:txBody>
      </p:sp>
      <p:sp>
        <p:nvSpPr>
          <p:cNvPr id="4"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sp>
        <p:nvSpPr>
          <p:cNvPr id="6" name="Text Placeholder 9"/>
          <p:cNvSpPr>
            <a:spLocks noGrp="1"/>
          </p:cNvSpPr>
          <p:nvPr>
            <p:ph type="body" sz="quarter" idx="11"/>
          </p:nvPr>
        </p:nvSpPr>
        <p:spPr>
          <a:xfrm>
            <a:off x="596348" y="950857"/>
            <a:ext cx="7939640" cy="3158435"/>
          </a:xfrm>
          <a:prstGeom prst="rect">
            <a:avLst/>
          </a:prstGeom>
        </p:spPr>
        <p:txBody>
          <a:bodyPr vert="horz"/>
          <a:lstStyle>
            <a:lvl1pPr>
              <a:spcBef>
                <a:spcPts val="800"/>
              </a:spcBef>
              <a:defRPr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Tree>
    <p:extLst>
      <p:ext uri="{BB962C8B-B14F-4D97-AF65-F5344CB8AC3E}">
        <p14:creationId xmlns:p14="http://schemas.microsoft.com/office/powerpoint/2010/main" val="13093123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Full green background">
    <p:spTree>
      <p:nvGrpSpPr>
        <p:cNvPr id="1" name=""/>
        <p:cNvGrpSpPr/>
        <p:nvPr/>
      </p:nvGrpSpPr>
      <p:grpSpPr>
        <a:xfrm>
          <a:off x="0" y="0"/>
          <a:ext cx="0" cy="0"/>
          <a:chOff x="0" y="0"/>
          <a:chExt cx="0" cy="0"/>
        </a:xfrm>
      </p:grpSpPr>
      <p:pic>
        <p:nvPicPr>
          <p:cNvPr id="5" name="Picture 4"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r="2174"/>
          <a:stretch/>
        </p:blipFill>
        <p:spPr>
          <a:xfrm>
            <a:off x="0" y="-1"/>
            <a:ext cx="9144000" cy="4524663"/>
          </a:xfrm>
          <a:prstGeom prst="rect">
            <a:avLst/>
          </a:prstGeom>
        </p:spPr>
      </p:pic>
      <p:sp>
        <p:nvSpPr>
          <p:cNvPr id="3"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sp>
        <p:nvSpPr>
          <p:cNvPr id="9" name="Text Placeholder 9"/>
          <p:cNvSpPr>
            <a:spLocks noGrp="1"/>
          </p:cNvSpPr>
          <p:nvPr>
            <p:ph type="body" sz="quarter" idx="11"/>
          </p:nvPr>
        </p:nvSpPr>
        <p:spPr>
          <a:xfrm>
            <a:off x="596348" y="950857"/>
            <a:ext cx="7939640" cy="3158435"/>
          </a:xfrm>
          <a:prstGeom prst="rect">
            <a:avLst/>
          </a:prstGeom>
        </p:spPr>
        <p:txBody>
          <a:bodyPr vert="horz"/>
          <a:lstStyle>
            <a:lvl1pPr>
              <a:spcBef>
                <a:spcPts val="800"/>
              </a:spcBef>
              <a:defRPr sz="2800"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
        <p:nvSpPr>
          <p:cNvPr id="6" name="Title 1"/>
          <p:cNvSpPr>
            <a:spLocks noGrp="1"/>
          </p:cNvSpPr>
          <p:nvPr>
            <p:ph type="title"/>
          </p:nvPr>
        </p:nvSpPr>
        <p:spPr>
          <a:xfrm>
            <a:off x="590972" y="154616"/>
            <a:ext cx="7931537" cy="839304"/>
          </a:xfrm>
          <a:prstGeom prst="rect">
            <a:avLst/>
          </a:prstGeom>
        </p:spPr>
        <p:txBody>
          <a:bodyPr>
            <a:normAutofit/>
          </a:bodyPr>
          <a:lstStyle>
            <a:lvl1pPr>
              <a:defRPr sz="4000" b="1" i="0" spc="200">
                <a:solidFill>
                  <a:schemeClr val="bg1"/>
                </a:solidFill>
                <a:latin typeface="Komika Text Kaps"/>
                <a:cs typeface="Komika Text Kaps"/>
              </a:defRPr>
            </a:lvl1pPr>
          </a:lstStyle>
          <a:p>
            <a:r>
              <a:rPr lang="en-CA" dirty="0"/>
              <a:t>Click to edit Master title style</a:t>
            </a:r>
            <a:endParaRPr lang="en-US" dirty="0"/>
          </a:p>
        </p:txBody>
      </p:sp>
    </p:spTree>
    <p:extLst>
      <p:ext uri="{BB962C8B-B14F-4D97-AF65-F5344CB8AC3E}">
        <p14:creationId xmlns:p14="http://schemas.microsoft.com/office/powerpoint/2010/main" val="17658320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o header">
    <p:spTree>
      <p:nvGrpSpPr>
        <p:cNvPr id="1" name=""/>
        <p:cNvGrpSpPr/>
        <p:nvPr/>
      </p:nvGrpSpPr>
      <p:grpSpPr>
        <a:xfrm>
          <a:off x="0" y="0"/>
          <a:ext cx="0" cy="0"/>
          <a:chOff x="0" y="0"/>
          <a:chExt cx="0" cy="0"/>
        </a:xfrm>
      </p:grpSpPr>
      <p:pic>
        <p:nvPicPr>
          <p:cNvPr id="3" name="Picture 2"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r="2174"/>
          <a:stretch/>
        </p:blipFill>
        <p:spPr>
          <a:xfrm>
            <a:off x="0" y="-1"/>
            <a:ext cx="9144000" cy="4524663"/>
          </a:xfrm>
          <a:prstGeom prst="rect">
            <a:avLst/>
          </a:prstGeom>
        </p:spPr>
      </p:pic>
      <p:sp>
        <p:nvSpPr>
          <p:cNvPr id="4"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sp>
        <p:nvSpPr>
          <p:cNvPr id="5" name="Text Placeholder 9"/>
          <p:cNvSpPr>
            <a:spLocks noGrp="1"/>
          </p:cNvSpPr>
          <p:nvPr>
            <p:ph type="body" sz="quarter" idx="11"/>
          </p:nvPr>
        </p:nvSpPr>
        <p:spPr>
          <a:xfrm>
            <a:off x="596348" y="501803"/>
            <a:ext cx="7939640" cy="3670213"/>
          </a:xfrm>
          <a:prstGeom prst="rect">
            <a:avLst/>
          </a:prstGeom>
        </p:spPr>
        <p:txBody>
          <a:bodyPr vert="horz"/>
          <a:lstStyle>
            <a:lvl1pPr>
              <a:spcBef>
                <a:spcPts val="800"/>
              </a:spcBef>
              <a:defRPr sz="3200"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Tree>
    <p:extLst>
      <p:ext uri="{BB962C8B-B14F-4D97-AF65-F5344CB8AC3E}">
        <p14:creationId xmlns:p14="http://schemas.microsoft.com/office/powerpoint/2010/main" val="38245759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ull green with 2 boxes">
    <p:spTree>
      <p:nvGrpSpPr>
        <p:cNvPr id="1" name=""/>
        <p:cNvGrpSpPr/>
        <p:nvPr/>
      </p:nvGrpSpPr>
      <p:grpSpPr>
        <a:xfrm>
          <a:off x="0" y="0"/>
          <a:ext cx="0" cy="0"/>
          <a:chOff x="0" y="0"/>
          <a:chExt cx="0" cy="0"/>
        </a:xfrm>
      </p:grpSpPr>
      <p:sp>
        <p:nvSpPr>
          <p:cNvPr id="5"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pic>
        <p:nvPicPr>
          <p:cNvPr id="8" name="Picture 7"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r="2174"/>
          <a:stretch/>
        </p:blipFill>
        <p:spPr>
          <a:xfrm>
            <a:off x="0" y="-1"/>
            <a:ext cx="9144000" cy="4524663"/>
          </a:xfrm>
          <a:prstGeom prst="rect">
            <a:avLst/>
          </a:prstGeom>
        </p:spPr>
      </p:pic>
      <p:sp>
        <p:nvSpPr>
          <p:cNvPr id="9" name="Text Placeholder 9"/>
          <p:cNvSpPr>
            <a:spLocks noGrp="1"/>
          </p:cNvSpPr>
          <p:nvPr>
            <p:ph type="body" sz="quarter" idx="11"/>
          </p:nvPr>
        </p:nvSpPr>
        <p:spPr>
          <a:xfrm>
            <a:off x="596348" y="950857"/>
            <a:ext cx="3366052" cy="3158435"/>
          </a:xfrm>
          <a:prstGeom prst="rect">
            <a:avLst/>
          </a:prstGeom>
        </p:spPr>
        <p:txBody>
          <a:bodyPr vert="horz"/>
          <a:lstStyle>
            <a:lvl1pPr>
              <a:spcBef>
                <a:spcPts val="800"/>
              </a:spcBef>
              <a:defRPr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
        <p:nvSpPr>
          <p:cNvPr id="11" name="Text Placeholder 9"/>
          <p:cNvSpPr>
            <a:spLocks noGrp="1"/>
          </p:cNvSpPr>
          <p:nvPr>
            <p:ph type="body" sz="quarter" idx="12"/>
          </p:nvPr>
        </p:nvSpPr>
        <p:spPr>
          <a:xfrm>
            <a:off x="4101548" y="950857"/>
            <a:ext cx="4420152" cy="3158435"/>
          </a:xfrm>
          <a:prstGeom prst="rect">
            <a:avLst/>
          </a:prstGeom>
        </p:spPr>
        <p:txBody>
          <a:bodyPr vert="horz"/>
          <a:lstStyle>
            <a:lvl1pPr>
              <a:spcBef>
                <a:spcPts val="800"/>
              </a:spcBef>
              <a:defRPr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
        <p:nvSpPr>
          <p:cNvPr id="7" name="Title 1"/>
          <p:cNvSpPr>
            <a:spLocks noGrp="1"/>
          </p:cNvSpPr>
          <p:nvPr>
            <p:ph type="title"/>
          </p:nvPr>
        </p:nvSpPr>
        <p:spPr>
          <a:xfrm>
            <a:off x="590972" y="154616"/>
            <a:ext cx="7931537" cy="839304"/>
          </a:xfrm>
          <a:prstGeom prst="rect">
            <a:avLst/>
          </a:prstGeom>
        </p:spPr>
        <p:txBody>
          <a:bodyPr>
            <a:normAutofit/>
          </a:bodyPr>
          <a:lstStyle>
            <a:lvl1pPr>
              <a:defRPr sz="4000" b="1" i="0" spc="200">
                <a:solidFill>
                  <a:schemeClr val="bg1"/>
                </a:solidFill>
                <a:latin typeface="Komika Text Kaps"/>
                <a:cs typeface="Komika Text Kaps"/>
              </a:defRPr>
            </a:lvl1pPr>
          </a:lstStyle>
          <a:p>
            <a:r>
              <a:rPr lang="en-CA" dirty="0"/>
              <a:t>Click to edit Master title style</a:t>
            </a:r>
            <a:endParaRPr lang="en-US" dirty="0"/>
          </a:p>
        </p:txBody>
      </p:sp>
    </p:spTree>
    <p:extLst>
      <p:ext uri="{BB962C8B-B14F-4D97-AF65-F5344CB8AC3E}">
        <p14:creationId xmlns:p14="http://schemas.microsoft.com/office/powerpoint/2010/main" val="9299718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lt - short green">
    <p:spTree>
      <p:nvGrpSpPr>
        <p:cNvPr id="1" name=""/>
        <p:cNvGrpSpPr/>
        <p:nvPr/>
      </p:nvGrpSpPr>
      <p:grpSpPr>
        <a:xfrm>
          <a:off x="0" y="0"/>
          <a:ext cx="0" cy="0"/>
          <a:chOff x="0" y="0"/>
          <a:chExt cx="0" cy="0"/>
        </a:xfrm>
      </p:grpSpPr>
      <p:pic>
        <p:nvPicPr>
          <p:cNvPr id="3" name="Picture 2"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r="2174" b="68282"/>
          <a:stretch/>
        </p:blipFill>
        <p:spPr>
          <a:xfrm>
            <a:off x="0" y="-1"/>
            <a:ext cx="9144000" cy="1435101"/>
          </a:xfrm>
          <a:prstGeom prst="rect">
            <a:avLst/>
          </a:prstGeom>
        </p:spPr>
      </p:pic>
      <p:sp>
        <p:nvSpPr>
          <p:cNvPr id="4" name="Title 1"/>
          <p:cNvSpPr>
            <a:spLocks noGrp="1"/>
          </p:cNvSpPr>
          <p:nvPr>
            <p:ph type="title"/>
          </p:nvPr>
        </p:nvSpPr>
        <p:spPr>
          <a:xfrm>
            <a:off x="590972" y="304800"/>
            <a:ext cx="8260928" cy="901700"/>
          </a:xfrm>
          <a:prstGeom prst="rect">
            <a:avLst/>
          </a:prstGeom>
        </p:spPr>
        <p:txBody>
          <a:bodyPr>
            <a:normAutofit/>
          </a:bodyPr>
          <a:lstStyle>
            <a:lvl1pPr>
              <a:defRPr sz="4000" b="1" i="0" spc="200">
                <a:solidFill>
                  <a:schemeClr val="bg1"/>
                </a:solidFill>
                <a:latin typeface="Komika Text Kaps"/>
                <a:cs typeface="Komika Text Kaps"/>
              </a:defRPr>
            </a:lvl1pPr>
          </a:lstStyle>
          <a:p>
            <a:r>
              <a:rPr lang="en-CA" dirty="0"/>
              <a:t>Click to edit Master title style</a:t>
            </a:r>
            <a:endParaRPr lang="en-US" dirty="0"/>
          </a:p>
        </p:txBody>
      </p:sp>
      <p:sp>
        <p:nvSpPr>
          <p:cNvPr id="5"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sp>
        <p:nvSpPr>
          <p:cNvPr id="6" name="Text Placeholder 9"/>
          <p:cNvSpPr>
            <a:spLocks noGrp="1"/>
          </p:cNvSpPr>
          <p:nvPr>
            <p:ph type="body" sz="quarter" idx="11"/>
          </p:nvPr>
        </p:nvSpPr>
        <p:spPr>
          <a:xfrm>
            <a:off x="596348" y="1587500"/>
            <a:ext cx="7939640" cy="2933700"/>
          </a:xfrm>
          <a:prstGeom prst="rect">
            <a:avLst/>
          </a:prstGeom>
        </p:spPr>
        <p:txBody>
          <a:bodyPr vert="horz"/>
          <a:lstStyle>
            <a:lvl1pPr>
              <a:spcBef>
                <a:spcPts val="0"/>
              </a:spcBef>
              <a:spcAft>
                <a:spcPts val="800"/>
              </a:spcAft>
              <a:defRPr b="0" spc="0">
                <a:solidFill>
                  <a:srgbClr val="636463"/>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Tree>
    <p:extLst>
      <p:ext uri="{BB962C8B-B14F-4D97-AF65-F5344CB8AC3E}">
        <p14:creationId xmlns:p14="http://schemas.microsoft.com/office/powerpoint/2010/main" val="34368157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571506" y="4715540"/>
            <a:ext cx="8000989" cy="20574"/>
          </a:xfrm>
          <a:prstGeom prst="rect">
            <a:avLst/>
          </a:prstGeom>
          <a:solidFill>
            <a:srgbClr val="5BA03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dirty="0"/>
              <a:t>- </a:t>
            </a:r>
          </a:p>
        </p:txBody>
      </p:sp>
      <p:sp>
        <p:nvSpPr>
          <p:cNvPr id="10" name="Text Placeholder 11"/>
          <p:cNvSpPr txBox="1">
            <a:spLocks/>
          </p:cNvSpPr>
          <p:nvPr userDrawn="1"/>
        </p:nvSpPr>
        <p:spPr>
          <a:xfrm>
            <a:off x="487209" y="4763038"/>
            <a:ext cx="3545529" cy="317500"/>
          </a:xfrm>
          <a:prstGeom prst="rect">
            <a:avLst/>
          </a:prstGeom>
        </p:spPr>
        <p:txBody>
          <a:bodyPr>
            <a:normAutofit/>
          </a:bodyPr>
          <a:lstStyle>
            <a:lvl1pPr marL="0" indent="0" algn="l" defTabSz="685800" rtl="0" eaLnBrk="1" latinLnBrk="0" hangingPunct="1">
              <a:spcBef>
                <a:spcPct val="20000"/>
              </a:spcBef>
              <a:buClr>
                <a:schemeClr val="accent1"/>
              </a:buClr>
              <a:buFont typeface="Arial" pitchFamily="34" charset="0"/>
              <a:buNone/>
              <a:defRPr sz="1200" b="0" i="0" kern="1200">
                <a:solidFill>
                  <a:schemeClr val="tx2"/>
                </a:solidFill>
                <a:latin typeface="Calibri"/>
                <a:ea typeface="+mn-ea"/>
                <a:cs typeface="Calibri"/>
              </a:defRPr>
            </a:lvl1pPr>
            <a:lvl2pPr marL="445770" indent="-205740" algn="l" defTabSz="685800" rtl="0" eaLnBrk="1" latinLnBrk="0" hangingPunct="1">
              <a:spcBef>
                <a:spcPct val="20000"/>
              </a:spcBef>
              <a:buClr>
                <a:schemeClr val="accent1"/>
              </a:buClr>
              <a:buFont typeface="Arial" pitchFamily="34" charset="0"/>
              <a:buChar char="•"/>
              <a:defRPr sz="1700" b="1" i="0" kern="1200">
                <a:solidFill>
                  <a:schemeClr val="tx2"/>
                </a:solidFill>
                <a:latin typeface="Komika Text"/>
                <a:ea typeface="+mn-ea"/>
                <a:cs typeface="Komika Text"/>
              </a:defRPr>
            </a:lvl2pPr>
            <a:lvl3pPr marL="651510" indent="-171450" algn="l" defTabSz="685800" rtl="0" eaLnBrk="1" latinLnBrk="0" hangingPunct="1">
              <a:spcBef>
                <a:spcPct val="20000"/>
              </a:spcBef>
              <a:buClr>
                <a:schemeClr val="accent1"/>
              </a:buClr>
              <a:buFont typeface="Arial" pitchFamily="34" charset="0"/>
              <a:buChar char="•"/>
              <a:defRPr sz="1500" b="1" i="0" kern="1200">
                <a:solidFill>
                  <a:schemeClr val="tx2"/>
                </a:solidFill>
                <a:latin typeface="Komika Text"/>
                <a:ea typeface="+mn-ea"/>
                <a:cs typeface="Komika Text"/>
              </a:defRPr>
            </a:lvl3pPr>
            <a:lvl4pPr marL="857250" indent="-171450" algn="l" defTabSz="685800" rtl="0" eaLnBrk="1" latinLnBrk="0" hangingPunct="1">
              <a:spcBef>
                <a:spcPct val="20000"/>
              </a:spcBef>
              <a:buClr>
                <a:schemeClr val="accent1"/>
              </a:buClr>
              <a:buFont typeface="Arial" pitchFamily="34" charset="0"/>
              <a:buChar char="•"/>
              <a:defRPr sz="1400" b="1" i="0" kern="1200">
                <a:solidFill>
                  <a:schemeClr val="tx2"/>
                </a:solidFill>
                <a:latin typeface="Komika Text"/>
                <a:ea typeface="+mn-ea"/>
                <a:cs typeface="Komika Text"/>
              </a:defRPr>
            </a:lvl4pPr>
            <a:lvl5pPr marL="1028700" indent="-171450" algn="l" defTabSz="685800" rtl="0" eaLnBrk="1" latinLnBrk="0" hangingPunct="1">
              <a:spcBef>
                <a:spcPct val="20000"/>
              </a:spcBef>
              <a:buClr>
                <a:schemeClr val="accent1"/>
              </a:buClr>
              <a:buFont typeface="Arial" pitchFamily="34" charset="0"/>
              <a:buChar char="•"/>
              <a:defRPr sz="1400" b="1" i="0" kern="1200" baseline="0">
                <a:solidFill>
                  <a:schemeClr val="tx2"/>
                </a:solidFill>
                <a:latin typeface="Komika Text"/>
                <a:ea typeface="+mn-ea"/>
                <a:cs typeface="Komika Text"/>
              </a:defRPr>
            </a:lvl5pPr>
            <a:lvl6pPr marL="123444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6pPr>
            <a:lvl7pPr marL="1426464"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7pPr>
            <a:lvl8pPr marL="164592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8pPr>
            <a:lvl9pPr marL="185166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9pPr>
          </a:lstStyle>
          <a:p>
            <a:r>
              <a:rPr lang="en-US" sz="1050" b="0" i="0" dirty="0">
                <a:solidFill>
                  <a:schemeClr val="tx1"/>
                </a:solidFill>
                <a:latin typeface="Arial" panose="020B0604020202020204" pitchFamily="34" charset="0"/>
                <a:cs typeface="Arial" panose="020B0604020202020204" pitchFamily="34" charset="0"/>
              </a:rPr>
              <a:t>Skills/</a:t>
            </a:r>
            <a:r>
              <a:rPr lang="en-US" sz="1050" b="0" i="0" dirty="0" err="1">
                <a:solidFill>
                  <a:schemeClr val="tx1"/>
                </a:solidFill>
                <a:latin typeface="Arial" panose="020B0604020202020204" pitchFamily="34" charset="0"/>
                <a:cs typeface="Arial" panose="020B0604020202020204" pitchFamily="34" charset="0"/>
              </a:rPr>
              <a:t>Compétences</a:t>
            </a:r>
            <a:r>
              <a:rPr lang="en-US" sz="1050" b="0" i="0" dirty="0">
                <a:solidFill>
                  <a:schemeClr val="tx1"/>
                </a:solidFill>
                <a:latin typeface="Arial" panose="020B0604020202020204" pitchFamily="34" charset="0"/>
                <a:cs typeface="Arial" panose="020B0604020202020204" pitchFamily="34" charset="0"/>
              </a:rPr>
              <a:t> Canada — Skills for Success</a:t>
            </a:r>
          </a:p>
        </p:txBody>
      </p:sp>
    </p:spTree>
  </p:cSld>
  <p:clrMap bg1="lt1" tx1="dk1" bg2="lt2" tx2="dk2" accent1="accent1" accent2="accent2" accent3="accent3" accent4="accent4" accent5="accent5" accent6="accent6" hlink="hlink" folHlink="folHlink"/>
  <p:sldLayoutIdLst>
    <p:sldLayoutId id="2147483661" r:id="rId1"/>
    <p:sldLayoutId id="2147483688" r:id="rId2"/>
    <p:sldLayoutId id="2147483687" r:id="rId3"/>
    <p:sldLayoutId id="2147483691" r:id="rId4"/>
    <p:sldLayoutId id="2147483689" r:id="rId5"/>
    <p:sldLayoutId id="2147483690" r:id="rId6"/>
  </p:sldLayoutIdLst>
  <p:timing>
    <p:tnLst>
      <p:par>
        <p:cTn xmlns:p14="http://schemas.microsoft.com/office/powerpoint/2010/main" id="1" dur="indefinite" restart="never" nodeType="tmRoot"/>
      </p:par>
    </p:tnLst>
  </p:timing>
  <p:txStyles>
    <p:titleStyle>
      <a:lvl1pPr algn="l" defTabSz="685800" rtl="0" eaLnBrk="1" latinLnBrk="0" hangingPunct="1">
        <a:spcBef>
          <a:spcPct val="0"/>
        </a:spcBef>
        <a:buNone/>
        <a:defRPr sz="4000" b="1" i="0" kern="1200" spc="250">
          <a:solidFill>
            <a:schemeClr val="tx1">
              <a:lumMod val="85000"/>
              <a:lumOff val="15000"/>
            </a:schemeClr>
          </a:solidFill>
          <a:latin typeface="Komika Text Kaps"/>
          <a:ea typeface="+mj-ea"/>
          <a:cs typeface="Komika Text Kap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05740" indent="-205740" algn="l" defTabSz="685800" rtl="0" eaLnBrk="1" latinLnBrk="0" hangingPunct="1">
        <a:spcBef>
          <a:spcPct val="20000"/>
        </a:spcBef>
        <a:buClr>
          <a:schemeClr val="accent1"/>
        </a:buClr>
        <a:buFont typeface="Arial" pitchFamily="34" charset="0"/>
        <a:buChar char="•"/>
        <a:defRPr sz="2800" b="1" i="0" kern="1200" spc="100">
          <a:solidFill>
            <a:schemeClr val="tx2"/>
          </a:solidFill>
          <a:latin typeface="Calibri"/>
          <a:ea typeface="+mn-ea"/>
          <a:cs typeface="Calibri"/>
        </a:defRPr>
      </a:lvl1pPr>
      <a:lvl2pPr marL="445770" indent="-205740" algn="l" defTabSz="685800" rtl="0" eaLnBrk="1" latinLnBrk="0" hangingPunct="1">
        <a:spcBef>
          <a:spcPct val="20000"/>
        </a:spcBef>
        <a:buClr>
          <a:schemeClr val="accent1"/>
        </a:buClr>
        <a:buFont typeface="Arial" pitchFamily="34" charset="0"/>
        <a:buChar char="•"/>
        <a:defRPr sz="2800" b="1" i="0" kern="1200" spc="100">
          <a:solidFill>
            <a:schemeClr val="tx2"/>
          </a:solidFill>
          <a:latin typeface="Calibri"/>
          <a:ea typeface="+mn-ea"/>
          <a:cs typeface="Calibri"/>
        </a:defRPr>
      </a:lvl2pPr>
      <a:lvl3pPr marL="651510" indent="-171450" algn="l" defTabSz="685800" rtl="0" eaLnBrk="1" latinLnBrk="0" hangingPunct="1">
        <a:spcBef>
          <a:spcPct val="20000"/>
        </a:spcBef>
        <a:buClr>
          <a:schemeClr val="accent1"/>
        </a:buClr>
        <a:buFont typeface="Arial" pitchFamily="34" charset="0"/>
        <a:buChar char="•"/>
        <a:defRPr sz="2800" b="1" i="0" kern="1200">
          <a:solidFill>
            <a:schemeClr val="tx2"/>
          </a:solidFill>
          <a:latin typeface="Calibri"/>
          <a:ea typeface="+mn-ea"/>
          <a:cs typeface="Calibri"/>
        </a:defRPr>
      </a:lvl3pPr>
      <a:lvl4pPr marL="857250" indent="-171450" algn="l" defTabSz="685800" rtl="0" eaLnBrk="1" latinLnBrk="0" hangingPunct="1">
        <a:spcBef>
          <a:spcPct val="20000"/>
        </a:spcBef>
        <a:buClr>
          <a:schemeClr val="accent1"/>
        </a:buClr>
        <a:buFont typeface="Arial" pitchFamily="34" charset="0"/>
        <a:buChar char="•"/>
        <a:defRPr sz="1400" b="1" i="0" kern="1200">
          <a:solidFill>
            <a:schemeClr val="tx2"/>
          </a:solidFill>
          <a:latin typeface="Komika Text"/>
          <a:ea typeface="+mn-ea"/>
          <a:cs typeface="Komika Text"/>
        </a:defRPr>
      </a:lvl4pPr>
      <a:lvl5pPr marL="1028700" indent="-171450" algn="l" defTabSz="685800" rtl="0" eaLnBrk="1" latinLnBrk="0" hangingPunct="1">
        <a:spcBef>
          <a:spcPct val="20000"/>
        </a:spcBef>
        <a:buClr>
          <a:schemeClr val="accent1"/>
        </a:buClr>
        <a:buFont typeface="Arial" pitchFamily="34" charset="0"/>
        <a:buChar char="•"/>
        <a:defRPr sz="1400" b="1" i="0" kern="1200" baseline="0">
          <a:solidFill>
            <a:schemeClr val="tx2"/>
          </a:solidFill>
          <a:latin typeface="Komika Text"/>
          <a:ea typeface="+mn-ea"/>
          <a:cs typeface="Komika Text"/>
        </a:defRPr>
      </a:lvl5pPr>
      <a:lvl6pPr marL="123444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6pPr>
      <a:lvl7pPr marL="1426464"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7pPr>
      <a:lvl8pPr marL="164592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8pPr>
      <a:lvl9pPr marL="185166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 Id="rId3" Type="http://schemas.openxmlformats.org/officeDocument/2006/relationships/image" Target="../media/image5.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2.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3.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6.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 Id="rId3" Type="http://schemas.openxmlformats.org/officeDocument/2006/relationships/image" Target="../media/image7.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8.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9.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0.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08550" y="273538"/>
            <a:ext cx="7720102" cy="1438031"/>
          </a:xfrm>
        </p:spPr>
        <p:txBody>
          <a:bodyPr anchor="b"/>
          <a:lstStyle/>
          <a:p>
            <a:r>
              <a:rPr lang="en-US" spc="200" dirty="0"/>
              <a:t>Compétences pour </a:t>
            </a:r>
            <a:r>
              <a:rPr lang="en-US" spc="200" dirty="0" err="1"/>
              <a:t>réussir</a:t>
            </a:r>
            <a:endParaRPr lang="en-US" spc="200" dirty="0"/>
          </a:p>
        </p:txBody>
      </p:sp>
      <p:sp>
        <p:nvSpPr>
          <p:cNvPr id="3" name="Subtitle 2"/>
          <p:cNvSpPr>
            <a:spLocks noGrp="1"/>
          </p:cNvSpPr>
          <p:nvPr>
            <p:ph type="subTitle" idx="1"/>
          </p:nvPr>
        </p:nvSpPr>
        <p:spPr>
          <a:xfrm>
            <a:off x="808550" y="2510766"/>
            <a:ext cx="7378700" cy="1131721"/>
          </a:xfrm>
        </p:spPr>
        <p:txBody>
          <a:bodyPr/>
          <a:lstStyle/>
          <a:p>
            <a:r>
              <a:rPr lang="en-US" spc="100" dirty="0"/>
              <a:t>Compétences </a:t>
            </a:r>
            <a:r>
              <a:rPr lang="en-US" spc="100" dirty="0" err="1"/>
              <a:t>numériques</a:t>
            </a:r>
            <a:endParaRPr lang="en-US" spc="100" dirty="0"/>
          </a:p>
        </p:txBody>
      </p:sp>
      <p:pic>
        <p:nvPicPr>
          <p:cNvPr id="6" name="Picture 5">
            <a:extLst>
              <a:ext uri="{FF2B5EF4-FFF2-40B4-BE49-F238E27FC236}">
                <a16:creationId xmlns:a16="http://schemas.microsoft.com/office/drawing/2014/main" xmlns="" id="{7FD970B4-1C95-9B14-6CCD-F1258FD62CC4}"/>
              </a:ext>
            </a:extLst>
          </p:cNvPr>
          <p:cNvPicPr>
            <a:picLocks noChangeAspect="1"/>
          </p:cNvPicPr>
          <p:nvPr/>
        </p:nvPicPr>
        <p:blipFill>
          <a:blip r:embed="rId2"/>
          <a:srcRect/>
          <a:stretch/>
        </p:blipFill>
        <p:spPr>
          <a:xfrm>
            <a:off x="578339" y="3835692"/>
            <a:ext cx="1756856" cy="796882"/>
          </a:xfrm>
          <a:prstGeom prst="rect">
            <a:avLst/>
          </a:prstGeom>
        </p:spPr>
      </p:pic>
      <p:pic>
        <p:nvPicPr>
          <p:cNvPr id="7" name="Picture 6">
            <a:extLst>
              <a:ext uri="{FF2B5EF4-FFF2-40B4-BE49-F238E27FC236}">
                <a16:creationId xmlns:a16="http://schemas.microsoft.com/office/drawing/2014/main" xmlns="" id="{D59C70E6-298E-C7F5-48DD-D2B620E200F8}"/>
              </a:ext>
            </a:extLst>
          </p:cNvPr>
          <p:cNvPicPr>
            <a:picLocks noChangeAspect="1"/>
          </p:cNvPicPr>
          <p:nvPr/>
        </p:nvPicPr>
        <p:blipFill>
          <a:blip r:embed="rId3"/>
          <a:srcRect/>
          <a:stretch/>
        </p:blipFill>
        <p:spPr>
          <a:xfrm>
            <a:off x="6510308" y="4363571"/>
            <a:ext cx="2055353" cy="269003"/>
          </a:xfrm>
          <a:prstGeom prst="rect">
            <a:avLst/>
          </a:prstGeom>
        </p:spPr>
      </p:pic>
      <p:sp>
        <p:nvSpPr>
          <p:cNvPr id="8" name="Rectangle 7">
            <a:extLst>
              <a:ext uri="{FF2B5EF4-FFF2-40B4-BE49-F238E27FC236}">
                <a16:creationId xmlns:a16="http://schemas.microsoft.com/office/drawing/2014/main" xmlns="" id="{91230745-2B66-A87E-D381-7266C67406AF}"/>
              </a:ext>
            </a:extLst>
          </p:cNvPr>
          <p:cNvSpPr/>
          <p:nvPr/>
        </p:nvSpPr>
        <p:spPr>
          <a:xfrm>
            <a:off x="492369" y="4759569"/>
            <a:ext cx="8159262" cy="3048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6295435" y="3283641"/>
            <a:ext cx="2540000" cy="923330"/>
          </a:xfrm>
          <a:prstGeom prst="rect">
            <a:avLst/>
          </a:prstGeom>
          <a:noFill/>
          <a:ln>
            <a:solidFill>
              <a:srgbClr val="FF6600"/>
            </a:solidFill>
          </a:ln>
        </p:spPr>
        <p:txBody>
          <a:bodyPr wrap="square" rtlCol="0">
            <a:spAutoFit/>
          </a:bodyPr>
          <a:lstStyle/>
          <a:p>
            <a:r>
              <a:rPr lang="en-US" dirty="0" smtClean="0"/>
              <a:t>Need French version of graphic, or translation of text on left</a:t>
            </a:r>
            <a:endParaRPr lang="en-US" dirty="0"/>
          </a:p>
        </p:txBody>
      </p:sp>
    </p:spTree>
    <p:extLst>
      <p:ext uri="{BB962C8B-B14F-4D97-AF65-F5344CB8AC3E}">
        <p14:creationId xmlns:p14="http://schemas.microsoft.com/office/powerpoint/2010/main" val="21505772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fr-CA" dirty="0"/>
              <a:t>Vrai ou faux?</a:t>
            </a:r>
            <a:endParaRPr lang="fr-CA" dirty="0"/>
          </a:p>
        </p:txBody>
      </p:sp>
      <p:sp>
        <p:nvSpPr>
          <p:cNvPr id="5" name="Text Placeholder 4"/>
          <p:cNvSpPr>
            <a:spLocks noGrp="1"/>
          </p:cNvSpPr>
          <p:nvPr>
            <p:ph type="body" sz="quarter" idx="11"/>
          </p:nvPr>
        </p:nvSpPr>
        <p:spPr>
          <a:xfrm>
            <a:off x="596348" y="950857"/>
            <a:ext cx="5925562" cy="3158435"/>
          </a:xfrm>
        </p:spPr>
        <p:txBody>
          <a:bodyPr/>
          <a:lstStyle/>
          <a:p>
            <a:pPr marL="0" indent="0">
              <a:buNone/>
            </a:pPr>
            <a:r>
              <a:rPr lang="fr-CA" sz="3000" dirty="0"/>
              <a:t>Vos compétences numériques comprennent votre capacité à comprendre et à appliquer les règles de confidentialité et de sécurité. </a:t>
            </a:r>
          </a:p>
        </p:txBody>
      </p:sp>
      <p:sp>
        <p:nvSpPr>
          <p:cNvPr id="6" name="Alternate Process 5"/>
          <p:cNvSpPr/>
          <p:nvPr/>
        </p:nvSpPr>
        <p:spPr>
          <a:xfrm>
            <a:off x="6046704" y="2509026"/>
            <a:ext cx="2530268" cy="1963566"/>
          </a:xfrm>
          <a:prstGeom prst="flowChartAlternateProcess">
            <a:avLst/>
          </a:prstGeom>
          <a:blipFill rotWithShape="1">
            <a:blip r:embed="rId3"/>
            <a:srcRect/>
            <a:stretch>
              <a:fillRect l="-12281" r="-1"/>
            </a:stretch>
          </a:blipFill>
          <a:ln w="101600">
            <a:solidFill>
              <a:srgbClr val="00A0D6"/>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a:p>
        </p:txBody>
      </p:sp>
    </p:spTree>
    <p:extLst>
      <p:ext uri="{BB962C8B-B14F-4D97-AF65-F5344CB8AC3E}">
        <p14:creationId xmlns:p14="http://schemas.microsoft.com/office/powerpoint/2010/main" val="30148855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1"/>
          </p:nvPr>
        </p:nvSpPr>
        <p:spPr>
          <a:xfrm>
            <a:off x="596348" y="950857"/>
            <a:ext cx="3793400" cy="3158435"/>
          </a:xfrm>
        </p:spPr>
        <p:txBody>
          <a:bodyPr/>
          <a:lstStyle/>
          <a:p>
            <a:r>
              <a:rPr lang="fr-CA" sz="2600" dirty="0" smtClean="0"/>
              <a:t>Utilisez toujours des mots de passe forts.</a:t>
            </a:r>
          </a:p>
          <a:p>
            <a:r>
              <a:rPr lang="fr-CA" sz="2600" dirty="0" smtClean="0"/>
              <a:t>Utilisez l’authentification multifactorielle lorsque c’est possible.</a:t>
            </a:r>
          </a:p>
          <a:p>
            <a:r>
              <a:rPr lang="fr-CA" sz="2600" dirty="0" smtClean="0"/>
              <a:t>Ne partagez jamais les mots de passe.</a:t>
            </a:r>
            <a:endParaRPr lang="fr-CA" sz="2600" dirty="0"/>
          </a:p>
        </p:txBody>
      </p:sp>
      <p:sp>
        <p:nvSpPr>
          <p:cNvPr id="5" name="Text Placeholder 4"/>
          <p:cNvSpPr>
            <a:spLocks noGrp="1"/>
          </p:cNvSpPr>
          <p:nvPr>
            <p:ph type="body" sz="quarter" idx="12"/>
          </p:nvPr>
        </p:nvSpPr>
        <p:spPr>
          <a:xfrm>
            <a:off x="4577880" y="950857"/>
            <a:ext cx="3872384" cy="3643794"/>
          </a:xfrm>
        </p:spPr>
        <p:txBody>
          <a:bodyPr/>
          <a:lstStyle/>
          <a:p>
            <a:r>
              <a:rPr lang="fr-CA" sz="2600" dirty="0" smtClean="0"/>
              <a:t>Minimisez les renseignements personnels sur vos comptes de médias sociaux.</a:t>
            </a:r>
          </a:p>
          <a:p>
            <a:r>
              <a:rPr lang="fr-CA" sz="2600" dirty="0" smtClean="0"/>
              <a:t>Utilisez un logiciel antivirus.</a:t>
            </a:r>
          </a:p>
          <a:p>
            <a:pPr marL="0" indent="0" algn="r">
              <a:buNone/>
            </a:pPr>
            <a:r>
              <a:rPr lang="fr-CA" sz="2400" b="1" dirty="0" smtClean="0"/>
              <a:t>suite ...</a:t>
            </a:r>
          </a:p>
          <a:p>
            <a:endParaRPr lang="fr-CA" sz="2400" dirty="0"/>
          </a:p>
        </p:txBody>
      </p:sp>
      <p:sp>
        <p:nvSpPr>
          <p:cNvPr id="3" name="Title 2"/>
          <p:cNvSpPr>
            <a:spLocks noGrp="1"/>
          </p:cNvSpPr>
          <p:nvPr>
            <p:ph type="title"/>
          </p:nvPr>
        </p:nvSpPr>
        <p:spPr>
          <a:xfrm>
            <a:off x="0" y="154616"/>
            <a:ext cx="9144000" cy="839304"/>
          </a:xfrm>
        </p:spPr>
        <p:txBody>
          <a:bodyPr>
            <a:noAutofit/>
          </a:bodyPr>
          <a:lstStyle/>
          <a:p>
            <a:pPr algn="ctr"/>
            <a:r>
              <a:rPr lang="fr-CA" sz="3000" dirty="0" smtClean="0"/>
              <a:t>Prévenir les violations de données personnelles</a:t>
            </a:r>
            <a:endParaRPr lang="fr-CA" sz="3000" dirty="0"/>
          </a:p>
        </p:txBody>
      </p:sp>
    </p:spTree>
    <p:extLst>
      <p:ext uri="{BB962C8B-B14F-4D97-AF65-F5344CB8AC3E}">
        <p14:creationId xmlns:p14="http://schemas.microsoft.com/office/powerpoint/2010/main" val="395555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1"/>
          </p:nvPr>
        </p:nvSpPr>
        <p:spPr>
          <a:xfrm>
            <a:off x="596347" y="950857"/>
            <a:ext cx="3730689" cy="3158435"/>
          </a:xfrm>
        </p:spPr>
        <p:txBody>
          <a:bodyPr/>
          <a:lstStyle/>
          <a:p>
            <a:pPr marL="285750" indent="-228600">
              <a:lnSpc>
                <a:spcPct val="90000"/>
              </a:lnSpc>
              <a:spcAft>
                <a:spcPts val="600"/>
              </a:spcAft>
            </a:pPr>
            <a:r>
              <a:rPr lang="fr-CA" sz="2600" dirty="0"/>
              <a:t>Vérifiez la sécurité des sites Web avant d’y </a:t>
            </a:r>
            <a:r>
              <a:rPr lang="fr-CA" sz="2600" dirty="0" smtClean="0"/>
              <a:t>accéder. </a:t>
            </a:r>
            <a:br>
              <a:rPr lang="fr-CA" sz="2600" dirty="0" smtClean="0"/>
            </a:br>
            <a:r>
              <a:rPr lang="fr-CA" sz="2600" dirty="0" smtClean="0"/>
              <a:t>(</a:t>
            </a:r>
            <a:r>
              <a:rPr lang="fr-CA" sz="2600" dirty="0" err="1"/>
              <a:t>https</a:t>
            </a:r>
            <a:r>
              <a:rPr lang="fr-CA" sz="2600" dirty="0"/>
              <a:t> [sécurisé] et http [non sécurisé]</a:t>
            </a:r>
            <a:r>
              <a:rPr lang="fr-CA" sz="2600" dirty="0" smtClean="0"/>
              <a:t>)</a:t>
            </a:r>
          </a:p>
          <a:p>
            <a:pPr marL="285750" indent="-228600">
              <a:lnSpc>
                <a:spcPct val="90000"/>
              </a:lnSpc>
              <a:spcAft>
                <a:spcPts val="600"/>
              </a:spcAft>
            </a:pPr>
            <a:r>
              <a:rPr lang="fr-CA" sz="2600" dirty="0" smtClean="0"/>
              <a:t>Désactivez </a:t>
            </a:r>
            <a:r>
              <a:rPr lang="fr-CA" sz="2600" dirty="0"/>
              <a:t>la localisation sur les appareils </a:t>
            </a:r>
            <a:r>
              <a:rPr lang="fr-CA" sz="2600" dirty="0" smtClean="0"/>
              <a:t>mobiles.</a:t>
            </a:r>
            <a:endParaRPr lang="fr-CA" sz="2600" dirty="0"/>
          </a:p>
        </p:txBody>
      </p:sp>
      <p:sp>
        <p:nvSpPr>
          <p:cNvPr id="5" name="Text Placeholder 4"/>
          <p:cNvSpPr>
            <a:spLocks noGrp="1"/>
          </p:cNvSpPr>
          <p:nvPr>
            <p:ph type="body" sz="quarter" idx="12"/>
          </p:nvPr>
        </p:nvSpPr>
        <p:spPr>
          <a:xfrm>
            <a:off x="4640590" y="950857"/>
            <a:ext cx="4091871" cy="3643794"/>
          </a:xfrm>
        </p:spPr>
        <p:txBody>
          <a:bodyPr/>
          <a:lstStyle/>
          <a:p>
            <a:pPr marL="285750" indent="-228600">
              <a:lnSpc>
                <a:spcPct val="90000"/>
              </a:lnSpc>
              <a:spcAft>
                <a:spcPts val="600"/>
              </a:spcAft>
            </a:pPr>
            <a:r>
              <a:rPr lang="fr-CA" sz="2600" dirty="0"/>
              <a:t>N’ouvrez que les courriels et les liens provenant de sources que vous </a:t>
            </a:r>
            <a:r>
              <a:rPr lang="fr-CA" sz="2600" dirty="0" smtClean="0"/>
              <a:t>reconnaissez.</a:t>
            </a:r>
            <a:endParaRPr lang="fr-CA" sz="2600" dirty="0"/>
          </a:p>
          <a:p>
            <a:pPr marL="285750" indent="-228600">
              <a:lnSpc>
                <a:spcPct val="90000"/>
              </a:lnSpc>
              <a:spcAft>
                <a:spcPts val="600"/>
              </a:spcAft>
            </a:pPr>
            <a:r>
              <a:rPr lang="fr-CA" sz="2600" dirty="0"/>
              <a:t>Choisissez des paramètres de confidentialité rigoureux</a:t>
            </a:r>
            <a:r>
              <a:rPr lang="fr-CA" sz="2600" dirty="0" smtClean="0"/>
              <a:t>.</a:t>
            </a:r>
            <a:endParaRPr lang="fr-CA" sz="2600" dirty="0"/>
          </a:p>
        </p:txBody>
      </p:sp>
      <p:sp>
        <p:nvSpPr>
          <p:cNvPr id="3" name="Title 2"/>
          <p:cNvSpPr>
            <a:spLocks noGrp="1"/>
          </p:cNvSpPr>
          <p:nvPr>
            <p:ph type="title"/>
          </p:nvPr>
        </p:nvSpPr>
        <p:spPr>
          <a:xfrm>
            <a:off x="0" y="154616"/>
            <a:ext cx="9144000" cy="839304"/>
          </a:xfrm>
        </p:spPr>
        <p:txBody>
          <a:bodyPr>
            <a:noAutofit/>
          </a:bodyPr>
          <a:lstStyle/>
          <a:p>
            <a:pPr algn="ctr"/>
            <a:r>
              <a:rPr lang="fr-CA" sz="3000" dirty="0" smtClean="0"/>
              <a:t>Prévenir les violations de données personnelles</a:t>
            </a:r>
            <a:endParaRPr lang="fr-CA" sz="3000" dirty="0"/>
          </a:p>
        </p:txBody>
      </p:sp>
    </p:spTree>
    <p:extLst>
      <p:ext uri="{BB962C8B-B14F-4D97-AF65-F5344CB8AC3E}">
        <p14:creationId xmlns:p14="http://schemas.microsoft.com/office/powerpoint/2010/main" val="4497762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596347" y="1740636"/>
            <a:ext cx="2758673" cy="2368656"/>
          </a:xfrm>
        </p:spPr>
        <p:txBody>
          <a:bodyPr/>
          <a:lstStyle/>
          <a:p>
            <a:pPr marL="0" indent="0">
              <a:buNone/>
            </a:pPr>
            <a:r>
              <a:rPr lang="fr-CA" sz="3200" dirty="0"/>
              <a:t>Morgan utilise l’IA tous les matins.</a:t>
            </a:r>
          </a:p>
          <a:p>
            <a:endParaRPr lang="fr-CA" dirty="0"/>
          </a:p>
        </p:txBody>
      </p:sp>
      <p:sp>
        <p:nvSpPr>
          <p:cNvPr id="3" name="Text Placeholder 2"/>
          <p:cNvSpPr>
            <a:spLocks noGrp="1"/>
          </p:cNvSpPr>
          <p:nvPr>
            <p:ph type="body" sz="quarter" idx="12"/>
          </p:nvPr>
        </p:nvSpPr>
        <p:spPr>
          <a:xfrm>
            <a:off x="3574508" y="1505415"/>
            <a:ext cx="5220664" cy="2603877"/>
          </a:xfrm>
        </p:spPr>
        <p:txBody>
          <a:bodyPr/>
          <a:lstStyle/>
          <a:p>
            <a:r>
              <a:rPr lang="fr-CA" sz="2600" dirty="0"/>
              <a:t>Chaque matin, en se réveillant, Morgan saisit son téléphone intelligent, le porte à son visage pour se connecter et voir ce qui s’est passé pendant son sommeil. </a:t>
            </a:r>
            <a:endParaRPr lang="fr-CA" sz="2600" dirty="0" smtClean="0"/>
          </a:p>
          <a:p>
            <a:pPr marL="0" indent="0" algn="r">
              <a:spcBef>
                <a:spcPts val="1400"/>
              </a:spcBef>
              <a:buNone/>
            </a:pPr>
            <a:r>
              <a:rPr lang="fr-CA" sz="2400" b="1" dirty="0" smtClean="0"/>
              <a:t>suite ...</a:t>
            </a:r>
            <a:endParaRPr lang="fr-CA" sz="2400" b="1" dirty="0"/>
          </a:p>
        </p:txBody>
      </p:sp>
      <p:sp>
        <p:nvSpPr>
          <p:cNvPr id="4" name="Title 3"/>
          <p:cNvSpPr>
            <a:spLocks noGrp="1"/>
          </p:cNvSpPr>
          <p:nvPr>
            <p:ph type="title"/>
          </p:nvPr>
        </p:nvSpPr>
        <p:spPr/>
        <p:txBody>
          <a:bodyPr>
            <a:noAutofit/>
          </a:bodyPr>
          <a:lstStyle/>
          <a:p>
            <a:r>
              <a:rPr lang="fr-CA" sz="3200" dirty="0"/>
              <a:t>Que savez-vous déjà à propos de l’intelligence artificielle (IA)?</a:t>
            </a:r>
            <a:br>
              <a:rPr lang="fr-CA" sz="3200" dirty="0"/>
            </a:br>
            <a:endParaRPr lang="fr-CA" sz="3200" dirty="0"/>
          </a:p>
        </p:txBody>
      </p:sp>
    </p:spTree>
    <p:extLst>
      <p:ext uri="{BB962C8B-B14F-4D97-AF65-F5344CB8AC3E}">
        <p14:creationId xmlns:p14="http://schemas.microsoft.com/office/powerpoint/2010/main" val="6005220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596347" y="1395645"/>
            <a:ext cx="3793400" cy="2713647"/>
          </a:xfrm>
        </p:spPr>
        <p:txBody>
          <a:bodyPr/>
          <a:lstStyle/>
          <a:p>
            <a:r>
              <a:rPr lang="fr-CA" sz="2600" dirty="0" smtClean="0"/>
              <a:t>Ensuite, Morgan se connecte sur les médias sociaux, parcourt les premières publications et vérifie les nouvelles demandes d’amis. </a:t>
            </a:r>
          </a:p>
          <a:p>
            <a:endParaRPr lang="fr-CA" sz="2600" dirty="0"/>
          </a:p>
        </p:txBody>
      </p:sp>
      <p:sp>
        <p:nvSpPr>
          <p:cNvPr id="3" name="Text Placeholder 2"/>
          <p:cNvSpPr>
            <a:spLocks noGrp="1"/>
          </p:cNvSpPr>
          <p:nvPr>
            <p:ph type="body" sz="quarter" idx="12"/>
          </p:nvPr>
        </p:nvSpPr>
        <p:spPr>
          <a:xfrm>
            <a:off x="4452456" y="1395645"/>
            <a:ext cx="4628832" cy="2713647"/>
          </a:xfrm>
        </p:spPr>
        <p:txBody>
          <a:bodyPr/>
          <a:lstStyle/>
          <a:p>
            <a:r>
              <a:rPr lang="fr-CA" sz="2600" dirty="0" smtClean="0"/>
              <a:t>Sa montre intelligente lui permet de connaître la qualité de son sommeil et de consulter son calendrier pour savoir si des réunions sont prévues au courant de la journée.</a:t>
            </a:r>
            <a:endParaRPr lang="fr-CA" sz="2600" dirty="0"/>
          </a:p>
        </p:txBody>
      </p:sp>
      <p:sp>
        <p:nvSpPr>
          <p:cNvPr id="4" name="Title 3"/>
          <p:cNvSpPr>
            <a:spLocks noGrp="1"/>
          </p:cNvSpPr>
          <p:nvPr>
            <p:ph type="title"/>
          </p:nvPr>
        </p:nvSpPr>
        <p:spPr>
          <a:xfrm>
            <a:off x="590972" y="154616"/>
            <a:ext cx="8423687" cy="839304"/>
          </a:xfrm>
        </p:spPr>
        <p:txBody>
          <a:bodyPr>
            <a:noAutofit/>
          </a:bodyPr>
          <a:lstStyle/>
          <a:p>
            <a:r>
              <a:rPr lang="fr-CA" sz="3200" dirty="0" smtClean="0"/>
              <a:t>Que savez-vous déjà à propos de l’intelligence artificielle (IA)?</a:t>
            </a:r>
            <a:r>
              <a:rPr lang="fr-CA" sz="3200" dirty="0"/>
              <a:t> </a:t>
            </a:r>
            <a:r>
              <a:rPr lang="fr-CA" sz="3200" dirty="0" smtClean="0"/>
              <a:t> </a:t>
            </a:r>
            <a:r>
              <a:rPr lang="fr-CA" sz="2400" dirty="0" smtClean="0"/>
              <a:t> (suite)</a:t>
            </a:r>
            <a:endParaRPr lang="fr-CA" sz="2400" dirty="0"/>
          </a:p>
        </p:txBody>
      </p:sp>
    </p:spTree>
    <p:extLst>
      <p:ext uri="{BB962C8B-B14F-4D97-AF65-F5344CB8AC3E}">
        <p14:creationId xmlns:p14="http://schemas.microsoft.com/office/powerpoint/2010/main" val="4810341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596346" y="1395645"/>
            <a:ext cx="5267101" cy="2713647"/>
          </a:xfrm>
        </p:spPr>
        <p:txBody>
          <a:bodyPr/>
          <a:lstStyle/>
          <a:p>
            <a:r>
              <a:rPr lang="fr-CA" sz="2600" dirty="0"/>
              <a:t>Morgan cherche ensuite l’itinéraire le plus rapide pour se rendre à une nouvelle adresse, constate qu’il y a des travaux et envoie un texto à ses collègues pour les informer de la route alternative recommandée et du temps supplémentaire requis. </a:t>
            </a:r>
          </a:p>
        </p:txBody>
      </p:sp>
      <p:sp>
        <p:nvSpPr>
          <p:cNvPr id="3" name="Text Placeholder 2"/>
          <p:cNvSpPr>
            <a:spLocks noGrp="1"/>
          </p:cNvSpPr>
          <p:nvPr>
            <p:ph type="body" sz="quarter" idx="12"/>
          </p:nvPr>
        </p:nvSpPr>
        <p:spPr>
          <a:xfrm>
            <a:off x="6333778" y="2461979"/>
            <a:ext cx="2747509" cy="2069945"/>
          </a:xfrm>
        </p:spPr>
        <p:txBody>
          <a:bodyPr/>
          <a:lstStyle/>
          <a:p>
            <a:pPr marL="0" indent="0">
              <a:buNone/>
            </a:pPr>
            <a:r>
              <a:rPr lang="fr-CA" dirty="0"/>
              <a:t>Cela fait beaucoup d’IA, avant même de sortir du lit.</a:t>
            </a:r>
            <a:endParaRPr lang="fr-CA" dirty="0"/>
          </a:p>
        </p:txBody>
      </p:sp>
      <p:sp>
        <p:nvSpPr>
          <p:cNvPr id="4" name="Title 3"/>
          <p:cNvSpPr>
            <a:spLocks noGrp="1"/>
          </p:cNvSpPr>
          <p:nvPr>
            <p:ph type="title"/>
          </p:nvPr>
        </p:nvSpPr>
        <p:spPr/>
        <p:txBody>
          <a:bodyPr>
            <a:noAutofit/>
          </a:bodyPr>
          <a:lstStyle/>
          <a:p>
            <a:r>
              <a:rPr lang="fr-CA" sz="3200" dirty="0"/>
              <a:t>Que savez-vous déjà à propos de l’intelligence artificielle (IA)?  </a:t>
            </a:r>
            <a:r>
              <a:rPr lang="fr-CA" sz="2400" dirty="0"/>
              <a:t> (suite)</a:t>
            </a:r>
            <a:endParaRPr lang="fr-CA" sz="3200" dirty="0"/>
          </a:p>
        </p:txBody>
      </p:sp>
    </p:spTree>
    <p:extLst>
      <p:ext uri="{BB962C8B-B14F-4D97-AF65-F5344CB8AC3E}">
        <p14:creationId xmlns:p14="http://schemas.microsoft.com/office/powerpoint/2010/main" val="19166096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596347" y="950857"/>
            <a:ext cx="3809078" cy="3158435"/>
          </a:xfrm>
        </p:spPr>
        <p:txBody>
          <a:bodyPr/>
          <a:lstStyle/>
          <a:p>
            <a:pPr>
              <a:spcAft>
                <a:spcPts val="600"/>
              </a:spcAft>
            </a:pPr>
            <a:r>
              <a:rPr lang="fr-CA" sz="2600" dirty="0"/>
              <a:t>L’IA crée de </a:t>
            </a:r>
            <a:r>
              <a:rPr lang="fr-CA" sz="2600" b="1" dirty="0"/>
              <a:t>nouveaux emplois </a:t>
            </a:r>
            <a:r>
              <a:rPr lang="fr-CA" sz="2600" dirty="0"/>
              <a:t>et modernise </a:t>
            </a:r>
            <a:r>
              <a:rPr lang="fr-CA" sz="2600" dirty="0" smtClean="0"/>
              <a:t/>
            </a:r>
            <a:br>
              <a:rPr lang="fr-CA" sz="2600" dirty="0" smtClean="0"/>
            </a:br>
            <a:r>
              <a:rPr lang="fr-CA" sz="2600" dirty="0" smtClean="0"/>
              <a:t>les </a:t>
            </a:r>
            <a:r>
              <a:rPr lang="fr-CA" sz="2600" dirty="0"/>
              <a:t>métiers traditionnels en introduisant des machines et des </a:t>
            </a:r>
            <a:r>
              <a:rPr lang="fr-CA" sz="2600" b="1" dirty="0"/>
              <a:t>technologies de pointe</a:t>
            </a:r>
            <a:r>
              <a:rPr lang="fr-CA" sz="2600" dirty="0"/>
              <a:t>. </a:t>
            </a:r>
            <a:endParaRPr lang="fr-CA" sz="2600" dirty="0"/>
          </a:p>
        </p:txBody>
      </p:sp>
      <p:sp>
        <p:nvSpPr>
          <p:cNvPr id="8" name="Text Placeholder 7"/>
          <p:cNvSpPr>
            <a:spLocks noGrp="1"/>
          </p:cNvSpPr>
          <p:nvPr>
            <p:ph type="body" sz="quarter" idx="12"/>
          </p:nvPr>
        </p:nvSpPr>
        <p:spPr>
          <a:xfrm>
            <a:off x="4640589" y="950857"/>
            <a:ext cx="4201615" cy="3158435"/>
          </a:xfrm>
        </p:spPr>
        <p:txBody>
          <a:bodyPr/>
          <a:lstStyle/>
          <a:p>
            <a:r>
              <a:rPr lang="fr-CA" sz="2600" dirty="0"/>
              <a:t>L’IA peut aider en suggérant les </a:t>
            </a:r>
            <a:r>
              <a:rPr lang="fr-CA" sz="2600" b="1" dirty="0"/>
              <a:t>meilleurs processus </a:t>
            </a:r>
            <a:r>
              <a:rPr lang="fr-CA" sz="2600" dirty="0"/>
              <a:t>et produits pour un travail et en évitant qu’une personne ait à faire un travail trop dangereux pour sa sécurité, comme la machinerie lourde. </a:t>
            </a:r>
          </a:p>
          <a:p>
            <a:endParaRPr lang="fr-CA" sz="2600" dirty="0"/>
          </a:p>
        </p:txBody>
      </p:sp>
      <p:sp>
        <p:nvSpPr>
          <p:cNvPr id="3" name="Title 2"/>
          <p:cNvSpPr>
            <a:spLocks noGrp="1"/>
          </p:cNvSpPr>
          <p:nvPr>
            <p:ph type="title"/>
          </p:nvPr>
        </p:nvSpPr>
        <p:spPr/>
        <p:txBody>
          <a:bodyPr/>
          <a:lstStyle/>
          <a:p>
            <a:r>
              <a:rPr lang="en-US" smtClean="0"/>
              <a:t>L'IA dans différents métiers</a:t>
            </a:r>
            <a:endParaRPr lang="en-US" dirty="0"/>
          </a:p>
        </p:txBody>
      </p:sp>
    </p:spTree>
    <p:extLst>
      <p:ext uri="{BB962C8B-B14F-4D97-AF65-F5344CB8AC3E}">
        <p14:creationId xmlns:p14="http://schemas.microsoft.com/office/powerpoint/2010/main" val="20569873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90973" y="154616"/>
            <a:ext cx="3547931" cy="2950302"/>
          </a:xfrm>
        </p:spPr>
        <p:txBody>
          <a:bodyPr>
            <a:normAutofit/>
          </a:bodyPr>
          <a:lstStyle/>
          <a:p>
            <a:r>
              <a:rPr lang="en-US" sz="3600" dirty="0" smtClean="0"/>
              <a:t>Des </a:t>
            </a:r>
            <a:r>
              <a:rPr lang="en-US" sz="3600" dirty="0" err="1"/>
              <a:t>emplois</a:t>
            </a:r>
            <a:r>
              <a:rPr lang="en-US" sz="3600" dirty="0"/>
              <a:t> cool qui font </a:t>
            </a:r>
            <a:r>
              <a:rPr lang="en-US" sz="3600" dirty="0" err="1"/>
              <a:t>appel</a:t>
            </a:r>
            <a:r>
              <a:rPr lang="en-US" sz="3600" dirty="0"/>
              <a:t> </a:t>
            </a:r>
            <a:r>
              <a:rPr lang="en-US" sz="3600" dirty="0" err="1"/>
              <a:t>à</a:t>
            </a:r>
            <a:r>
              <a:rPr lang="en-US" sz="3600" dirty="0"/>
              <a:t> des </a:t>
            </a:r>
            <a:r>
              <a:rPr lang="en-US" sz="3600" dirty="0" err="1"/>
              <a:t>compétences</a:t>
            </a:r>
            <a:r>
              <a:rPr lang="en-US" sz="3600" dirty="0"/>
              <a:t> </a:t>
            </a:r>
            <a:r>
              <a:rPr lang="en-US" sz="3600" dirty="0" err="1"/>
              <a:t>numériques</a:t>
            </a:r>
            <a:endParaRPr lang="en-US" sz="3600" dirty="0"/>
          </a:p>
        </p:txBody>
      </p:sp>
      <p:pic>
        <p:nvPicPr>
          <p:cNvPr id="2" name="Picture 1" descr="CoolJobs-Digital-NUM-FR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32532" y="202409"/>
            <a:ext cx="3578991" cy="4692455"/>
          </a:xfrm>
          <a:prstGeom prst="rect">
            <a:avLst/>
          </a:prstGeom>
        </p:spPr>
      </p:pic>
    </p:spTree>
    <p:extLst>
      <p:ext uri="{BB962C8B-B14F-4D97-AF65-F5344CB8AC3E}">
        <p14:creationId xmlns:p14="http://schemas.microsoft.com/office/powerpoint/2010/main" val="25457745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a:t>Commencez</a:t>
            </a:r>
            <a:r>
              <a:rPr lang="en-US" dirty="0"/>
              <a:t> par </a:t>
            </a:r>
            <a:r>
              <a:rPr lang="en-US" dirty="0" err="1"/>
              <a:t>une</a:t>
            </a:r>
            <a:r>
              <a:rPr lang="en-US" dirty="0"/>
              <a:t> </a:t>
            </a:r>
            <a:r>
              <a:rPr lang="en-US" dirty="0" err="1" smtClean="0"/>
              <a:t>activité</a:t>
            </a:r>
            <a:endParaRPr lang="en-US" dirty="0"/>
          </a:p>
        </p:txBody>
      </p:sp>
      <p:sp>
        <p:nvSpPr>
          <p:cNvPr id="9" name="Text Placeholder 8"/>
          <p:cNvSpPr>
            <a:spLocks noGrp="1"/>
          </p:cNvSpPr>
          <p:nvPr>
            <p:ph type="body" sz="quarter" idx="11"/>
          </p:nvPr>
        </p:nvSpPr>
        <p:spPr>
          <a:xfrm>
            <a:off x="596348" y="1176105"/>
            <a:ext cx="4687026" cy="1866087"/>
          </a:xfrm>
        </p:spPr>
        <p:txBody>
          <a:bodyPr/>
          <a:lstStyle/>
          <a:p>
            <a:pPr>
              <a:tabLst>
                <a:tab pos="2179638" algn="l"/>
              </a:tabLst>
            </a:pPr>
            <a:r>
              <a:rPr lang="en-US" sz="3200" dirty="0" err="1"/>
              <a:t>Activité</a:t>
            </a:r>
            <a:r>
              <a:rPr lang="en-US" sz="3200" dirty="0"/>
              <a:t> 1 – On </a:t>
            </a:r>
            <a:r>
              <a:rPr lang="en-US" sz="3200" dirty="0" err="1"/>
              <a:t>s’appelle</a:t>
            </a:r>
            <a:r>
              <a:rPr lang="en-US" sz="3200" dirty="0"/>
              <a:t>?</a:t>
            </a:r>
          </a:p>
          <a:p>
            <a:pPr>
              <a:tabLst>
                <a:tab pos="2179638" algn="l"/>
              </a:tabLst>
            </a:pPr>
            <a:r>
              <a:rPr lang="en-US" sz="3200" dirty="0" err="1"/>
              <a:t>Activité</a:t>
            </a:r>
            <a:r>
              <a:rPr lang="en-US" sz="3200" dirty="0"/>
              <a:t> 2 – </a:t>
            </a:r>
            <a:r>
              <a:rPr lang="en-US" sz="3200" dirty="0" err="1"/>
              <a:t>Suivre</a:t>
            </a:r>
            <a:r>
              <a:rPr lang="en-US" sz="3200" dirty="0"/>
              <a:t> des </a:t>
            </a:r>
            <a:r>
              <a:rPr lang="en-US" sz="3200" dirty="0" smtClean="0"/>
              <a:t/>
            </a:r>
            <a:br>
              <a:rPr lang="en-US" sz="3200" dirty="0" smtClean="0"/>
            </a:br>
            <a:r>
              <a:rPr lang="en-US" sz="3200" dirty="0" smtClean="0"/>
              <a:t>	instructions </a:t>
            </a:r>
            <a:endParaRPr lang="en-US" sz="3200" dirty="0"/>
          </a:p>
          <a:p>
            <a:endParaRPr lang="en-US" dirty="0"/>
          </a:p>
        </p:txBody>
      </p:sp>
      <p:sp>
        <p:nvSpPr>
          <p:cNvPr id="5" name="Alternate Process 4"/>
          <p:cNvSpPr>
            <a:spLocks noChangeAspect="1"/>
          </p:cNvSpPr>
          <p:nvPr/>
        </p:nvSpPr>
        <p:spPr>
          <a:xfrm>
            <a:off x="5468469" y="2076824"/>
            <a:ext cx="3137647" cy="2300941"/>
          </a:xfrm>
          <a:prstGeom prst="flowChartAlternateProcess">
            <a:avLst/>
          </a:prstGeom>
          <a:blipFill rotWithShape="1">
            <a:blip r:embed="rId3"/>
            <a:srcRect/>
            <a:stretch>
              <a:fillRect l="-13501" t="-704" r="-7619" b="-3896"/>
            </a:stretch>
          </a:blipFill>
          <a:ln w="101600">
            <a:solidFill>
              <a:srgbClr val="00A0D6"/>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a:p>
        </p:txBody>
      </p:sp>
    </p:spTree>
    <p:extLst>
      <p:ext uri="{BB962C8B-B14F-4D97-AF65-F5344CB8AC3E}">
        <p14:creationId xmlns:p14="http://schemas.microsoft.com/office/powerpoint/2010/main" val="16783999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596348" y="501803"/>
            <a:ext cx="8057725" cy="3670213"/>
          </a:xfrm>
        </p:spPr>
        <p:txBody>
          <a:bodyPr/>
          <a:lstStyle/>
          <a:p>
            <a:pPr marL="0" indent="0">
              <a:spcAft>
                <a:spcPts val="600"/>
              </a:spcAft>
              <a:buNone/>
            </a:pPr>
            <a:r>
              <a:rPr lang="en-US" sz="3000" b="1" dirty="0"/>
              <a:t>Les </a:t>
            </a:r>
            <a:r>
              <a:rPr lang="en-US" sz="3000" b="1" dirty="0" err="1"/>
              <a:t>compétences</a:t>
            </a:r>
            <a:r>
              <a:rPr lang="en-US" sz="3000" b="1" dirty="0"/>
              <a:t> </a:t>
            </a:r>
            <a:r>
              <a:rPr lang="en-US" sz="3000" b="1" dirty="0" err="1"/>
              <a:t>numériques</a:t>
            </a:r>
            <a:r>
              <a:rPr lang="en-US" sz="3000" b="1" dirty="0"/>
              <a:t> </a:t>
            </a:r>
            <a:r>
              <a:rPr lang="en-US" sz="3000" dirty="0" err="1"/>
              <a:t>sont</a:t>
            </a:r>
            <a:r>
              <a:rPr lang="en-US" sz="3000" dirty="0"/>
              <a:t> </a:t>
            </a:r>
            <a:r>
              <a:rPr lang="en-US" sz="3000" dirty="0" err="1"/>
              <a:t>votre</a:t>
            </a:r>
            <a:r>
              <a:rPr lang="en-US" sz="3000" dirty="0"/>
              <a:t> </a:t>
            </a:r>
            <a:r>
              <a:rPr lang="en-US" sz="3000" dirty="0" err="1"/>
              <a:t>capacité</a:t>
            </a:r>
            <a:r>
              <a:rPr lang="en-US" sz="3000" dirty="0"/>
              <a:t> </a:t>
            </a:r>
            <a:r>
              <a:rPr lang="en-US" sz="3000" dirty="0" err="1"/>
              <a:t>à</a:t>
            </a:r>
            <a:r>
              <a:rPr lang="en-US" sz="3000" dirty="0"/>
              <a:t> </a:t>
            </a:r>
            <a:r>
              <a:rPr lang="en-US" sz="3000" dirty="0" err="1"/>
              <a:t>utiliser</a:t>
            </a:r>
            <a:r>
              <a:rPr lang="en-US" sz="3000" dirty="0"/>
              <a:t> la </a:t>
            </a:r>
            <a:r>
              <a:rPr lang="en-US" sz="3000" dirty="0" err="1"/>
              <a:t>technologie</a:t>
            </a:r>
            <a:r>
              <a:rPr lang="en-US" sz="3000" dirty="0"/>
              <a:t> et les </a:t>
            </a:r>
            <a:r>
              <a:rPr lang="en-US" sz="3000" dirty="0" err="1"/>
              <a:t>outils</a:t>
            </a:r>
            <a:r>
              <a:rPr lang="en-US" sz="3000" dirty="0"/>
              <a:t> </a:t>
            </a:r>
            <a:r>
              <a:rPr lang="en-US" sz="3000" dirty="0" err="1"/>
              <a:t>numériques</a:t>
            </a:r>
            <a:r>
              <a:rPr lang="en-US" sz="3000" dirty="0"/>
              <a:t> pour </a:t>
            </a:r>
            <a:r>
              <a:rPr lang="en-US" sz="3000" dirty="0" err="1"/>
              <a:t>trouver</a:t>
            </a:r>
            <a:r>
              <a:rPr lang="en-US" sz="3000" dirty="0"/>
              <a:t>, </a:t>
            </a:r>
            <a:r>
              <a:rPr lang="en-US" sz="3000" dirty="0" err="1"/>
              <a:t>gérer</a:t>
            </a:r>
            <a:r>
              <a:rPr lang="en-US" sz="3000" dirty="0"/>
              <a:t>, </a:t>
            </a:r>
            <a:r>
              <a:rPr lang="en-US" sz="3000" dirty="0" err="1"/>
              <a:t>appliquer</a:t>
            </a:r>
            <a:r>
              <a:rPr lang="en-US" sz="3000" dirty="0"/>
              <a:t>, </a:t>
            </a:r>
            <a:r>
              <a:rPr lang="en-US" sz="3000" dirty="0" err="1"/>
              <a:t>créer</a:t>
            </a:r>
            <a:r>
              <a:rPr lang="en-US" sz="3000" dirty="0"/>
              <a:t> et </a:t>
            </a:r>
            <a:r>
              <a:rPr lang="en-US" sz="3000" dirty="0" err="1"/>
              <a:t>partager</a:t>
            </a:r>
            <a:r>
              <a:rPr lang="en-US" sz="3000" dirty="0"/>
              <a:t> de </a:t>
            </a:r>
            <a:r>
              <a:rPr lang="en-US" sz="3000" dirty="0" err="1"/>
              <a:t>l’information</a:t>
            </a:r>
            <a:r>
              <a:rPr lang="en-US" sz="3000" dirty="0"/>
              <a:t> et du </a:t>
            </a:r>
            <a:r>
              <a:rPr lang="en-US" sz="3000" dirty="0" err="1"/>
              <a:t>contenu</a:t>
            </a:r>
            <a:r>
              <a:rPr lang="en-US" sz="3000" dirty="0"/>
              <a:t>.</a:t>
            </a:r>
          </a:p>
          <a:p>
            <a:pPr marL="0" indent="0">
              <a:spcAft>
                <a:spcPts val="600"/>
              </a:spcAft>
              <a:buNone/>
            </a:pPr>
            <a:r>
              <a:rPr lang="en-US" sz="3000" dirty="0" err="1"/>
              <a:t>Elles</a:t>
            </a:r>
            <a:r>
              <a:rPr lang="en-US" sz="3000" dirty="0"/>
              <a:t> </a:t>
            </a:r>
            <a:r>
              <a:rPr lang="en-US" sz="3000" dirty="0" err="1"/>
              <a:t>vous</a:t>
            </a:r>
            <a:r>
              <a:rPr lang="en-US" sz="3000" dirty="0"/>
              <a:t> </a:t>
            </a:r>
            <a:r>
              <a:rPr lang="en-US" sz="3000" dirty="0" err="1"/>
              <a:t>aident</a:t>
            </a:r>
            <a:r>
              <a:rPr lang="en-US" sz="3000" dirty="0"/>
              <a:t> </a:t>
            </a:r>
            <a:r>
              <a:rPr lang="en-US" sz="3000" dirty="0" err="1"/>
              <a:t>à</a:t>
            </a:r>
            <a:r>
              <a:rPr lang="en-US" sz="3000" dirty="0"/>
              <a:t> </a:t>
            </a:r>
            <a:r>
              <a:rPr lang="en-US" sz="3000" dirty="0" err="1"/>
              <a:t>suivre</a:t>
            </a:r>
            <a:r>
              <a:rPr lang="en-US" sz="3000" dirty="0"/>
              <a:t> </a:t>
            </a:r>
            <a:r>
              <a:rPr lang="en-US" sz="3000" dirty="0" err="1"/>
              <a:t>l’évolution</a:t>
            </a:r>
            <a:r>
              <a:rPr lang="en-US" sz="3000" dirty="0"/>
              <a:t> des </a:t>
            </a:r>
            <a:r>
              <a:rPr lang="en-US" sz="3000" dirty="0" err="1"/>
              <a:t>exigences</a:t>
            </a:r>
            <a:r>
              <a:rPr lang="en-US" sz="3000" dirty="0"/>
              <a:t> </a:t>
            </a:r>
            <a:r>
              <a:rPr lang="en-US" sz="3000" dirty="0" err="1"/>
              <a:t>dans</a:t>
            </a:r>
            <a:r>
              <a:rPr lang="en-US" sz="3000" dirty="0"/>
              <a:t> un milieu de travail </a:t>
            </a:r>
            <a:r>
              <a:rPr lang="en-US" sz="3000" dirty="0" err="1"/>
              <a:t>moderne</a:t>
            </a:r>
            <a:r>
              <a:rPr lang="en-US" sz="3000" dirty="0"/>
              <a:t>.</a:t>
            </a:r>
          </a:p>
        </p:txBody>
      </p:sp>
    </p:spTree>
    <p:extLst>
      <p:ext uri="{BB962C8B-B14F-4D97-AF65-F5344CB8AC3E}">
        <p14:creationId xmlns:p14="http://schemas.microsoft.com/office/powerpoint/2010/main" val="39609599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596348" y="344991"/>
            <a:ext cx="7939640" cy="3827026"/>
          </a:xfrm>
        </p:spPr>
        <p:txBody>
          <a:bodyPr/>
          <a:lstStyle/>
          <a:p>
            <a:pPr>
              <a:lnSpc>
                <a:spcPct val="90000"/>
              </a:lnSpc>
              <a:spcAft>
                <a:spcPts val="600"/>
              </a:spcAft>
            </a:pPr>
            <a:r>
              <a:rPr lang="fr-CA" sz="2800" dirty="0"/>
              <a:t>De nombreux métiers spécialisés, autrefois considérés comme essentiellement « </a:t>
            </a:r>
            <a:r>
              <a:rPr lang="fr-CA" sz="2800" b="1" dirty="0"/>
              <a:t>pratiques</a:t>
            </a:r>
            <a:r>
              <a:rPr lang="fr-CA" sz="2800" dirty="0"/>
              <a:t> », requièrent désormais des compétences numériques avancées</a:t>
            </a:r>
            <a:r>
              <a:rPr lang="fr-CA" sz="2800" dirty="0" smtClean="0"/>
              <a:t>.</a:t>
            </a:r>
          </a:p>
          <a:p>
            <a:pPr>
              <a:lnSpc>
                <a:spcPct val="90000"/>
              </a:lnSpc>
              <a:spcAft>
                <a:spcPts val="600"/>
              </a:spcAft>
            </a:pPr>
            <a:r>
              <a:rPr lang="fr-CA" sz="2800" b="1" dirty="0"/>
              <a:t>Le saviez-vous? </a:t>
            </a:r>
            <a:r>
              <a:rPr lang="fr-CA" sz="2800" b="1" dirty="0" smtClean="0"/>
              <a:t/>
            </a:r>
            <a:br>
              <a:rPr lang="fr-CA" sz="2800" b="1" dirty="0" smtClean="0"/>
            </a:br>
            <a:r>
              <a:rPr lang="fr-CA" sz="2800" dirty="0" smtClean="0"/>
              <a:t>La </a:t>
            </a:r>
            <a:r>
              <a:rPr lang="fr-CA" sz="2800" dirty="0"/>
              <a:t>lecture de plans et de </a:t>
            </a:r>
            <a:r>
              <a:rPr lang="fr-CA" sz="2800" dirty="0" smtClean="0"/>
              <a:t/>
            </a:r>
            <a:br>
              <a:rPr lang="fr-CA" sz="2800" dirty="0" smtClean="0"/>
            </a:br>
            <a:r>
              <a:rPr lang="fr-CA" sz="2800" dirty="0" smtClean="0"/>
              <a:t>schémas </a:t>
            </a:r>
            <a:r>
              <a:rPr lang="fr-CA" sz="2800" dirty="0"/>
              <a:t>se fait maintenant </a:t>
            </a:r>
            <a:r>
              <a:rPr lang="fr-CA" sz="2800" dirty="0" smtClean="0"/>
              <a:t/>
            </a:r>
            <a:br>
              <a:rPr lang="fr-CA" sz="2800" dirty="0" smtClean="0"/>
            </a:br>
            <a:r>
              <a:rPr lang="fr-CA" sz="2800" dirty="0" smtClean="0"/>
              <a:t>sur </a:t>
            </a:r>
            <a:r>
              <a:rPr lang="fr-CA" sz="2800" dirty="0"/>
              <a:t>des tablettes plutôt que </a:t>
            </a:r>
            <a:r>
              <a:rPr lang="fr-CA" sz="2800" dirty="0" smtClean="0"/>
              <a:t/>
            </a:r>
            <a:br>
              <a:rPr lang="fr-CA" sz="2800" dirty="0" smtClean="0"/>
            </a:br>
            <a:r>
              <a:rPr lang="fr-CA" sz="2800" dirty="0" smtClean="0"/>
              <a:t>sur </a:t>
            </a:r>
            <a:r>
              <a:rPr lang="fr-CA" sz="2800" dirty="0"/>
              <a:t>du papier. </a:t>
            </a:r>
          </a:p>
        </p:txBody>
      </p:sp>
      <p:sp>
        <p:nvSpPr>
          <p:cNvPr id="6" name="Alternate Process 5"/>
          <p:cNvSpPr/>
          <p:nvPr/>
        </p:nvSpPr>
        <p:spPr>
          <a:xfrm>
            <a:off x="5642400" y="2063335"/>
            <a:ext cx="2854896" cy="2224014"/>
          </a:xfrm>
          <a:prstGeom prst="flowChartAlternateProcess">
            <a:avLst/>
          </a:prstGeom>
          <a:blipFill rotWithShape="1">
            <a:blip r:embed="rId3"/>
            <a:stretch>
              <a:fillRect/>
            </a:stretch>
          </a:blipFill>
          <a:ln w="101600">
            <a:solidFill>
              <a:srgbClr val="00A0D6"/>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a:p>
        </p:txBody>
      </p:sp>
    </p:spTree>
    <p:extLst>
      <p:ext uri="{BB962C8B-B14F-4D97-AF65-F5344CB8AC3E}">
        <p14:creationId xmlns:p14="http://schemas.microsoft.com/office/powerpoint/2010/main" val="3400469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596347" y="950857"/>
            <a:ext cx="5220068" cy="3158435"/>
          </a:xfrm>
        </p:spPr>
        <p:txBody>
          <a:bodyPr/>
          <a:lstStyle/>
          <a:p>
            <a:pPr marL="0" indent="0">
              <a:buNone/>
            </a:pPr>
            <a:r>
              <a:rPr lang="en-US" sz="2400" b="1" dirty="0" err="1"/>
              <a:t>illustrateur-graphiste</a:t>
            </a:r>
            <a:r>
              <a:rPr lang="en-US" sz="2400" b="1" dirty="0"/>
              <a:t>/</a:t>
            </a:r>
            <a:r>
              <a:rPr lang="en-US" sz="2400" b="1" dirty="0" err="1"/>
              <a:t>illustratrice-</a:t>
            </a:r>
            <a:r>
              <a:rPr lang="en-US" sz="2400" b="1" dirty="0" err="1" smtClean="0"/>
              <a:t>graphiste</a:t>
            </a:r>
            <a:r>
              <a:rPr lang="fr-CA" sz="2400" dirty="0" smtClean="0"/>
              <a:t> </a:t>
            </a:r>
            <a:r>
              <a:rPr lang="fr-CA" sz="2400" dirty="0"/>
              <a:t>utilisent des logiciels de CAO (conception assistée par ordinateur) pour produire des animations informatiques dans les films et les jeux. Par exemple, les animateurs 2D et 3D utilisent la CAO pour concevoir des bâtiments et des structures rigides ou des arrière-plans de jeux. </a:t>
            </a:r>
            <a:endParaRPr lang="fr-CA" sz="2400" dirty="0"/>
          </a:p>
        </p:txBody>
      </p:sp>
      <p:sp>
        <p:nvSpPr>
          <p:cNvPr id="3" name="Title 2"/>
          <p:cNvSpPr>
            <a:spLocks noGrp="1"/>
          </p:cNvSpPr>
          <p:nvPr>
            <p:ph type="title"/>
          </p:nvPr>
        </p:nvSpPr>
        <p:spPr/>
        <p:txBody>
          <a:bodyPr>
            <a:normAutofit/>
          </a:bodyPr>
          <a:lstStyle/>
          <a:p>
            <a:r>
              <a:rPr lang="en-US" sz="3200" spc="120" dirty="0"/>
              <a:t>La </a:t>
            </a:r>
            <a:r>
              <a:rPr lang="en-US" sz="3200" spc="120" dirty="0" err="1"/>
              <a:t>créativité</a:t>
            </a:r>
            <a:r>
              <a:rPr lang="en-US" sz="3200" spc="120" dirty="0"/>
              <a:t> et </a:t>
            </a:r>
            <a:r>
              <a:rPr lang="en-US" sz="3200" spc="120" dirty="0" err="1"/>
              <a:t>l’innovation</a:t>
            </a:r>
            <a:r>
              <a:rPr lang="en-US" sz="3200" spc="120" dirty="0"/>
              <a:t> </a:t>
            </a:r>
            <a:r>
              <a:rPr lang="en-US" sz="3200" spc="120" dirty="0" err="1"/>
              <a:t>concrètement</a:t>
            </a:r>
            <a:endParaRPr lang="fr-CA" sz="3200" dirty="0"/>
          </a:p>
        </p:txBody>
      </p:sp>
      <p:sp>
        <p:nvSpPr>
          <p:cNvPr id="5" name="Alternate Process 4"/>
          <p:cNvSpPr/>
          <p:nvPr/>
        </p:nvSpPr>
        <p:spPr>
          <a:xfrm>
            <a:off x="5910412" y="1028115"/>
            <a:ext cx="2755470" cy="2359067"/>
          </a:xfrm>
          <a:prstGeom prst="flowChartAlternateProcess">
            <a:avLst/>
          </a:prstGeom>
          <a:blipFill rotWithShape="1">
            <a:blip r:embed="rId3"/>
            <a:srcRect/>
            <a:stretch>
              <a:fillRect l="1" t="-919" r="-26640" b="-1329"/>
            </a:stretch>
          </a:blipFill>
          <a:ln w="101600">
            <a:solidFill>
              <a:srgbClr val="00A0D6"/>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a:p>
        </p:txBody>
      </p:sp>
    </p:spTree>
    <p:extLst>
      <p:ext uri="{BB962C8B-B14F-4D97-AF65-F5344CB8AC3E}">
        <p14:creationId xmlns:p14="http://schemas.microsoft.com/office/powerpoint/2010/main" val="14650135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596347" y="950857"/>
            <a:ext cx="5392522" cy="3158435"/>
          </a:xfrm>
        </p:spPr>
        <p:txBody>
          <a:bodyPr/>
          <a:lstStyle/>
          <a:p>
            <a:pPr marL="0" indent="0">
              <a:buNone/>
            </a:pPr>
            <a:r>
              <a:rPr lang="fr-CA" sz="2400" b="1" dirty="0"/>
              <a:t>Les électriciens</a:t>
            </a:r>
            <a:r>
              <a:rPr lang="fr-CA" sz="2400" dirty="0"/>
              <a:t>, </a:t>
            </a:r>
            <a:r>
              <a:rPr lang="fr-CA" sz="2400" b="1" dirty="0"/>
              <a:t>charpentiers</a:t>
            </a:r>
            <a:r>
              <a:rPr lang="fr-CA" sz="2400" dirty="0"/>
              <a:t>, </a:t>
            </a:r>
            <a:r>
              <a:rPr lang="fr-CA" sz="2400" b="1" dirty="0"/>
              <a:t>monteurs de charpentes métalliques</a:t>
            </a:r>
            <a:r>
              <a:rPr lang="fr-CA" sz="2400" dirty="0"/>
              <a:t>, </a:t>
            </a:r>
            <a:r>
              <a:rPr lang="fr-CA" sz="2400" b="1" dirty="0"/>
              <a:t>mécaniciens en réfrigération et climatisation</a:t>
            </a:r>
            <a:r>
              <a:rPr lang="fr-CA" sz="2400" dirty="0"/>
              <a:t>, et </a:t>
            </a:r>
            <a:r>
              <a:rPr lang="fr-CA" sz="2400" b="1" dirty="0"/>
              <a:t>plombiers du secteur de la construction </a:t>
            </a:r>
            <a:r>
              <a:rPr lang="fr-CA" sz="2400" dirty="0"/>
              <a:t>sont touchés par la dépendance croissante envers les technologies intelligentes, la modélisation des données de bâtiment, les systèmes d’automatisation et l’internet.</a:t>
            </a:r>
            <a:endParaRPr lang="fr-CA" sz="2400" dirty="0"/>
          </a:p>
        </p:txBody>
      </p:sp>
      <p:sp>
        <p:nvSpPr>
          <p:cNvPr id="3" name="Title 2"/>
          <p:cNvSpPr>
            <a:spLocks noGrp="1"/>
          </p:cNvSpPr>
          <p:nvPr>
            <p:ph type="title"/>
          </p:nvPr>
        </p:nvSpPr>
        <p:spPr/>
        <p:txBody>
          <a:bodyPr>
            <a:normAutofit/>
          </a:bodyPr>
          <a:lstStyle/>
          <a:p>
            <a:r>
              <a:rPr lang="en-US" sz="3200" spc="120" dirty="0"/>
              <a:t>La </a:t>
            </a:r>
            <a:r>
              <a:rPr lang="en-US" sz="3200" spc="120" dirty="0" err="1"/>
              <a:t>créativité</a:t>
            </a:r>
            <a:r>
              <a:rPr lang="en-US" sz="3200" spc="120" dirty="0"/>
              <a:t> et </a:t>
            </a:r>
            <a:r>
              <a:rPr lang="en-US" sz="3200" spc="120" dirty="0" err="1"/>
              <a:t>l’innovation</a:t>
            </a:r>
            <a:r>
              <a:rPr lang="en-US" sz="3200" spc="120" dirty="0"/>
              <a:t> </a:t>
            </a:r>
            <a:r>
              <a:rPr lang="en-US" sz="3200" spc="120" dirty="0" err="1"/>
              <a:t>concrètement</a:t>
            </a:r>
            <a:endParaRPr lang="fr-CA" sz="3200" dirty="0"/>
          </a:p>
        </p:txBody>
      </p:sp>
      <p:sp>
        <p:nvSpPr>
          <p:cNvPr id="6" name="Alternate Process 5"/>
          <p:cNvSpPr/>
          <p:nvPr/>
        </p:nvSpPr>
        <p:spPr>
          <a:xfrm>
            <a:off x="6224034" y="1056384"/>
            <a:ext cx="2457526" cy="2660110"/>
          </a:xfrm>
          <a:prstGeom prst="flowChartAlternateProcess">
            <a:avLst/>
          </a:prstGeom>
          <a:blipFill rotWithShape="1">
            <a:blip r:embed="rId3"/>
            <a:srcRect/>
            <a:stretch>
              <a:fillRect/>
            </a:stretch>
          </a:blipFill>
          <a:ln w="101600">
            <a:solidFill>
              <a:srgbClr val="00A0D6"/>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a:p>
        </p:txBody>
      </p:sp>
    </p:spTree>
    <p:extLst>
      <p:ext uri="{BB962C8B-B14F-4D97-AF65-F5344CB8AC3E}">
        <p14:creationId xmlns:p14="http://schemas.microsoft.com/office/powerpoint/2010/main" val="42639731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596347" y="950857"/>
            <a:ext cx="4749738" cy="3502661"/>
          </a:xfrm>
        </p:spPr>
        <p:txBody>
          <a:bodyPr/>
          <a:lstStyle/>
          <a:p>
            <a:pPr marL="0" indent="0">
              <a:buNone/>
            </a:pPr>
            <a:r>
              <a:rPr lang="fr-CA" sz="2400" b="1" dirty="0"/>
              <a:t>Les soudeurs</a:t>
            </a:r>
            <a:r>
              <a:rPr lang="fr-CA" sz="2400" dirty="0"/>
              <a:t>, </a:t>
            </a:r>
            <a:r>
              <a:rPr lang="fr-CA" sz="2400" b="1" dirty="0"/>
              <a:t>les machinistes </a:t>
            </a:r>
            <a:r>
              <a:rPr lang="fr-CA" sz="2400" dirty="0"/>
              <a:t>et </a:t>
            </a:r>
            <a:r>
              <a:rPr lang="fr-CA" sz="2400" b="1" dirty="0"/>
              <a:t>les mécaniciens industriels </a:t>
            </a:r>
            <a:r>
              <a:rPr lang="fr-CA" sz="2400" dirty="0"/>
              <a:t>s’appuient sur des technologies sophistiquées. Ils travaillent avec des thermostats numériques, des systèmes de contrôle numériques, des capteurs, des outils de mesure numériques et des systèmes d’automatisation. </a:t>
            </a:r>
          </a:p>
        </p:txBody>
      </p:sp>
      <p:sp>
        <p:nvSpPr>
          <p:cNvPr id="3" name="Title 2"/>
          <p:cNvSpPr>
            <a:spLocks noGrp="1"/>
          </p:cNvSpPr>
          <p:nvPr>
            <p:ph type="title"/>
          </p:nvPr>
        </p:nvSpPr>
        <p:spPr/>
        <p:txBody>
          <a:bodyPr>
            <a:normAutofit/>
          </a:bodyPr>
          <a:lstStyle/>
          <a:p>
            <a:r>
              <a:rPr lang="en-US" sz="3200" spc="120" dirty="0"/>
              <a:t>La </a:t>
            </a:r>
            <a:r>
              <a:rPr lang="en-US" sz="3200" spc="120" dirty="0" err="1"/>
              <a:t>créativité</a:t>
            </a:r>
            <a:r>
              <a:rPr lang="en-US" sz="3200" spc="120" dirty="0"/>
              <a:t> et </a:t>
            </a:r>
            <a:r>
              <a:rPr lang="en-US" sz="3200" spc="120" dirty="0" err="1"/>
              <a:t>l’innovation</a:t>
            </a:r>
            <a:r>
              <a:rPr lang="en-US" sz="3200" spc="120" dirty="0"/>
              <a:t> </a:t>
            </a:r>
            <a:r>
              <a:rPr lang="en-US" sz="3200" spc="120" dirty="0" err="1"/>
              <a:t>concrètement</a:t>
            </a:r>
            <a:endParaRPr lang="fr-CA" sz="3200" dirty="0"/>
          </a:p>
        </p:txBody>
      </p:sp>
      <p:sp>
        <p:nvSpPr>
          <p:cNvPr id="5" name="Alternate Process 4"/>
          <p:cNvSpPr/>
          <p:nvPr/>
        </p:nvSpPr>
        <p:spPr>
          <a:xfrm>
            <a:off x="5651914" y="1160426"/>
            <a:ext cx="2999027" cy="2273802"/>
          </a:xfrm>
          <a:prstGeom prst="flowChartAlternateProcess">
            <a:avLst/>
          </a:prstGeom>
          <a:blipFill rotWithShape="1">
            <a:blip r:embed="rId3"/>
            <a:srcRect/>
            <a:stretch>
              <a:fillRect/>
            </a:stretch>
          </a:blipFill>
          <a:ln w="101600">
            <a:solidFill>
              <a:srgbClr val="00A0D6"/>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a:p>
        </p:txBody>
      </p:sp>
    </p:spTree>
    <p:extLst>
      <p:ext uri="{BB962C8B-B14F-4D97-AF65-F5344CB8AC3E}">
        <p14:creationId xmlns:p14="http://schemas.microsoft.com/office/powerpoint/2010/main" val="25800712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596348" y="950857"/>
            <a:ext cx="8104758" cy="3158435"/>
          </a:xfrm>
        </p:spPr>
        <p:txBody>
          <a:bodyPr/>
          <a:lstStyle/>
          <a:p>
            <a:pPr marL="0" indent="0">
              <a:spcAft>
                <a:spcPts val="600"/>
              </a:spcAft>
              <a:buNone/>
            </a:pPr>
            <a:r>
              <a:rPr lang="fr-CA" sz="2700" dirty="0"/>
              <a:t>Presque tous les métiers utilisent des outils numériques pour la planification et la facturation, et d’autres logiciels pour accélérer leur travail administratif. </a:t>
            </a:r>
            <a:endParaRPr lang="fr-CA" sz="2700" dirty="0" smtClean="0"/>
          </a:p>
          <a:p>
            <a:pPr marL="0" indent="0">
              <a:spcAft>
                <a:spcPts val="600"/>
              </a:spcAft>
              <a:buNone/>
            </a:pPr>
            <a:r>
              <a:rPr lang="fr-CA" sz="2700" dirty="0" smtClean="0"/>
              <a:t>Les </a:t>
            </a:r>
            <a:r>
              <a:rPr lang="fr-CA" sz="2700" dirty="0"/>
              <a:t>téléphones intelligents et les plateformes de communication telles que Zoom permettent d’améliorer la collaboration et la résolution de problèmes entre les artisans, les concepteurs et les ingénieurs. </a:t>
            </a:r>
          </a:p>
          <a:p>
            <a:pPr>
              <a:spcAft>
                <a:spcPts val="600"/>
              </a:spcAft>
            </a:pPr>
            <a:endParaRPr lang="fr-CA" sz="2600" dirty="0"/>
          </a:p>
          <a:p>
            <a:pPr>
              <a:spcAft>
                <a:spcPts val="600"/>
              </a:spcAft>
            </a:pPr>
            <a:endParaRPr lang="fr-CA" sz="2600" dirty="0"/>
          </a:p>
        </p:txBody>
      </p:sp>
      <p:sp>
        <p:nvSpPr>
          <p:cNvPr id="3" name="Title 2"/>
          <p:cNvSpPr>
            <a:spLocks noGrp="1"/>
          </p:cNvSpPr>
          <p:nvPr>
            <p:ph type="title"/>
          </p:nvPr>
        </p:nvSpPr>
        <p:spPr>
          <a:xfrm>
            <a:off x="590972" y="154616"/>
            <a:ext cx="8439365" cy="839304"/>
          </a:xfrm>
        </p:spPr>
        <p:txBody>
          <a:bodyPr>
            <a:noAutofit/>
          </a:bodyPr>
          <a:lstStyle/>
          <a:p>
            <a:r>
              <a:rPr lang="en-US" sz="3200" dirty="0" err="1"/>
              <a:t>Outils</a:t>
            </a:r>
            <a:r>
              <a:rPr lang="en-US" sz="3200" dirty="0"/>
              <a:t> </a:t>
            </a:r>
            <a:r>
              <a:rPr lang="en-US" sz="3200" dirty="0" err="1"/>
              <a:t>numériques</a:t>
            </a:r>
            <a:r>
              <a:rPr lang="en-US" sz="3200" dirty="0"/>
              <a:t> pour </a:t>
            </a:r>
            <a:r>
              <a:rPr lang="en-US" sz="3200" dirty="0" err="1"/>
              <a:t>plusieurs</a:t>
            </a:r>
            <a:r>
              <a:rPr lang="en-US" sz="3200" dirty="0"/>
              <a:t> </a:t>
            </a:r>
            <a:r>
              <a:rPr lang="en-US" sz="3200" dirty="0" smtClean="0"/>
              <a:t>métiers</a:t>
            </a:r>
            <a:endParaRPr lang="en-US" sz="3200" dirty="0"/>
          </a:p>
        </p:txBody>
      </p:sp>
    </p:spTree>
    <p:extLst>
      <p:ext uri="{BB962C8B-B14F-4D97-AF65-F5344CB8AC3E}">
        <p14:creationId xmlns:p14="http://schemas.microsoft.com/office/powerpoint/2010/main" val="1136177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596348" y="950857"/>
            <a:ext cx="5690397" cy="3502661"/>
          </a:xfrm>
        </p:spPr>
        <p:txBody>
          <a:bodyPr/>
          <a:lstStyle/>
          <a:p>
            <a:pPr marL="0" indent="0">
              <a:spcAft>
                <a:spcPts val="600"/>
              </a:spcAft>
              <a:buNone/>
            </a:pPr>
            <a:r>
              <a:rPr lang="fr-CA" sz="2700" dirty="0"/>
              <a:t>Parmi les exemples, on peut citer les outils de diagnostic utilisés aujourd’hui par les techniciens de l’automobile et de l’équipement lourd, ainsi que l’excavation guidée par GPS, couramment utilisée dans la construction de routes et les projets d’extraction de ressources naturelles. </a:t>
            </a:r>
          </a:p>
          <a:p>
            <a:pPr>
              <a:spcAft>
                <a:spcPts val="600"/>
              </a:spcAft>
            </a:pPr>
            <a:endParaRPr lang="fr-CA" sz="2700" dirty="0"/>
          </a:p>
          <a:p>
            <a:pPr>
              <a:spcAft>
                <a:spcPts val="600"/>
              </a:spcAft>
            </a:pPr>
            <a:endParaRPr lang="fr-CA" sz="2700" dirty="0"/>
          </a:p>
        </p:txBody>
      </p:sp>
      <p:sp>
        <p:nvSpPr>
          <p:cNvPr id="3" name="Title 2"/>
          <p:cNvSpPr>
            <a:spLocks noGrp="1"/>
          </p:cNvSpPr>
          <p:nvPr>
            <p:ph type="title"/>
          </p:nvPr>
        </p:nvSpPr>
        <p:spPr>
          <a:xfrm>
            <a:off x="590972" y="154616"/>
            <a:ext cx="8439365" cy="839304"/>
          </a:xfrm>
        </p:spPr>
        <p:txBody>
          <a:bodyPr>
            <a:noAutofit/>
          </a:bodyPr>
          <a:lstStyle/>
          <a:p>
            <a:r>
              <a:rPr lang="en-US" sz="3200" dirty="0" err="1"/>
              <a:t>Outils</a:t>
            </a:r>
            <a:r>
              <a:rPr lang="en-US" sz="3200" dirty="0"/>
              <a:t> </a:t>
            </a:r>
            <a:r>
              <a:rPr lang="en-US" sz="3200" dirty="0" err="1"/>
              <a:t>numériques</a:t>
            </a:r>
            <a:r>
              <a:rPr lang="en-US" sz="3200" dirty="0"/>
              <a:t> </a:t>
            </a:r>
            <a:r>
              <a:rPr lang="en-US" sz="3200" dirty="0" err="1"/>
              <a:t>spécifiques</a:t>
            </a:r>
            <a:r>
              <a:rPr lang="en-US" sz="3200" dirty="0"/>
              <a:t> </a:t>
            </a:r>
            <a:r>
              <a:rPr lang="en-US" sz="3200" dirty="0" err="1"/>
              <a:t>à</a:t>
            </a:r>
            <a:r>
              <a:rPr lang="en-US" sz="3200" dirty="0"/>
              <a:t> un métier </a:t>
            </a:r>
          </a:p>
        </p:txBody>
      </p:sp>
      <p:sp>
        <p:nvSpPr>
          <p:cNvPr id="4" name="Alternate Process 3"/>
          <p:cNvSpPr/>
          <p:nvPr/>
        </p:nvSpPr>
        <p:spPr>
          <a:xfrm>
            <a:off x="6412166" y="1105648"/>
            <a:ext cx="2238775" cy="2958352"/>
          </a:xfrm>
          <a:prstGeom prst="flowChartAlternateProcess">
            <a:avLst/>
          </a:prstGeom>
          <a:blipFill rotWithShape="1">
            <a:blip r:embed="rId3"/>
            <a:srcRect/>
            <a:stretch>
              <a:fillRect l="-47457" t="-460" r="-52661" b="-580"/>
            </a:stretch>
          </a:blipFill>
          <a:ln w="101600">
            <a:solidFill>
              <a:srgbClr val="00A0D6"/>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a:p>
        </p:txBody>
      </p:sp>
    </p:spTree>
    <p:extLst>
      <p:ext uri="{BB962C8B-B14F-4D97-AF65-F5344CB8AC3E}">
        <p14:creationId xmlns:p14="http://schemas.microsoft.com/office/powerpoint/2010/main" val="426949165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KILLS-2023">
  <a:themeElements>
    <a:clrScheme name="Custom 10">
      <a:dk1>
        <a:srgbClr val="47B3C6"/>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A0D6"/>
      </a:hlink>
      <a:folHlink>
        <a:srgbClr val="800080"/>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99450e6-b98c-46fe-969f-08a1e686a47c" xsi:nil="true"/>
    <lcf76f155ced4ddcb4097134ff3c332f xmlns="c31867ed-14af-43af-a40e-dbb258c24461">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6A49B40CBCDAF48B72A00462F978272" ma:contentTypeVersion="17" ma:contentTypeDescription="Create a new document." ma:contentTypeScope="" ma:versionID="d8ce85f6f2ba012ed4d00bd9314ea16d">
  <xsd:schema xmlns:xsd="http://www.w3.org/2001/XMLSchema" xmlns:xs="http://www.w3.org/2001/XMLSchema" xmlns:p="http://schemas.microsoft.com/office/2006/metadata/properties" xmlns:ns2="b99450e6-b98c-46fe-969f-08a1e686a47c" xmlns:ns3="c31867ed-14af-43af-a40e-dbb258c24461" targetNamespace="http://schemas.microsoft.com/office/2006/metadata/properties" ma:root="true" ma:fieldsID="1448e659582f881a95c69b922e9ae848" ns2:_="" ns3:_="">
    <xsd:import namespace="b99450e6-b98c-46fe-969f-08a1e686a47c"/>
    <xsd:import namespace="c31867ed-14af-43af-a40e-dbb258c24461"/>
    <xsd:element name="properties">
      <xsd:complexType>
        <xsd:sequence>
          <xsd:element name="documentManagement">
            <xsd:complexType>
              <xsd:all>
                <xsd:element ref="ns2:TaxCatchAll" minOccurs="0"/>
                <xsd:element ref="ns3:MediaServiceMetadata" minOccurs="0"/>
                <xsd:element ref="ns3:MediaServiceFastMetadata" minOccurs="0"/>
                <xsd:element ref="ns3:MediaServiceDateTaken" minOccurs="0"/>
                <xsd:element ref="ns3:MediaServiceObjectDetectorVersions" minOccurs="0"/>
                <xsd:element ref="ns3:MediaServiceLocation" minOccurs="0"/>
                <xsd:element ref="ns3:MediaServiceOCR" minOccurs="0"/>
                <xsd:element ref="ns3:MediaServiceGenerationTime" minOccurs="0"/>
                <xsd:element ref="ns3:MediaServiceEventHashCode" minOccurs="0"/>
                <xsd:element ref="ns3:lcf76f155ced4ddcb4097134ff3c332f" minOccurs="0"/>
                <xsd:element ref="ns3:MediaLengthInSeconds" minOccurs="0"/>
                <xsd:element ref="ns2:SharedWithUsers" minOccurs="0"/>
                <xsd:element ref="ns2:SharedWithDetail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9450e6-b98c-46fe-969f-08a1e686a47c" elementFormDefault="qualified">
    <xsd:import namespace="http://schemas.microsoft.com/office/2006/documentManagement/types"/>
    <xsd:import namespace="http://schemas.microsoft.com/office/infopath/2007/PartnerControls"/>
    <xsd:element name="TaxCatchAll" ma:index="8" nillable="true" ma:displayName="Taxonomy Catch All Column" ma:hidden="true" ma:list="{d779b64e-ebf5-4ebd-a3a4-60f9e1ec8ab8}" ma:internalName="TaxCatchAll" ma:showField="CatchAllData" ma:web="b99450e6-b98c-46fe-969f-08a1e686a47c">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31867ed-14af-43af-a40e-dbb258c24461" elementFormDefault="qualified">
    <xsd:import namespace="http://schemas.microsoft.com/office/2006/documentManagement/types"/>
    <xsd:import namespace="http://schemas.microsoft.com/office/infopath/2007/PartnerControls"/>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Location" ma:index="13" nillable="true" ma:displayName="Location" ma:indexed="true" ma:internalName="MediaServiceLocatio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8d3b4c81-3f07-471f-9771-68e0463ff5a3" ma:termSetId="09814cd3-568e-fe90-9814-8d621ff8fb84" ma:anchorId="fba54fb3-c3e1-fe81-a776-ca4b69148c4d" ma:open="true" ma:isKeyword="false">
      <xsd:complexType>
        <xsd:sequence>
          <xsd:element ref="pc:Terms" minOccurs="0" maxOccurs="1"/>
        </xsd:sequence>
      </xsd:complexType>
    </xsd:element>
    <xsd:element name="MediaLengthInSeconds" ma:index="19" nillable="true" ma:displayName="MediaLengthInSeconds" ma:hidden="true" ma:internalName="MediaLengthInSeconds" ma:readOnly="true">
      <xsd:simpleType>
        <xsd:restriction base="dms:Unknown"/>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96F0ED6-761D-4ED5-B6F0-273F8A9A09D8}">
  <ds:schemaRefs>
    <ds:schemaRef ds:uri="b99450e6-b98c-46fe-969f-08a1e686a47c"/>
    <ds:schemaRef ds:uri="c31867ed-14af-43af-a40e-dbb258c24461"/>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5E04B516-1202-48B8-8AC0-2A62A9945EA6}">
  <ds:schemaRefs>
    <ds:schemaRef ds:uri="http://schemas.microsoft.com/sharepoint/v3/contenttype/forms"/>
  </ds:schemaRefs>
</ds:datastoreItem>
</file>

<file path=customXml/itemProps3.xml><?xml version="1.0" encoding="utf-8"?>
<ds:datastoreItem xmlns:ds="http://schemas.openxmlformats.org/officeDocument/2006/customXml" ds:itemID="{35EF34B3-205B-43B3-92D3-9C3F67AF1BB1}">
  <ds:schemaRefs>
    <ds:schemaRef ds:uri="b99450e6-b98c-46fe-969f-08a1e686a47c"/>
    <ds:schemaRef ds:uri="c31867ed-14af-43af-a40e-dbb258c2446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SKILLS-2023.thmx</Template>
  <TotalTime>6071</TotalTime>
  <Words>1439</Words>
  <Application>Microsoft Macintosh PowerPoint</Application>
  <PresentationFormat>On-screen Show (16:9)</PresentationFormat>
  <Paragraphs>84</Paragraphs>
  <Slides>17</Slides>
  <Notes>16</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SKILLS-2023</vt:lpstr>
      <vt:lpstr>Compétences pour réussir</vt:lpstr>
      <vt:lpstr>Commencez par une activité</vt:lpstr>
      <vt:lpstr>PowerPoint Presentation</vt:lpstr>
      <vt:lpstr>PowerPoint Presentation</vt:lpstr>
      <vt:lpstr>La créativité et l’innovation concrètement</vt:lpstr>
      <vt:lpstr>La créativité et l’innovation concrètement</vt:lpstr>
      <vt:lpstr>La créativité et l’innovation concrètement</vt:lpstr>
      <vt:lpstr>Outils numériques pour plusieurs métiers</vt:lpstr>
      <vt:lpstr>Outils numériques spécifiques à un métier </vt:lpstr>
      <vt:lpstr>Vrai ou faux?</vt:lpstr>
      <vt:lpstr>Prévenir les violations de données personnelles</vt:lpstr>
      <vt:lpstr>Prévenir les violations de données personnelles</vt:lpstr>
      <vt:lpstr>Que savez-vous déjà à propos de l’intelligence artificielle (IA)? </vt:lpstr>
      <vt:lpstr>Que savez-vous déjà à propos de l’intelligence artificielle (IA)?   (suite)</vt:lpstr>
      <vt:lpstr>Que savez-vous déjà à propos de l’intelligence artificielle (IA)?   (suite)</vt:lpstr>
      <vt:lpstr>L'IA dans différents métiers</vt:lpstr>
      <vt:lpstr>Des emplois cool qui font appel à des compétences numériques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Adaptability</dc:title>
  <dc:creator>Susan Corning</dc:creator>
  <cp:lastModifiedBy>Susan Corning</cp:lastModifiedBy>
  <cp:revision>77</cp:revision>
  <dcterms:created xsi:type="dcterms:W3CDTF">2023-11-15T11:01:28Z</dcterms:created>
  <dcterms:modified xsi:type="dcterms:W3CDTF">2024-03-26T14:11:52Z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0x01010076A49B40CBCDAF48B72A00462F978272</vt:lpwstr>
  </property>
  <property fmtid="{D5CDD505-2E9C-101B-9397-08002B2CF9AE}" pid="3" name="MediaServiceImageTags">
    <vt:lpwstr/>
  </property>
</Properties>
</file>