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6"/>
  </p:notesMasterIdLst>
  <p:sldIdLst>
    <p:sldId id="256" r:id="rId5"/>
    <p:sldId id="301" r:id="rId6"/>
    <p:sldId id="287" r:id="rId7"/>
    <p:sldId id="302" r:id="rId8"/>
    <p:sldId id="316" r:id="rId9"/>
    <p:sldId id="317" r:id="rId10"/>
    <p:sldId id="318" r:id="rId11"/>
    <p:sldId id="319" r:id="rId12"/>
    <p:sldId id="320" r:id="rId13"/>
    <p:sldId id="321" r:id="rId14"/>
    <p:sldId id="312" r:id="rId1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BE8C80-9B71-0EF0-B856-2A9DAF7D39BA}" name="Michele Rogerson" initials="MR" userId="S::micheler@skillscanada.com::17d40708-dce1-4b86-94fe-cce130823a5f" providerId="AD"/>
  <p188:author id="{11EFACD4-64A3-1FBF-2316-684725D43376}" name="Marisa Sosa" initials="MS" userId="S::marisas@skillscanada.com::41c6d62e-e2ae-49ec-9be9-88f24e42ae4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3DB83"/>
    <a:srgbClr val="636463"/>
    <a:srgbClr val="505150"/>
    <a:srgbClr val="FDFCFB"/>
    <a:srgbClr val="00A0D6"/>
    <a:srgbClr val="5BA03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3" autoAdjust="0"/>
    <p:restoredTop sz="80999" autoAdjust="0"/>
  </p:normalViewPr>
  <p:slideViewPr>
    <p:cSldViewPr snapToGrid="0">
      <p:cViewPr>
        <p:scale>
          <a:sx n="110" d="100"/>
          <a:sy n="110" d="100"/>
        </p:scale>
        <p:origin x="40" y="-4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theme" Target="theme/theme1.xml"/><Relationship Id="rId21" Type="http://schemas.openxmlformats.org/officeDocument/2006/relationships/tableStyles" Target="tableStyles.xml"/><Relationship Id="rId27" Type="http://schemas.microsoft.com/office/2018/10/relationships/authors" Target="author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F5884-99C9-BB4A-ADA3-BD07E5543727}" type="datetimeFigureOut">
              <a:rPr lang="en-US" smtClean="0"/>
              <a:t>24-03-25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E342EC-6DED-2245-AA22-C87F0AA07751}" type="slidenum">
              <a:rPr lang="en-US" smtClean="0"/>
              <a:t>‹#›</a:t>
            </a:fld>
            <a:endParaRPr lang="en-US"/>
          </a:p>
        </p:txBody>
      </p:sp>
    </p:spTree>
    <p:extLst>
      <p:ext uri="{BB962C8B-B14F-4D97-AF65-F5344CB8AC3E}">
        <p14:creationId xmlns:p14="http://schemas.microsoft.com/office/powerpoint/2010/main" val="1719971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800" dirty="0" smtClean="0"/>
              <a:t>Choisissez l’une des activités dans la section « Calcul » du livret d’activités.</a:t>
            </a:r>
            <a:endParaRPr lang="fr-CA" sz="1800" dirty="0"/>
          </a:p>
        </p:txBody>
      </p:sp>
      <p:sp>
        <p:nvSpPr>
          <p:cNvPr id="4" name="Slide Number Placeholder 3"/>
          <p:cNvSpPr>
            <a:spLocks noGrp="1"/>
          </p:cNvSpPr>
          <p:nvPr>
            <p:ph type="sldNum" sz="quarter" idx="10"/>
          </p:nvPr>
        </p:nvSpPr>
        <p:spPr/>
        <p:txBody>
          <a:bodyPr/>
          <a:lstStyle/>
          <a:p>
            <a:fld id="{91E342EC-6DED-2245-AA22-C87F0AA07751}" type="slidenum">
              <a:rPr lang="en-US" smtClean="0"/>
              <a:t>2</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fr-CA" dirty="0" smtClean="0"/>
              <a:t>Pour faire carrière dans les métiers, il faut souvent posséder de solides compétences en calcul. Lorsque vous travaillez, vos compétences à cet égard peuvent vous aider à bien exécuter vos tâches, ou vous nuire, selon la mesure dans laquelle elles sont solides. </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11</a:t>
            </a:fld>
            <a:endParaRPr lang="en-US"/>
          </a:p>
        </p:txBody>
      </p:sp>
    </p:spTree>
    <p:extLst>
      <p:ext uri="{BB962C8B-B14F-4D97-AF65-F5344CB8AC3E}">
        <p14:creationId xmlns:p14="http://schemas.microsoft.com/office/powerpoint/2010/main" val="2009946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smtClean="0"/>
              <a:t>Demandez aux élèves : Quels sont les mots qui vous viennent à l’esprit lorsque vous entendez le mot « calcul »? Voici certaines des réponses possibles : </a:t>
            </a:r>
            <a:r>
              <a:rPr lang="fr-CA" sz="1200" b="0" i="0" dirty="0" smtClean="0">
                <a:solidFill>
                  <a:srgbClr val="4D5156"/>
                </a:solidFill>
                <a:effectLst/>
                <a:latin typeface="Google Sans"/>
              </a:rPr>
              <a:t>nombres, compter, résoudre, mesurer, estimer, trier, tendances, additionner, soustraire, mathématiques.</a:t>
            </a:r>
            <a:endParaRPr lang="fr-CA" sz="1200" dirty="0" smtClean="0"/>
          </a:p>
        </p:txBody>
      </p:sp>
      <p:sp>
        <p:nvSpPr>
          <p:cNvPr id="4" name="Slide Number Placeholder 3"/>
          <p:cNvSpPr>
            <a:spLocks noGrp="1"/>
          </p:cNvSpPr>
          <p:nvPr>
            <p:ph type="sldNum" sz="quarter" idx="10"/>
          </p:nvPr>
        </p:nvSpPr>
        <p:spPr/>
        <p:txBody>
          <a:bodyPr/>
          <a:lstStyle/>
          <a:p>
            <a:fld id="{91E342EC-6DED-2245-AA22-C87F0AA07751}" type="slidenum">
              <a:rPr lang="en-US" smtClean="0"/>
              <a:t>3</a:t>
            </a:fld>
            <a:endParaRPr lang="en-US"/>
          </a:p>
        </p:txBody>
      </p:sp>
    </p:spTree>
    <p:extLst>
      <p:ext uri="{BB962C8B-B14F-4D97-AF65-F5344CB8AC3E}">
        <p14:creationId xmlns:p14="http://schemas.microsoft.com/office/powerpoint/2010/main" val="1110982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Lisez la définition du calcul. Expliquez ce qui suit : Dans notre vie de tous les jours, ainsi qu’au travail, nous utilisons la compétence du calcul à de nombreuses fins.</a:t>
            </a:r>
          </a:p>
          <a:p>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4</a:t>
            </a:fld>
            <a:endParaRPr lang="en-US"/>
          </a:p>
        </p:txBody>
      </p:sp>
    </p:spTree>
    <p:extLst>
      <p:ext uri="{BB962C8B-B14F-4D97-AF65-F5344CB8AC3E}">
        <p14:creationId xmlns:p14="http://schemas.microsoft.com/office/powerpoint/2010/main" val="632801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dirty="0" smtClean="0">
                <a:solidFill>
                  <a:srgbClr val="4D5156"/>
                </a:solidFill>
                <a:latin typeface="Google Sans"/>
              </a:rPr>
              <a:t>Rappeler aux élèves que la compétence du calcul s’entend</a:t>
            </a:r>
            <a:r>
              <a:rPr lang="fr-CA" sz="1200" b="0" i="0" dirty="0" smtClean="0">
                <a:solidFill>
                  <a:srgbClr val="4D5156"/>
                </a:solidFill>
                <a:effectLst/>
                <a:latin typeface="Google Sans"/>
              </a:rPr>
              <a:t> de la capacité d’une personne d’appliquer </a:t>
            </a:r>
            <a:r>
              <a:rPr lang="fr-CA" dirty="0" smtClean="0">
                <a:solidFill>
                  <a:srgbClr val="4D5156"/>
                </a:solidFill>
                <a:latin typeface="Google Sans"/>
              </a:rPr>
              <a:t>la pensée et les aspects mathématiques </a:t>
            </a:r>
            <a:r>
              <a:rPr lang="fr-CA" sz="1200" b="0" i="0" dirty="0" smtClean="0">
                <a:solidFill>
                  <a:srgbClr val="4D5156"/>
                </a:solidFill>
                <a:effectLst/>
                <a:latin typeface="Google Sans"/>
              </a:rPr>
              <a:t>dans un éventail de contextes, y compris des situations sociales et de la vie de tous les jours. Demandez à </a:t>
            </a:r>
            <a:r>
              <a:rPr lang="fr-CA" dirty="0" smtClean="0">
                <a:solidFill>
                  <a:srgbClr val="4D5156"/>
                </a:solidFill>
                <a:latin typeface="Google Sans"/>
              </a:rPr>
              <a:t>quelques élèves de donner des exemples </a:t>
            </a:r>
            <a:r>
              <a:rPr lang="fr-CA" sz="1200" b="0" i="0" dirty="0" smtClean="0">
                <a:solidFill>
                  <a:srgbClr val="4D5156"/>
                </a:solidFill>
                <a:effectLst/>
                <a:latin typeface="Google Sans"/>
              </a:rPr>
              <a:t>de la manière dont ils ont utilisé la compétence du calcul aujourd’hui (ou récemment)</a:t>
            </a:r>
            <a:r>
              <a:rPr lang="en-US" sz="1200" b="0" i="0" dirty="0" smtClean="0">
                <a:solidFill>
                  <a:srgbClr val="4D5156"/>
                </a:solidFill>
                <a:effectLst/>
                <a:latin typeface="Google Sans"/>
              </a:rPr>
              <a:t>.</a:t>
            </a:r>
            <a:endParaRPr lang="en-CA" sz="1200" dirty="0" smtClean="0"/>
          </a:p>
          <a:p>
            <a:endParaRPr lang="en-CA" dirty="0" smtClean="0"/>
          </a:p>
          <a:p>
            <a:endParaRPr lang="en-US" dirty="0"/>
          </a:p>
        </p:txBody>
      </p:sp>
      <p:sp>
        <p:nvSpPr>
          <p:cNvPr id="4" name="Slide Number Placeholder 3"/>
          <p:cNvSpPr>
            <a:spLocks noGrp="1"/>
          </p:cNvSpPr>
          <p:nvPr>
            <p:ph type="sldNum" sz="quarter" idx="10"/>
          </p:nvPr>
        </p:nvSpPr>
        <p:spPr/>
        <p:txBody>
          <a:bodyPr/>
          <a:lstStyle/>
          <a:p>
            <a:fld id="{91E342EC-6DED-2245-AA22-C87F0AA07751}" type="slidenum">
              <a:rPr lang="en-US" smtClean="0"/>
              <a:t>5</a:t>
            </a:fld>
            <a:endParaRPr lang="en-US"/>
          </a:p>
        </p:txBody>
      </p:sp>
    </p:spTree>
    <p:extLst>
      <p:ext uri="{BB962C8B-B14F-4D97-AF65-F5344CB8AC3E}">
        <p14:creationId xmlns:p14="http://schemas.microsoft.com/office/powerpoint/2010/main" val="2666225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dirty="0" smtClean="0"/>
              <a:t>Faites part de ces exemples aux élèves. Tentez d’obtenir deux à trois réponses par question.</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6</a:t>
            </a:fld>
            <a:endParaRPr lang="en-US"/>
          </a:p>
        </p:txBody>
      </p:sp>
    </p:spTree>
    <p:extLst>
      <p:ext uri="{BB962C8B-B14F-4D97-AF65-F5344CB8AC3E}">
        <p14:creationId xmlns:p14="http://schemas.microsoft.com/office/powerpoint/2010/main" val="4061661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dirty="0" smtClean="0"/>
              <a:t>Faites part de ces exemples aux élèves. Tentez d’obtenir deux à trois réponses par question.</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7</a:t>
            </a:fld>
            <a:endParaRPr lang="en-US"/>
          </a:p>
        </p:txBody>
      </p:sp>
    </p:spTree>
    <p:extLst>
      <p:ext uri="{BB962C8B-B14F-4D97-AF65-F5344CB8AC3E}">
        <p14:creationId xmlns:p14="http://schemas.microsoft.com/office/powerpoint/2010/main" val="1630392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dirty="0" smtClean="0"/>
              <a:t>Faites part de ces exemples aux élèves. Tentez d’obtenir deux à trois réponses par question.</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8</a:t>
            </a:fld>
            <a:endParaRPr lang="en-US"/>
          </a:p>
        </p:txBody>
      </p:sp>
    </p:spTree>
    <p:extLst>
      <p:ext uri="{BB962C8B-B14F-4D97-AF65-F5344CB8AC3E}">
        <p14:creationId xmlns:p14="http://schemas.microsoft.com/office/powerpoint/2010/main" val="2269107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Les estimations sont essentielles dans de nombreuses décisions prises au travail.</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9</a:t>
            </a:fld>
            <a:endParaRPr lang="en-US"/>
          </a:p>
        </p:txBody>
      </p:sp>
    </p:spTree>
    <p:extLst>
      <p:ext uri="{BB962C8B-B14F-4D97-AF65-F5344CB8AC3E}">
        <p14:creationId xmlns:p14="http://schemas.microsoft.com/office/powerpoint/2010/main" val="971988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dirty="0" smtClean="0"/>
              <a:t>Veuillez vous référer au &lt;&lt; plan de permis</a:t>
            </a:r>
            <a:r>
              <a:rPr lang="fr-CA" sz="1200" baseline="0" dirty="0" smtClean="0"/>
              <a:t> &gt;&gt;</a:t>
            </a:r>
            <a:r>
              <a:rPr lang="fr-CA" sz="1200" dirty="0" smtClean="0"/>
              <a:t> dans l'annexe. Pour cet exercice, demandez aux élèves d’écrire leurs estimations sur une feuille de papier. Demandez ensuite à quelques élèves de faire part de leurs estimations. Discutez de la manière dont ils sont parvenus à ces estimations. Réponses : 1) 60 pi</a:t>
            </a:r>
            <a:r>
              <a:rPr lang="fr-CA" sz="1200" baseline="30000" dirty="0" smtClean="0"/>
              <a:t>2</a:t>
            </a:r>
            <a:r>
              <a:rPr lang="fr-CA" sz="1200" dirty="0" smtClean="0"/>
              <a:t>, soit environ 1/6 de l’espace total; 2) 78 pi</a:t>
            </a:r>
            <a:r>
              <a:rPr lang="fr-CA" sz="1200" baseline="30000" dirty="0" smtClean="0"/>
              <a:t>2</a:t>
            </a:r>
            <a:r>
              <a:rPr lang="fr-CA" sz="1200" dirty="0" smtClean="0"/>
              <a:t> (21 + 22 + 6 + 10 + 3 + 6); 3) 227 pi</a:t>
            </a:r>
            <a:r>
              <a:rPr lang="fr-CA" sz="1200" baseline="30000" dirty="0" smtClean="0"/>
              <a:t>2</a:t>
            </a:r>
            <a:r>
              <a:rPr lang="fr-CA" sz="1200" dirty="0" smtClean="0"/>
              <a:t>; 4) 60 %.</a:t>
            </a:r>
            <a:endParaRPr lang="fr-CA" sz="1200" dirty="0"/>
          </a:p>
        </p:txBody>
      </p:sp>
      <p:sp>
        <p:nvSpPr>
          <p:cNvPr id="4" name="Slide Number Placeholder 3"/>
          <p:cNvSpPr>
            <a:spLocks noGrp="1"/>
          </p:cNvSpPr>
          <p:nvPr>
            <p:ph type="sldNum" sz="quarter" idx="10"/>
          </p:nvPr>
        </p:nvSpPr>
        <p:spPr/>
        <p:txBody>
          <a:bodyPr/>
          <a:lstStyle/>
          <a:p>
            <a:fld id="{91E342EC-6DED-2245-AA22-C87F0AA07751}" type="slidenum">
              <a:rPr lang="en-US" smtClean="0"/>
              <a:t>10</a:t>
            </a:fld>
            <a:endParaRPr lang="en-US"/>
          </a:p>
        </p:txBody>
      </p:sp>
    </p:spTree>
    <p:extLst>
      <p:ext uri="{BB962C8B-B14F-4D97-AF65-F5344CB8AC3E}">
        <p14:creationId xmlns:p14="http://schemas.microsoft.com/office/powerpoint/2010/main" val="971988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048" y="1"/>
            <a:ext cx="7543800" cy="2282311"/>
          </a:xfrm>
          <a:prstGeom prst="rect">
            <a:avLst/>
          </a:prstGeom>
          <a:blipFill rotWithShape="1">
            <a:blip r:embed="rId2"/>
            <a:stretch>
              <a:fillRect/>
            </a:stretch>
          </a:blipFill>
        </p:spPr>
      </p:pic>
      <p:sp>
        <p:nvSpPr>
          <p:cNvPr id="2" name="Title 1"/>
          <p:cNvSpPr>
            <a:spLocks noGrp="1"/>
          </p:cNvSpPr>
          <p:nvPr>
            <p:ph type="ctrTitle"/>
          </p:nvPr>
        </p:nvSpPr>
        <p:spPr>
          <a:xfrm>
            <a:off x="838200" y="691127"/>
            <a:ext cx="7205323" cy="1478557"/>
          </a:xfrm>
          <a:prstGeom prst="rect">
            <a:avLst/>
          </a:prstGeom>
        </p:spPr>
        <p:txBody>
          <a:bodyPr>
            <a:noAutofit/>
          </a:bodyPr>
          <a:lstStyle>
            <a:lvl1pPr algn="l">
              <a:defRPr sz="4800" b="1" i="0" spc="300">
                <a:solidFill>
                  <a:schemeClr val="bg1"/>
                </a:solidFill>
                <a:latin typeface="Komika Text Kaps"/>
                <a:cs typeface="Komika Text Kaps"/>
              </a:defRPr>
            </a:lvl1pPr>
          </a:lstStyle>
          <a:p>
            <a:r>
              <a:rPr lang="en-CA" dirty="0"/>
              <a:t>Click to edit Master title style</a:t>
            </a:r>
            <a:endParaRPr lang="en-US" dirty="0"/>
          </a:p>
        </p:txBody>
      </p:sp>
      <p:sp>
        <p:nvSpPr>
          <p:cNvPr id="3" name="Subtitle 2"/>
          <p:cNvSpPr>
            <a:spLocks noGrp="1"/>
          </p:cNvSpPr>
          <p:nvPr>
            <p:ph type="subTitle" idx="1"/>
          </p:nvPr>
        </p:nvSpPr>
        <p:spPr>
          <a:xfrm>
            <a:off x="843221" y="2850900"/>
            <a:ext cx="7462579" cy="1131721"/>
          </a:xfrm>
          <a:prstGeom prst="rect">
            <a:avLst/>
          </a:prstGeom>
        </p:spPr>
        <p:txBody>
          <a:bodyPr anchor="t" anchorCtr="0">
            <a:noAutofit/>
          </a:bodyPr>
          <a:lstStyle>
            <a:lvl1pPr marL="0" indent="0" algn="l">
              <a:buNone/>
              <a:defRPr sz="4800" spc="0">
                <a:solidFill>
                  <a:schemeClr val="bg1">
                    <a:lumMod val="50000"/>
                  </a:schemeClr>
                </a:solidFill>
                <a:latin typeface="Komika Text"/>
                <a:cs typeface="Komika Tex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dirty="0"/>
              <a:t>Click to edit Master subtitle style</a:t>
            </a:r>
            <a:endParaRPr lang="en-US" dirty="0"/>
          </a:p>
        </p:txBody>
      </p:sp>
      <p:sp>
        <p:nvSpPr>
          <p:cNvPr id="4" name="Date Placeholder 3"/>
          <p:cNvSpPr>
            <a:spLocks noGrp="1"/>
          </p:cNvSpPr>
          <p:nvPr>
            <p:ph type="dt" sz="half" idx="10"/>
          </p:nvPr>
        </p:nvSpPr>
        <p:spPr>
          <a:xfrm>
            <a:off x="6438894" y="4763038"/>
            <a:ext cx="2133600" cy="273844"/>
          </a:xfrm>
          <a:prstGeom prst="rect">
            <a:avLst/>
          </a:prstGeom>
        </p:spPr>
        <p:txBody>
          <a:bodyPr/>
          <a:lstStyle>
            <a:lvl1pPr algn="r">
              <a:defRPr sz="1000" b="0" i="0">
                <a:solidFill>
                  <a:schemeClr val="tx1"/>
                </a:solidFill>
                <a:latin typeface="Arial" panose="020B0604020202020204" pitchFamily="34" charset="0"/>
                <a:cs typeface="Arial" panose="020B0604020202020204" pitchFamily="34" charset="0"/>
              </a:defRPr>
            </a:lvl1pPr>
          </a:lstStyle>
          <a:p>
            <a:fld id="{5F612117-C0BC-EC43-AA68-675AB14ADD96}" type="slidenum">
              <a:rPr lang="en-US" smtClean="0"/>
              <a:pPr/>
              <a:t>‹#›</a:t>
            </a:fld>
            <a:endParaRPr lang="en-US" dirty="0"/>
          </a:p>
        </p:txBody>
      </p:sp>
      <p:sp>
        <p:nvSpPr>
          <p:cNvPr id="10" name="Rectangle 9"/>
          <p:cNvSpPr/>
          <p:nvPr userDrawn="1"/>
        </p:nvSpPr>
        <p:spPr>
          <a:xfrm>
            <a:off x="765048" y="0"/>
            <a:ext cx="7543800" cy="285750"/>
          </a:xfrm>
          <a:prstGeom prst="rect">
            <a:avLst/>
          </a:prstGeom>
          <a:solidFill>
            <a:srgbClr val="00A0D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3366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layout">
    <p:spTree>
      <p:nvGrpSpPr>
        <p:cNvPr id="1" name=""/>
        <p:cNvGrpSpPr/>
        <p:nvPr/>
      </p:nvGrpSpPr>
      <p:grpSpPr>
        <a:xfrm>
          <a:off x="0" y="0"/>
          <a:ext cx="0" cy="0"/>
          <a:chOff x="0" y="0"/>
          <a:chExt cx="0" cy="0"/>
        </a:xfrm>
      </p:grpSpPr>
      <p:pic>
        <p:nvPicPr>
          <p:cNvPr id="7" name="Picture 6"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t="1" r="2174" b="27302"/>
          <a:stretch/>
        </p:blipFill>
        <p:spPr>
          <a:xfrm>
            <a:off x="0" y="-1"/>
            <a:ext cx="9144000" cy="3289301"/>
          </a:xfrm>
          <a:prstGeom prst="rect">
            <a:avLst/>
          </a:prstGeom>
        </p:spPr>
      </p:pic>
      <p:sp>
        <p:nvSpPr>
          <p:cNvPr id="3" name="Title 1"/>
          <p:cNvSpPr>
            <a:spLocks noGrp="1"/>
          </p:cNvSpPr>
          <p:nvPr>
            <p:ph type="title"/>
          </p:nvPr>
        </p:nvSpPr>
        <p:spPr>
          <a:xfrm>
            <a:off x="590972" y="154616"/>
            <a:ext cx="7931537" cy="839304"/>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
        <p:nvSpPr>
          <p:cNvPr id="4"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6"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1309312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green background">
    <p:spTree>
      <p:nvGrpSpPr>
        <p:cNvPr id="1" name=""/>
        <p:cNvGrpSpPr/>
        <p:nvPr/>
      </p:nvGrpSpPr>
      <p:grpSpPr>
        <a:xfrm>
          <a:off x="0" y="0"/>
          <a:ext cx="0" cy="0"/>
          <a:chOff x="0" y="0"/>
          <a:chExt cx="0" cy="0"/>
        </a:xfrm>
      </p:grpSpPr>
      <p:pic>
        <p:nvPicPr>
          <p:cNvPr id="5" name="Picture 4"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3"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9"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sz="2800"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6" name="Title 1"/>
          <p:cNvSpPr>
            <a:spLocks noGrp="1"/>
          </p:cNvSpPr>
          <p:nvPr>
            <p:ph type="title"/>
          </p:nvPr>
        </p:nvSpPr>
        <p:spPr>
          <a:xfrm>
            <a:off x="590972" y="154616"/>
            <a:ext cx="7931537" cy="839304"/>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1765832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header">
    <p:spTree>
      <p:nvGrpSpPr>
        <p:cNvPr id="1" name=""/>
        <p:cNvGrpSpPr/>
        <p:nvPr/>
      </p:nvGrpSpPr>
      <p:grpSpPr>
        <a:xfrm>
          <a:off x="0" y="0"/>
          <a:ext cx="0" cy="0"/>
          <a:chOff x="0" y="0"/>
          <a:chExt cx="0" cy="0"/>
        </a:xfrm>
      </p:grpSpPr>
      <p:pic>
        <p:nvPicPr>
          <p:cNvPr id="3" name="Picture 2"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4"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5" name="Text Placeholder 9"/>
          <p:cNvSpPr>
            <a:spLocks noGrp="1"/>
          </p:cNvSpPr>
          <p:nvPr>
            <p:ph type="body" sz="quarter" idx="11"/>
          </p:nvPr>
        </p:nvSpPr>
        <p:spPr>
          <a:xfrm>
            <a:off x="596348" y="501803"/>
            <a:ext cx="7939640" cy="3670213"/>
          </a:xfrm>
          <a:prstGeom prst="rect">
            <a:avLst/>
          </a:prstGeom>
        </p:spPr>
        <p:txBody>
          <a:bodyPr vert="horz"/>
          <a:lstStyle>
            <a:lvl1pPr>
              <a:spcBef>
                <a:spcPts val="800"/>
              </a:spcBef>
              <a:defRPr sz="3200"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3824575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green with 2 boxes">
    <p:spTree>
      <p:nvGrpSpPr>
        <p:cNvPr id="1" name=""/>
        <p:cNvGrpSpPr/>
        <p:nvPr/>
      </p:nvGrpSpPr>
      <p:grpSpPr>
        <a:xfrm>
          <a:off x="0" y="0"/>
          <a:ext cx="0" cy="0"/>
          <a:chOff x="0" y="0"/>
          <a:chExt cx="0" cy="0"/>
        </a:xfrm>
      </p:grpSpPr>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pic>
        <p:nvPicPr>
          <p:cNvPr id="8" name="Picture 7"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9" name="Text Placeholder 9"/>
          <p:cNvSpPr>
            <a:spLocks noGrp="1"/>
          </p:cNvSpPr>
          <p:nvPr>
            <p:ph type="body" sz="quarter" idx="11"/>
          </p:nvPr>
        </p:nvSpPr>
        <p:spPr>
          <a:xfrm>
            <a:off x="596348" y="950857"/>
            <a:ext cx="33660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11" name="Text Placeholder 9"/>
          <p:cNvSpPr>
            <a:spLocks noGrp="1"/>
          </p:cNvSpPr>
          <p:nvPr>
            <p:ph type="body" sz="quarter" idx="12"/>
          </p:nvPr>
        </p:nvSpPr>
        <p:spPr>
          <a:xfrm>
            <a:off x="4101548" y="950857"/>
            <a:ext cx="44201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7" name="Title 1"/>
          <p:cNvSpPr>
            <a:spLocks noGrp="1"/>
          </p:cNvSpPr>
          <p:nvPr>
            <p:ph type="title"/>
          </p:nvPr>
        </p:nvSpPr>
        <p:spPr>
          <a:xfrm>
            <a:off x="590972" y="154616"/>
            <a:ext cx="7931537" cy="839304"/>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929971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lt - short green">
    <p:spTree>
      <p:nvGrpSpPr>
        <p:cNvPr id="1" name=""/>
        <p:cNvGrpSpPr/>
        <p:nvPr/>
      </p:nvGrpSpPr>
      <p:grpSpPr>
        <a:xfrm>
          <a:off x="0" y="0"/>
          <a:ext cx="0" cy="0"/>
          <a:chOff x="0" y="0"/>
          <a:chExt cx="0" cy="0"/>
        </a:xfrm>
      </p:grpSpPr>
      <p:pic>
        <p:nvPicPr>
          <p:cNvPr id="3" name="Picture 2"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b="68282"/>
          <a:stretch/>
        </p:blipFill>
        <p:spPr>
          <a:xfrm>
            <a:off x="0" y="-1"/>
            <a:ext cx="9144000" cy="1435101"/>
          </a:xfrm>
          <a:prstGeom prst="rect">
            <a:avLst/>
          </a:prstGeom>
        </p:spPr>
      </p:pic>
      <p:sp>
        <p:nvSpPr>
          <p:cNvPr id="4" name="Title 1"/>
          <p:cNvSpPr>
            <a:spLocks noGrp="1"/>
          </p:cNvSpPr>
          <p:nvPr>
            <p:ph type="title"/>
          </p:nvPr>
        </p:nvSpPr>
        <p:spPr>
          <a:xfrm>
            <a:off x="590972" y="304800"/>
            <a:ext cx="8260928" cy="901700"/>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6" name="Text Placeholder 9"/>
          <p:cNvSpPr>
            <a:spLocks noGrp="1"/>
          </p:cNvSpPr>
          <p:nvPr>
            <p:ph type="body" sz="quarter" idx="11"/>
          </p:nvPr>
        </p:nvSpPr>
        <p:spPr>
          <a:xfrm>
            <a:off x="596348" y="1587500"/>
            <a:ext cx="7939640" cy="2933700"/>
          </a:xfrm>
          <a:prstGeom prst="rect">
            <a:avLst/>
          </a:prstGeom>
        </p:spPr>
        <p:txBody>
          <a:bodyPr vert="horz"/>
          <a:lstStyle>
            <a:lvl1pPr>
              <a:spcBef>
                <a:spcPts val="0"/>
              </a:spcBef>
              <a:spcAft>
                <a:spcPts val="800"/>
              </a:spcAft>
              <a:defRPr b="0" spc="0">
                <a:solidFill>
                  <a:srgbClr val="636463"/>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34368157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571506" y="4715540"/>
            <a:ext cx="8000989" cy="20574"/>
          </a:xfrm>
          <a:prstGeom prst="rect">
            <a:avLst/>
          </a:prstGeom>
          <a:solidFill>
            <a:srgbClr val="5BA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t>- </a:t>
            </a:r>
          </a:p>
        </p:txBody>
      </p:sp>
      <p:sp>
        <p:nvSpPr>
          <p:cNvPr id="10" name="Text Placeholder 11"/>
          <p:cNvSpPr txBox="1">
            <a:spLocks/>
          </p:cNvSpPr>
          <p:nvPr userDrawn="1"/>
        </p:nvSpPr>
        <p:spPr>
          <a:xfrm>
            <a:off x="487209" y="4763038"/>
            <a:ext cx="3545529" cy="317500"/>
          </a:xfrm>
          <a:prstGeom prst="rect">
            <a:avLst/>
          </a:prstGeom>
        </p:spPr>
        <p:txBody>
          <a:bodyPr>
            <a:normAutofit/>
          </a:bodyPr>
          <a:lstStyle>
            <a:lvl1pPr marL="0" indent="0" algn="l" defTabSz="685800" rtl="0" eaLnBrk="1" latinLnBrk="0" hangingPunct="1">
              <a:spcBef>
                <a:spcPct val="20000"/>
              </a:spcBef>
              <a:buClr>
                <a:schemeClr val="accent1"/>
              </a:buClr>
              <a:buFont typeface="Arial" pitchFamily="34" charset="0"/>
              <a:buNone/>
              <a:defRPr sz="1200" b="0" i="0" kern="12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1700" b="1" i="0" kern="1200">
                <a:solidFill>
                  <a:schemeClr val="tx2"/>
                </a:solidFill>
                <a:latin typeface="Komika Text"/>
                <a:ea typeface="+mn-ea"/>
                <a:cs typeface="Komika Text"/>
              </a:defRPr>
            </a:lvl2pPr>
            <a:lvl3pPr marL="651510" indent="-171450" algn="l" defTabSz="685800" rtl="0" eaLnBrk="1" latinLnBrk="0" hangingPunct="1">
              <a:spcBef>
                <a:spcPct val="20000"/>
              </a:spcBef>
              <a:buClr>
                <a:schemeClr val="accent1"/>
              </a:buClr>
              <a:buFont typeface="Arial" pitchFamily="34" charset="0"/>
              <a:buChar char="•"/>
              <a:defRPr sz="1500" b="1" i="0" kern="1200">
                <a:solidFill>
                  <a:schemeClr val="tx2"/>
                </a:solidFill>
                <a:latin typeface="Komika Text"/>
                <a:ea typeface="+mn-ea"/>
                <a:cs typeface="Komika Text"/>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a:lstStyle>
          <a:p>
            <a:r>
              <a:rPr lang="en-US" sz="1050" b="0" i="0" dirty="0">
                <a:solidFill>
                  <a:schemeClr val="tx1"/>
                </a:solidFill>
                <a:latin typeface="Arial" panose="020B0604020202020204" pitchFamily="34" charset="0"/>
                <a:cs typeface="Arial" panose="020B0604020202020204" pitchFamily="34" charset="0"/>
              </a:rPr>
              <a:t>Skills/</a:t>
            </a:r>
            <a:r>
              <a:rPr lang="en-US" sz="1050" b="0" i="0" dirty="0" err="1">
                <a:solidFill>
                  <a:schemeClr val="tx1"/>
                </a:solidFill>
                <a:latin typeface="Arial" panose="020B0604020202020204" pitchFamily="34" charset="0"/>
                <a:cs typeface="Arial" panose="020B0604020202020204" pitchFamily="34" charset="0"/>
              </a:rPr>
              <a:t>Compétences</a:t>
            </a:r>
            <a:r>
              <a:rPr lang="en-US" sz="1050" b="0" i="0" dirty="0">
                <a:solidFill>
                  <a:schemeClr val="tx1"/>
                </a:solidFill>
                <a:latin typeface="Arial" panose="020B0604020202020204" pitchFamily="34" charset="0"/>
                <a:cs typeface="Arial" panose="020B0604020202020204" pitchFamily="34" charset="0"/>
              </a:rPr>
              <a:t> Canada — Skills for Success</a:t>
            </a:r>
          </a:p>
        </p:txBody>
      </p:sp>
    </p:spTree>
  </p:cSld>
  <p:clrMap bg1="lt1" tx1="dk1" bg2="lt2" tx2="dk2" accent1="accent1" accent2="accent2" accent3="accent3" accent4="accent4" accent5="accent5" accent6="accent6" hlink="hlink" folHlink="folHlink"/>
  <p:sldLayoutIdLst>
    <p:sldLayoutId id="2147483661" r:id="rId1"/>
    <p:sldLayoutId id="2147483688" r:id="rId2"/>
    <p:sldLayoutId id="2147483687" r:id="rId3"/>
    <p:sldLayoutId id="2147483691" r:id="rId4"/>
    <p:sldLayoutId id="2147483689" r:id="rId5"/>
    <p:sldLayoutId id="2147483690" r:id="rId6"/>
  </p:sldLayoutIdLst>
  <p:timing>
    <p:tnLst>
      <p:par>
        <p:cTn xmlns:p14="http://schemas.microsoft.com/office/powerpoint/2010/main" id="1" dur="indefinite" restart="never" nodeType="tmRoot"/>
      </p:par>
    </p:tnLst>
  </p:timing>
  <p:txStyles>
    <p:titleStyle>
      <a:lvl1pPr algn="l" defTabSz="685800" rtl="0" eaLnBrk="1" latinLnBrk="0" hangingPunct="1">
        <a:spcBef>
          <a:spcPct val="0"/>
        </a:spcBef>
        <a:buNone/>
        <a:defRPr sz="4000" b="1" i="0" kern="1200" spc="250">
          <a:solidFill>
            <a:schemeClr val="tx1">
              <a:lumMod val="85000"/>
              <a:lumOff val="15000"/>
            </a:schemeClr>
          </a:solidFill>
          <a:latin typeface="Komika Text Kaps"/>
          <a:ea typeface="+mj-ea"/>
          <a:cs typeface="Komika Text Kap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0574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2pPr>
      <a:lvl3pPr marL="651510" indent="-171450" algn="l" defTabSz="685800" rtl="0" eaLnBrk="1" latinLnBrk="0" hangingPunct="1">
        <a:spcBef>
          <a:spcPct val="20000"/>
        </a:spcBef>
        <a:buClr>
          <a:schemeClr val="accent1"/>
        </a:buClr>
        <a:buFont typeface="Arial" pitchFamily="34" charset="0"/>
        <a:buChar char="•"/>
        <a:defRPr sz="2800" b="1" i="0" kern="1200">
          <a:solidFill>
            <a:schemeClr val="tx2"/>
          </a:solidFill>
          <a:latin typeface="Calibri"/>
          <a:ea typeface="+mn-ea"/>
          <a:cs typeface="Calibri"/>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 Id="rId3" Type="http://schemas.openxmlformats.org/officeDocument/2006/relationships/image" Target="../media/image5.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svg"/><Relationship Id="rId5" Type="http://schemas.openxmlformats.org/officeDocument/2006/relationships/image" Target="../media/image8.png"/><Relationship Id="rId6" Type="http://schemas.openxmlformats.org/officeDocument/2006/relationships/image" Target="../media/image6.sv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8550" y="273538"/>
            <a:ext cx="7720102" cy="1438031"/>
          </a:xfrm>
        </p:spPr>
        <p:txBody>
          <a:bodyPr anchor="b"/>
          <a:lstStyle/>
          <a:p>
            <a:r>
              <a:rPr lang="en-US" spc="200" dirty="0"/>
              <a:t>Compétences pour </a:t>
            </a:r>
            <a:r>
              <a:rPr lang="en-US" spc="200" dirty="0" err="1"/>
              <a:t>réussir</a:t>
            </a:r>
            <a:endParaRPr lang="en-US" spc="200" dirty="0"/>
          </a:p>
        </p:txBody>
      </p:sp>
      <p:sp>
        <p:nvSpPr>
          <p:cNvPr id="3" name="Subtitle 2"/>
          <p:cNvSpPr>
            <a:spLocks noGrp="1"/>
          </p:cNvSpPr>
          <p:nvPr>
            <p:ph type="subTitle" idx="1"/>
          </p:nvPr>
        </p:nvSpPr>
        <p:spPr>
          <a:xfrm>
            <a:off x="808550" y="2510766"/>
            <a:ext cx="7378700" cy="1131721"/>
          </a:xfrm>
        </p:spPr>
        <p:txBody>
          <a:bodyPr/>
          <a:lstStyle/>
          <a:p>
            <a:r>
              <a:rPr lang="en-US" spc="110" dirty="0" err="1" smtClean="0"/>
              <a:t>Calcul</a:t>
            </a:r>
            <a:endParaRPr lang="en-US" spc="110" dirty="0">
              <a:solidFill>
                <a:schemeClr val="bg1">
                  <a:lumMod val="50000"/>
                </a:schemeClr>
              </a:solidFill>
            </a:endParaRPr>
          </a:p>
        </p:txBody>
      </p:sp>
      <p:pic>
        <p:nvPicPr>
          <p:cNvPr id="6" name="Picture 5">
            <a:extLst>
              <a:ext uri="{FF2B5EF4-FFF2-40B4-BE49-F238E27FC236}">
                <a16:creationId xmlns="" xmlns:a16="http://schemas.microsoft.com/office/drawing/2014/main" id="{7FD970B4-1C95-9B14-6CCD-F1258FD62CC4}"/>
              </a:ext>
            </a:extLst>
          </p:cNvPr>
          <p:cNvPicPr>
            <a:picLocks noChangeAspect="1"/>
          </p:cNvPicPr>
          <p:nvPr/>
        </p:nvPicPr>
        <p:blipFill>
          <a:blip r:embed="rId2"/>
          <a:srcRect/>
          <a:stretch/>
        </p:blipFill>
        <p:spPr>
          <a:xfrm>
            <a:off x="578339" y="3835692"/>
            <a:ext cx="1756856" cy="796882"/>
          </a:xfrm>
          <a:prstGeom prst="rect">
            <a:avLst/>
          </a:prstGeom>
        </p:spPr>
      </p:pic>
      <p:pic>
        <p:nvPicPr>
          <p:cNvPr id="7" name="Picture 6">
            <a:extLst>
              <a:ext uri="{FF2B5EF4-FFF2-40B4-BE49-F238E27FC236}">
                <a16:creationId xmlns="" xmlns:a16="http://schemas.microsoft.com/office/drawing/2014/main" id="{D59C70E6-298E-C7F5-48DD-D2B620E200F8}"/>
              </a:ext>
            </a:extLst>
          </p:cNvPr>
          <p:cNvPicPr>
            <a:picLocks noChangeAspect="1"/>
          </p:cNvPicPr>
          <p:nvPr/>
        </p:nvPicPr>
        <p:blipFill>
          <a:blip r:embed="rId3"/>
          <a:srcRect/>
          <a:stretch/>
        </p:blipFill>
        <p:spPr>
          <a:xfrm>
            <a:off x="6510308" y="4363571"/>
            <a:ext cx="2055353" cy="269003"/>
          </a:xfrm>
          <a:prstGeom prst="rect">
            <a:avLst/>
          </a:prstGeom>
        </p:spPr>
      </p:pic>
      <p:sp>
        <p:nvSpPr>
          <p:cNvPr id="8" name="Rectangle 7">
            <a:extLst>
              <a:ext uri="{FF2B5EF4-FFF2-40B4-BE49-F238E27FC236}">
                <a16:creationId xmlns="" xmlns:a16="http://schemas.microsoft.com/office/drawing/2014/main" id="{91230745-2B66-A87E-D381-7266C67406AF}"/>
              </a:ext>
            </a:extLst>
          </p:cNvPr>
          <p:cNvSpPr/>
          <p:nvPr/>
        </p:nvSpPr>
        <p:spPr>
          <a:xfrm>
            <a:off x="492369" y="4759569"/>
            <a:ext cx="8159262" cy="304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295435" y="3283641"/>
            <a:ext cx="2540000" cy="923330"/>
          </a:xfrm>
          <a:prstGeom prst="rect">
            <a:avLst/>
          </a:prstGeom>
          <a:noFill/>
          <a:ln>
            <a:solidFill>
              <a:srgbClr val="FF6600"/>
            </a:solidFill>
          </a:ln>
        </p:spPr>
        <p:txBody>
          <a:bodyPr wrap="square" rtlCol="0">
            <a:spAutoFit/>
          </a:bodyPr>
          <a:lstStyle/>
          <a:p>
            <a:r>
              <a:rPr lang="en-US" dirty="0" smtClean="0"/>
              <a:t>Need French version of graphic, or translation of text on left</a:t>
            </a:r>
            <a:endParaRPr lang="en-US" dirty="0"/>
          </a:p>
        </p:txBody>
      </p:sp>
    </p:spTree>
    <p:extLst>
      <p:ext uri="{BB962C8B-B14F-4D97-AF65-F5344CB8AC3E}">
        <p14:creationId xmlns:p14="http://schemas.microsoft.com/office/powerpoint/2010/main" val="215057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96348" y="950857"/>
            <a:ext cx="3028925" cy="3158435"/>
          </a:xfrm>
        </p:spPr>
        <p:txBody>
          <a:bodyPr/>
          <a:lstStyle/>
          <a:p>
            <a:pPr marL="0" indent="0">
              <a:buNone/>
            </a:pPr>
            <a:r>
              <a:rPr lang="fr-CA" sz="2200" dirty="0"/>
              <a:t>Dans le cadre d’un projet de construction, nombre de personnes de métier se servent de la compétence du calcul. Elles peuvent commencer par faire des </a:t>
            </a:r>
            <a:r>
              <a:rPr lang="fr-CA" sz="2200" b="1" dirty="0"/>
              <a:t>estimations</a:t>
            </a:r>
            <a:r>
              <a:rPr lang="fr-CA" sz="2200" dirty="0"/>
              <a:t>, puis faire des calculs avec des chiffres </a:t>
            </a:r>
            <a:r>
              <a:rPr lang="fr-CA" sz="2200" b="1" dirty="0"/>
              <a:t>réels</a:t>
            </a:r>
            <a:r>
              <a:rPr lang="fr-CA" sz="2200" dirty="0"/>
              <a:t>. </a:t>
            </a:r>
          </a:p>
        </p:txBody>
      </p:sp>
      <p:sp>
        <p:nvSpPr>
          <p:cNvPr id="3" name="Text Placeholder 2"/>
          <p:cNvSpPr>
            <a:spLocks noGrp="1"/>
          </p:cNvSpPr>
          <p:nvPr>
            <p:ph type="body" sz="quarter" idx="12"/>
          </p:nvPr>
        </p:nvSpPr>
        <p:spPr>
          <a:xfrm>
            <a:off x="4101548" y="531091"/>
            <a:ext cx="4696088" cy="3937000"/>
          </a:xfrm>
        </p:spPr>
        <p:txBody>
          <a:bodyPr/>
          <a:lstStyle/>
          <a:p>
            <a:pPr marL="0" indent="0">
              <a:buNone/>
            </a:pPr>
            <a:r>
              <a:rPr lang="fr-CA" sz="2000" dirty="0">
                <a:solidFill>
                  <a:srgbClr val="FFFFFF"/>
                </a:solidFill>
              </a:rPr>
              <a:t>Utilisez le plan de permis pour faire les estimations suivantes :</a:t>
            </a:r>
            <a:endParaRPr lang="en-CA" sz="2000" dirty="0">
              <a:solidFill>
                <a:srgbClr val="FFFFFF"/>
              </a:solidFill>
            </a:endParaRPr>
          </a:p>
          <a:p>
            <a:pPr marL="342900" lvl="0" indent="-342900">
              <a:buFont typeface="+mj-lt"/>
              <a:buAutoNum type="arabicPeriod"/>
            </a:pPr>
            <a:r>
              <a:rPr lang="en-CA" sz="2000" dirty="0" err="1">
                <a:solidFill>
                  <a:srgbClr val="FFFFFF"/>
                </a:solidFill>
              </a:rPr>
              <a:t>Quelle</a:t>
            </a:r>
            <a:r>
              <a:rPr lang="en-CA" sz="2000" dirty="0">
                <a:solidFill>
                  <a:srgbClr val="FFFFFF"/>
                </a:solidFill>
              </a:rPr>
              <a:t> </a:t>
            </a:r>
            <a:r>
              <a:rPr lang="en-CA" sz="2000" dirty="0" err="1">
                <a:solidFill>
                  <a:srgbClr val="FFFFFF"/>
                </a:solidFill>
              </a:rPr>
              <a:t>est</a:t>
            </a:r>
            <a:r>
              <a:rPr lang="en-CA" sz="2000" dirty="0">
                <a:solidFill>
                  <a:srgbClr val="FFFFFF"/>
                </a:solidFill>
              </a:rPr>
              <a:t> la </a:t>
            </a:r>
            <a:r>
              <a:rPr lang="en-CA" sz="2000" dirty="0" err="1">
                <a:solidFill>
                  <a:srgbClr val="FFFFFF"/>
                </a:solidFill>
              </a:rPr>
              <a:t>taille</a:t>
            </a:r>
            <a:r>
              <a:rPr lang="en-CA" sz="2000" dirty="0">
                <a:solidFill>
                  <a:srgbClr val="FFFFFF"/>
                </a:solidFill>
              </a:rPr>
              <a:t> </a:t>
            </a:r>
            <a:r>
              <a:rPr lang="en-CA" sz="2000" dirty="0" err="1">
                <a:solidFill>
                  <a:srgbClr val="FFFFFF"/>
                </a:solidFill>
              </a:rPr>
              <a:t>approximative</a:t>
            </a:r>
            <a:r>
              <a:rPr lang="en-CA" sz="2000" dirty="0">
                <a:solidFill>
                  <a:srgbClr val="FFFFFF"/>
                </a:solidFill>
              </a:rPr>
              <a:t> de la </a:t>
            </a:r>
            <a:r>
              <a:rPr lang="en-CA" sz="2000" dirty="0" err="1">
                <a:solidFill>
                  <a:srgbClr val="FFFFFF"/>
                </a:solidFill>
              </a:rPr>
              <a:t>salle</a:t>
            </a:r>
            <a:r>
              <a:rPr lang="en-CA" sz="2000" dirty="0">
                <a:solidFill>
                  <a:srgbClr val="FFFFFF"/>
                </a:solidFill>
              </a:rPr>
              <a:t> de </a:t>
            </a:r>
            <a:r>
              <a:rPr lang="en-CA" sz="2000" dirty="0" err="1">
                <a:solidFill>
                  <a:srgbClr val="FFFFFF"/>
                </a:solidFill>
              </a:rPr>
              <a:t>bains</a:t>
            </a:r>
            <a:r>
              <a:rPr lang="en-CA" sz="2000" dirty="0">
                <a:solidFill>
                  <a:srgbClr val="FFFFFF"/>
                </a:solidFill>
              </a:rPr>
              <a:t>?</a:t>
            </a:r>
          </a:p>
          <a:p>
            <a:pPr marL="342900" lvl="0" indent="-342900">
              <a:buFont typeface="+mj-lt"/>
              <a:buAutoNum type="arabicPeriod"/>
            </a:pPr>
            <a:r>
              <a:rPr lang="en-CA" sz="2000" dirty="0">
                <a:solidFill>
                  <a:srgbClr val="FFFFFF"/>
                </a:solidFill>
              </a:rPr>
              <a:t>Environ </a:t>
            </a:r>
            <a:r>
              <a:rPr lang="en-CA" sz="2000" dirty="0" err="1">
                <a:solidFill>
                  <a:srgbClr val="FFFFFF"/>
                </a:solidFill>
              </a:rPr>
              <a:t>combien</a:t>
            </a:r>
            <a:r>
              <a:rPr lang="en-CA" sz="2000" dirty="0">
                <a:solidFill>
                  <a:srgbClr val="FFFFFF"/>
                </a:solidFill>
              </a:rPr>
              <a:t> de </a:t>
            </a:r>
            <a:r>
              <a:rPr lang="en-CA" sz="2000" dirty="0" err="1">
                <a:solidFill>
                  <a:srgbClr val="FFFFFF"/>
                </a:solidFill>
              </a:rPr>
              <a:t>pieds</a:t>
            </a:r>
            <a:r>
              <a:rPr lang="en-CA" sz="2000" dirty="0">
                <a:solidFill>
                  <a:srgbClr val="FFFFFF"/>
                </a:solidFill>
              </a:rPr>
              <a:t> de </a:t>
            </a:r>
            <a:r>
              <a:rPr lang="en-CA" sz="2000" dirty="0" err="1">
                <a:solidFill>
                  <a:srgbClr val="FFFFFF"/>
                </a:solidFill>
              </a:rPr>
              <a:t>mur</a:t>
            </a:r>
            <a:r>
              <a:rPr lang="en-CA" sz="2000" dirty="0">
                <a:solidFill>
                  <a:srgbClr val="FFFFFF"/>
                </a:solidFill>
              </a:rPr>
              <a:t> </a:t>
            </a:r>
            <a:r>
              <a:rPr lang="en-CA" sz="2000" dirty="0" err="1">
                <a:solidFill>
                  <a:srgbClr val="FFFFFF"/>
                </a:solidFill>
              </a:rPr>
              <a:t>ont</a:t>
            </a:r>
            <a:r>
              <a:rPr lang="en-CA" sz="2000" dirty="0">
                <a:solidFill>
                  <a:srgbClr val="FFFFFF"/>
                </a:solidFill>
              </a:rPr>
              <a:t> </a:t>
            </a:r>
            <a:r>
              <a:rPr lang="en-CA" sz="2000" dirty="0" err="1">
                <a:solidFill>
                  <a:srgbClr val="FFFFFF"/>
                </a:solidFill>
              </a:rPr>
              <a:t>besoin</a:t>
            </a:r>
            <a:r>
              <a:rPr lang="en-CA" sz="2000" dirty="0">
                <a:solidFill>
                  <a:srgbClr val="FFFFFF"/>
                </a:solidFill>
              </a:rPr>
              <a:t> de </a:t>
            </a:r>
            <a:r>
              <a:rPr lang="en-CA" sz="2000" dirty="0" err="1">
                <a:solidFill>
                  <a:srgbClr val="FFFFFF"/>
                </a:solidFill>
              </a:rPr>
              <a:t>cloison</a:t>
            </a:r>
            <a:r>
              <a:rPr lang="en-CA" sz="2000" dirty="0">
                <a:solidFill>
                  <a:srgbClr val="FFFFFF"/>
                </a:solidFill>
              </a:rPr>
              <a:t> </a:t>
            </a:r>
            <a:r>
              <a:rPr lang="en-CA" sz="2000" dirty="0" err="1">
                <a:solidFill>
                  <a:srgbClr val="FFFFFF"/>
                </a:solidFill>
              </a:rPr>
              <a:t>sèche</a:t>
            </a:r>
            <a:r>
              <a:rPr lang="en-CA" sz="2000" dirty="0">
                <a:solidFill>
                  <a:srgbClr val="FFFFFF"/>
                </a:solidFill>
              </a:rPr>
              <a:t>?</a:t>
            </a:r>
          </a:p>
          <a:p>
            <a:pPr marL="342900" lvl="0" indent="-342900">
              <a:buFont typeface="+mj-lt"/>
              <a:buAutoNum type="arabicPeriod"/>
            </a:pPr>
            <a:r>
              <a:rPr lang="en-CA" sz="2000" dirty="0" err="1">
                <a:solidFill>
                  <a:srgbClr val="FFFFFF"/>
                </a:solidFill>
              </a:rPr>
              <a:t>Quelle</a:t>
            </a:r>
            <a:r>
              <a:rPr lang="en-CA" sz="2000" dirty="0">
                <a:solidFill>
                  <a:srgbClr val="FFFFFF"/>
                </a:solidFill>
              </a:rPr>
              <a:t> </a:t>
            </a:r>
            <a:r>
              <a:rPr lang="en-CA" sz="2000" dirty="0" err="1">
                <a:solidFill>
                  <a:srgbClr val="FFFFFF"/>
                </a:solidFill>
              </a:rPr>
              <a:t>est</a:t>
            </a:r>
            <a:r>
              <a:rPr lang="en-CA" sz="2000" dirty="0">
                <a:solidFill>
                  <a:srgbClr val="FFFFFF"/>
                </a:solidFill>
              </a:rPr>
              <a:t> la </a:t>
            </a:r>
            <a:r>
              <a:rPr lang="en-CA" sz="2000" dirty="0" err="1">
                <a:solidFill>
                  <a:srgbClr val="FFFFFF"/>
                </a:solidFill>
              </a:rPr>
              <a:t>taille</a:t>
            </a:r>
            <a:r>
              <a:rPr lang="en-CA" sz="2000" dirty="0">
                <a:solidFill>
                  <a:srgbClr val="FFFFFF"/>
                </a:solidFill>
              </a:rPr>
              <a:t> </a:t>
            </a:r>
            <a:r>
              <a:rPr lang="en-CA" sz="2000" dirty="0" err="1">
                <a:solidFill>
                  <a:srgbClr val="FFFFFF"/>
                </a:solidFill>
              </a:rPr>
              <a:t>approximative</a:t>
            </a:r>
            <a:r>
              <a:rPr lang="en-CA" sz="2000" dirty="0">
                <a:solidFill>
                  <a:srgbClr val="FFFFFF"/>
                </a:solidFill>
              </a:rPr>
              <a:t> du coin salon en </a:t>
            </a:r>
            <a:r>
              <a:rPr lang="en-CA" sz="2000" dirty="0" err="1">
                <a:solidFill>
                  <a:srgbClr val="FFFFFF"/>
                </a:solidFill>
              </a:rPr>
              <a:t>pieds</a:t>
            </a:r>
            <a:r>
              <a:rPr lang="en-CA" sz="2000" dirty="0">
                <a:solidFill>
                  <a:srgbClr val="FFFFFF"/>
                </a:solidFill>
              </a:rPr>
              <a:t> </a:t>
            </a:r>
            <a:r>
              <a:rPr lang="en-CA" sz="2000" dirty="0" err="1">
                <a:solidFill>
                  <a:srgbClr val="FFFFFF"/>
                </a:solidFill>
              </a:rPr>
              <a:t>carrés</a:t>
            </a:r>
            <a:r>
              <a:rPr lang="en-CA" sz="2000" dirty="0">
                <a:solidFill>
                  <a:srgbClr val="FFFFFF"/>
                </a:solidFill>
              </a:rPr>
              <a:t>?</a:t>
            </a:r>
          </a:p>
          <a:p>
            <a:pPr marL="342900" lvl="0" indent="-342900">
              <a:buFont typeface="+mj-lt"/>
              <a:buAutoNum type="arabicPeriod"/>
            </a:pPr>
            <a:r>
              <a:rPr lang="en-CA" sz="2000" dirty="0">
                <a:solidFill>
                  <a:srgbClr val="FFFFFF"/>
                </a:solidFill>
              </a:rPr>
              <a:t>Les nouveaux </a:t>
            </a:r>
            <a:r>
              <a:rPr lang="en-CA" sz="2000" dirty="0" err="1">
                <a:solidFill>
                  <a:srgbClr val="FFFFFF"/>
                </a:solidFill>
              </a:rPr>
              <a:t>murs</a:t>
            </a:r>
            <a:r>
              <a:rPr lang="en-CA" sz="2000" dirty="0">
                <a:solidFill>
                  <a:srgbClr val="FFFFFF"/>
                </a:solidFill>
              </a:rPr>
              <a:t> </a:t>
            </a:r>
            <a:r>
              <a:rPr lang="en-CA" sz="2000" dirty="0" err="1">
                <a:solidFill>
                  <a:srgbClr val="FFFFFF"/>
                </a:solidFill>
              </a:rPr>
              <a:t>représenteront</a:t>
            </a:r>
            <a:r>
              <a:rPr lang="en-CA" sz="2000" dirty="0">
                <a:solidFill>
                  <a:srgbClr val="FFFFFF"/>
                </a:solidFill>
              </a:rPr>
              <a:t> </a:t>
            </a:r>
            <a:r>
              <a:rPr lang="en-CA" sz="2000" dirty="0" err="1">
                <a:solidFill>
                  <a:srgbClr val="FFFFFF"/>
                </a:solidFill>
              </a:rPr>
              <a:t>quel</a:t>
            </a:r>
            <a:r>
              <a:rPr lang="en-CA" sz="2000" dirty="0">
                <a:solidFill>
                  <a:srgbClr val="FFFFFF"/>
                </a:solidFill>
              </a:rPr>
              <a:t> </a:t>
            </a:r>
            <a:r>
              <a:rPr lang="en-CA" sz="2000" dirty="0" err="1">
                <a:solidFill>
                  <a:srgbClr val="FFFFFF"/>
                </a:solidFill>
              </a:rPr>
              <a:t>pourcentage</a:t>
            </a:r>
            <a:r>
              <a:rPr lang="en-CA" sz="2000" dirty="0">
                <a:solidFill>
                  <a:srgbClr val="FFFFFF"/>
                </a:solidFill>
              </a:rPr>
              <a:t> du </a:t>
            </a:r>
            <a:r>
              <a:rPr lang="en-CA" sz="2000" dirty="0" err="1">
                <a:solidFill>
                  <a:srgbClr val="FFFFFF"/>
                </a:solidFill>
              </a:rPr>
              <a:t>périmètre</a:t>
            </a:r>
            <a:r>
              <a:rPr lang="en-CA" sz="2000" dirty="0">
                <a:solidFill>
                  <a:srgbClr val="FFFFFF"/>
                </a:solidFill>
              </a:rPr>
              <a:t> </a:t>
            </a:r>
            <a:r>
              <a:rPr lang="en-CA" sz="2000" dirty="0" err="1">
                <a:solidFill>
                  <a:srgbClr val="FFFFFF"/>
                </a:solidFill>
              </a:rPr>
              <a:t>approximativement</a:t>
            </a:r>
            <a:r>
              <a:rPr lang="en-CA" sz="2000" dirty="0">
                <a:solidFill>
                  <a:srgbClr val="FFFFFF"/>
                </a:solidFill>
              </a:rPr>
              <a:t>? </a:t>
            </a:r>
            <a:endParaRPr lang="en-CA" sz="2000" dirty="0">
              <a:solidFill>
                <a:srgbClr val="FFFFFF"/>
              </a:solidFill>
            </a:endParaRPr>
          </a:p>
        </p:txBody>
      </p:sp>
      <p:sp>
        <p:nvSpPr>
          <p:cNvPr id="4" name="Title 3"/>
          <p:cNvSpPr>
            <a:spLocks noGrp="1"/>
          </p:cNvSpPr>
          <p:nvPr>
            <p:ph type="title"/>
          </p:nvPr>
        </p:nvSpPr>
        <p:spPr/>
        <p:txBody>
          <a:bodyPr/>
          <a:lstStyle/>
          <a:p>
            <a:r>
              <a:rPr lang="fr-CA" dirty="0" smtClean="0"/>
              <a:t>Estimation</a:t>
            </a:r>
            <a:endParaRPr lang="fr-CA" dirty="0"/>
          </a:p>
        </p:txBody>
      </p:sp>
    </p:spTree>
    <p:extLst>
      <p:ext uri="{BB962C8B-B14F-4D97-AF65-F5344CB8AC3E}">
        <p14:creationId xmlns:p14="http://schemas.microsoft.com/office/powerpoint/2010/main" val="1226167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0972" y="154616"/>
            <a:ext cx="3623119" cy="2887576"/>
          </a:xfrm>
        </p:spPr>
        <p:txBody>
          <a:bodyPr>
            <a:normAutofit/>
          </a:bodyPr>
          <a:lstStyle/>
          <a:p>
            <a:pPr>
              <a:lnSpc>
                <a:spcPct val="90000"/>
              </a:lnSpc>
            </a:pPr>
            <a:r>
              <a:rPr lang="en-US" sz="3600" dirty="0">
                <a:solidFill>
                  <a:prstClr val="black"/>
                </a:solidFill>
              </a:rPr>
              <a:t>Des </a:t>
            </a:r>
            <a:r>
              <a:rPr lang="en-US" sz="3600" dirty="0" err="1">
                <a:solidFill>
                  <a:prstClr val="black"/>
                </a:solidFill>
              </a:rPr>
              <a:t>emplois</a:t>
            </a:r>
            <a:r>
              <a:rPr lang="en-US" sz="3600" dirty="0">
                <a:solidFill>
                  <a:prstClr val="black"/>
                </a:solidFill>
              </a:rPr>
              <a:t> </a:t>
            </a:r>
            <a:r>
              <a:rPr lang="en-US" sz="3600" dirty="0" err="1">
                <a:solidFill>
                  <a:prstClr val="black"/>
                </a:solidFill>
              </a:rPr>
              <a:t>enrichissants</a:t>
            </a:r>
            <a:r>
              <a:rPr lang="en-US" sz="3600" dirty="0">
                <a:solidFill>
                  <a:prstClr val="black"/>
                </a:solidFill>
              </a:rPr>
              <a:t> qui </a:t>
            </a:r>
            <a:r>
              <a:rPr lang="en-US" sz="3600" dirty="0" err="1">
                <a:solidFill>
                  <a:prstClr val="black"/>
                </a:solidFill>
              </a:rPr>
              <a:t>demandent</a:t>
            </a:r>
            <a:r>
              <a:rPr lang="en-US" sz="3600" dirty="0">
                <a:solidFill>
                  <a:prstClr val="black"/>
                </a:solidFill>
              </a:rPr>
              <a:t> de faire </a:t>
            </a:r>
            <a:r>
              <a:rPr lang="en-US" sz="3600" dirty="0" err="1">
                <a:solidFill>
                  <a:prstClr val="black"/>
                </a:solidFill>
              </a:rPr>
              <a:t>appel</a:t>
            </a:r>
            <a:r>
              <a:rPr lang="en-US" sz="3600" dirty="0">
                <a:solidFill>
                  <a:prstClr val="black"/>
                </a:solidFill>
              </a:rPr>
              <a:t> au </a:t>
            </a:r>
            <a:r>
              <a:rPr lang="en-US" sz="3600" dirty="0" err="1">
                <a:solidFill>
                  <a:prstClr val="black"/>
                </a:solidFill>
              </a:rPr>
              <a:t>calcul</a:t>
            </a:r>
            <a:endParaRPr lang="en-US" sz="3600" dirty="0"/>
          </a:p>
        </p:txBody>
      </p:sp>
      <p:pic>
        <p:nvPicPr>
          <p:cNvPr id="4" name="Content Placeholder 3" descr="CoolJobs-Calcul-FRE.jpg"/>
          <p:cNvPicPr>
            <a:picLocks noChangeAspect="1"/>
          </p:cNvPicPr>
          <p:nvPr/>
        </p:nvPicPr>
        <p:blipFill rotWithShape="1">
          <a:blip r:embed="rId3">
            <a:extLst>
              <a:ext uri="{28A0092B-C50C-407E-A947-70E740481C1C}">
                <a14:useLocalDpi xmlns:a14="http://schemas.microsoft.com/office/drawing/2010/main" val="0"/>
              </a:ext>
            </a:extLst>
          </a:blip>
          <a:srcRect l="409" t="780" r="785" b="250"/>
          <a:stretch/>
        </p:blipFill>
        <p:spPr>
          <a:xfrm>
            <a:off x="4410364" y="311727"/>
            <a:ext cx="4341091" cy="4572000"/>
          </a:xfrm>
          <a:prstGeom prst="rect">
            <a:avLst/>
          </a:prstGeom>
        </p:spPr>
      </p:pic>
    </p:spTree>
    <p:extLst>
      <p:ext uri="{BB962C8B-B14F-4D97-AF65-F5344CB8AC3E}">
        <p14:creationId xmlns:p14="http://schemas.microsoft.com/office/powerpoint/2010/main" val="2545774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Commencez</a:t>
            </a:r>
            <a:r>
              <a:rPr lang="en-US" dirty="0"/>
              <a:t> par </a:t>
            </a:r>
            <a:r>
              <a:rPr lang="en-US" dirty="0" err="1"/>
              <a:t>une</a:t>
            </a:r>
            <a:r>
              <a:rPr lang="en-US" dirty="0"/>
              <a:t> </a:t>
            </a:r>
            <a:r>
              <a:rPr lang="en-US" dirty="0" err="1" smtClean="0"/>
              <a:t>activité</a:t>
            </a:r>
            <a:endParaRPr lang="en-US" dirty="0"/>
          </a:p>
        </p:txBody>
      </p:sp>
      <p:sp>
        <p:nvSpPr>
          <p:cNvPr id="9" name="Text Placeholder 8"/>
          <p:cNvSpPr>
            <a:spLocks noGrp="1"/>
          </p:cNvSpPr>
          <p:nvPr>
            <p:ph type="body" sz="quarter" idx="11"/>
          </p:nvPr>
        </p:nvSpPr>
        <p:spPr>
          <a:xfrm>
            <a:off x="596348" y="1176105"/>
            <a:ext cx="7939640" cy="2933187"/>
          </a:xfrm>
        </p:spPr>
        <p:txBody>
          <a:bodyPr/>
          <a:lstStyle/>
          <a:p>
            <a:pPr>
              <a:tabLst>
                <a:tab pos="2179638" algn="l"/>
              </a:tabLst>
            </a:pPr>
            <a:r>
              <a:rPr lang="en-US" dirty="0" err="1"/>
              <a:t>Activité</a:t>
            </a:r>
            <a:r>
              <a:rPr lang="en-US" dirty="0"/>
              <a:t> 1	</a:t>
            </a:r>
            <a:r>
              <a:rPr lang="en-US" dirty="0" err="1"/>
              <a:t>Dépasse</a:t>
            </a:r>
            <a:r>
              <a:rPr lang="en-US" dirty="0"/>
              <a:t> pas 101</a:t>
            </a:r>
          </a:p>
          <a:p>
            <a:pPr>
              <a:tabLst>
                <a:tab pos="2179638" algn="l"/>
              </a:tabLst>
            </a:pPr>
            <a:r>
              <a:rPr lang="en-US" dirty="0" err="1"/>
              <a:t>Activité</a:t>
            </a:r>
            <a:r>
              <a:rPr lang="en-US" dirty="0"/>
              <a:t> 2	Les </a:t>
            </a:r>
            <a:r>
              <a:rPr lang="en-US" dirty="0" err="1"/>
              <a:t>mesures</a:t>
            </a:r>
            <a:r>
              <a:rPr lang="en-US" dirty="0"/>
              <a:t> </a:t>
            </a:r>
            <a:br>
              <a:rPr lang="en-US" dirty="0"/>
            </a:br>
            <a:r>
              <a:rPr lang="en-US" dirty="0"/>
              <a:t>	</a:t>
            </a:r>
            <a:r>
              <a:rPr lang="en-US" dirty="0" err="1"/>
              <a:t>correspondantes</a:t>
            </a:r>
            <a:endParaRPr lang="en-US" dirty="0"/>
          </a:p>
        </p:txBody>
      </p:sp>
      <p:sp>
        <p:nvSpPr>
          <p:cNvPr id="5" name="Alternate Process 4"/>
          <p:cNvSpPr/>
          <p:nvPr/>
        </p:nvSpPr>
        <p:spPr>
          <a:xfrm>
            <a:off x="5923880" y="2288396"/>
            <a:ext cx="2670595" cy="2080440"/>
          </a:xfrm>
          <a:prstGeom prst="flowChartAlternateProcess">
            <a:avLst/>
          </a:prstGeom>
          <a:blipFill rotWithShape="1">
            <a:blip r:embed="rId3"/>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1678399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r-CA" dirty="0" smtClean="0"/>
              <a:t>Calcul</a:t>
            </a:r>
            <a:endParaRPr lang="fr-CA" dirty="0"/>
          </a:p>
        </p:txBody>
      </p:sp>
      <p:pic>
        <p:nvPicPr>
          <p:cNvPr id="4" name="Graphic 3" descr="Thought bubble with solid fill">
            <a:extLst>
              <a:ext uri="{FF2B5EF4-FFF2-40B4-BE49-F238E27FC236}">
                <a16:creationId xmlns="" xmlns:a16="http://schemas.microsoft.com/office/drawing/2014/main" id="{64B4D618-323F-A93F-3C89-0D7A9FA8CB9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6611874" y="590825"/>
            <a:ext cx="2247900" cy="2247900"/>
          </a:xfrm>
          <a:prstGeom prst="rect">
            <a:avLst/>
          </a:prstGeom>
        </p:spPr>
      </p:pic>
      <p:pic>
        <p:nvPicPr>
          <p:cNvPr id="6" name="Graphic 5" descr="Users with solid fill">
            <a:extLst>
              <a:ext uri="{FF2B5EF4-FFF2-40B4-BE49-F238E27FC236}">
                <a16:creationId xmlns="" xmlns:a16="http://schemas.microsoft.com/office/drawing/2014/main" id="{7DEB33FA-F07B-92B8-CC0C-EC478973609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4309299" y="1843695"/>
            <a:ext cx="3025526" cy="3025526"/>
          </a:xfrm>
          <a:prstGeom prst="rect">
            <a:avLst/>
          </a:prstGeom>
        </p:spPr>
      </p:pic>
    </p:spTree>
    <p:extLst>
      <p:ext uri="{BB962C8B-B14F-4D97-AF65-F5344CB8AC3E}">
        <p14:creationId xmlns:p14="http://schemas.microsoft.com/office/powerpoint/2010/main" val="3265729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8" y="501803"/>
            <a:ext cx="8057725" cy="3670213"/>
          </a:xfrm>
        </p:spPr>
        <p:txBody>
          <a:bodyPr/>
          <a:lstStyle/>
          <a:p>
            <a:pPr marL="0" indent="0">
              <a:spcAft>
                <a:spcPts val="450"/>
              </a:spcAft>
              <a:buNone/>
            </a:pPr>
            <a:r>
              <a:rPr lang="en-US" sz="2700" b="1" dirty="0">
                <a:solidFill>
                  <a:srgbClr val="FFFFFF"/>
                </a:solidFill>
              </a:rPr>
              <a:t>Le </a:t>
            </a:r>
            <a:r>
              <a:rPr lang="en-US" sz="2700" b="1" dirty="0" err="1">
                <a:solidFill>
                  <a:srgbClr val="FFFFFF"/>
                </a:solidFill>
              </a:rPr>
              <a:t>calcul</a:t>
            </a:r>
            <a:r>
              <a:rPr lang="en-US" sz="2700" b="1" dirty="0">
                <a:solidFill>
                  <a:srgbClr val="FFFFFF"/>
                </a:solidFill>
              </a:rPr>
              <a:t> </a:t>
            </a:r>
            <a:r>
              <a:rPr lang="en-US" sz="2700" dirty="0" err="1">
                <a:solidFill>
                  <a:srgbClr val="FFFFFF"/>
                </a:solidFill>
              </a:rPr>
              <a:t>s’entend</a:t>
            </a:r>
            <a:r>
              <a:rPr lang="en-US" sz="2700" dirty="0">
                <a:solidFill>
                  <a:srgbClr val="FFFFFF"/>
                </a:solidFill>
              </a:rPr>
              <a:t> du fait de </a:t>
            </a:r>
            <a:r>
              <a:rPr lang="en-US" sz="2700" dirty="0" err="1">
                <a:solidFill>
                  <a:srgbClr val="FFFFFF"/>
                </a:solidFill>
              </a:rPr>
              <a:t>comprendre</a:t>
            </a:r>
            <a:r>
              <a:rPr lang="en-US" sz="2700" dirty="0">
                <a:solidFill>
                  <a:srgbClr val="FFFFFF"/>
                </a:solidFill>
              </a:rPr>
              <a:t> comment on </a:t>
            </a:r>
            <a:r>
              <a:rPr lang="en-US" sz="2700" dirty="0" err="1">
                <a:solidFill>
                  <a:srgbClr val="FFFFFF"/>
                </a:solidFill>
              </a:rPr>
              <a:t>utilise</a:t>
            </a:r>
            <a:r>
              <a:rPr lang="en-US" sz="2700" dirty="0">
                <a:solidFill>
                  <a:srgbClr val="FFFFFF"/>
                </a:solidFill>
              </a:rPr>
              <a:t> les </a:t>
            </a:r>
            <a:r>
              <a:rPr lang="en-US" sz="2700" dirty="0" err="1">
                <a:solidFill>
                  <a:srgbClr val="FFFFFF"/>
                </a:solidFill>
              </a:rPr>
              <a:t>mathématiques</a:t>
            </a:r>
            <a:r>
              <a:rPr lang="en-US" sz="2700" dirty="0">
                <a:solidFill>
                  <a:srgbClr val="FFFFFF"/>
                </a:solidFill>
              </a:rPr>
              <a:t> </a:t>
            </a:r>
            <a:r>
              <a:rPr lang="en-US" sz="2700" dirty="0" err="1">
                <a:solidFill>
                  <a:srgbClr val="FFFFFF"/>
                </a:solidFill>
              </a:rPr>
              <a:t>dans</a:t>
            </a:r>
            <a:r>
              <a:rPr lang="en-US" sz="2700" dirty="0">
                <a:solidFill>
                  <a:srgbClr val="FFFFFF"/>
                </a:solidFill>
              </a:rPr>
              <a:t> le monde </a:t>
            </a:r>
            <a:r>
              <a:rPr lang="en-US" sz="2700" dirty="0" err="1">
                <a:solidFill>
                  <a:srgbClr val="FFFFFF"/>
                </a:solidFill>
              </a:rPr>
              <a:t>réel</a:t>
            </a:r>
            <a:r>
              <a:rPr lang="en-US" sz="2700" dirty="0">
                <a:solidFill>
                  <a:srgbClr val="FFFFFF"/>
                </a:solidFill>
              </a:rPr>
              <a:t> et d’être en </a:t>
            </a:r>
            <a:r>
              <a:rPr lang="en-US" sz="2700" dirty="0" err="1">
                <a:solidFill>
                  <a:srgbClr val="FFFFFF"/>
                </a:solidFill>
              </a:rPr>
              <a:t>mesure</a:t>
            </a:r>
            <a:r>
              <a:rPr lang="en-US" sz="2700" dirty="0">
                <a:solidFill>
                  <a:srgbClr val="FFFFFF"/>
                </a:solidFill>
              </a:rPr>
              <a:t> de les </a:t>
            </a:r>
            <a:r>
              <a:rPr lang="en-US" sz="2700" dirty="0" err="1">
                <a:solidFill>
                  <a:srgbClr val="FFFFFF"/>
                </a:solidFill>
              </a:rPr>
              <a:t>appliquer</a:t>
            </a:r>
            <a:r>
              <a:rPr lang="en-US" sz="2700" dirty="0">
                <a:solidFill>
                  <a:srgbClr val="FFFFFF"/>
                </a:solidFill>
              </a:rPr>
              <a:t> pour </a:t>
            </a:r>
            <a:r>
              <a:rPr lang="en-US" sz="2700" dirty="0" err="1">
                <a:solidFill>
                  <a:srgbClr val="FFFFFF"/>
                </a:solidFill>
              </a:rPr>
              <a:t>prendre</a:t>
            </a:r>
            <a:r>
              <a:rPr lang="en-US" sz="2700" dirty="0">
                <a:solidFill>
                  <a:srgbClr val="FFFFFF"/>
                </a:solidFill>
              </a:rPr>
              <a:t> les </a:t>
            </a:r>
            <a:r>
              <a:rPr lang="en-US" sz="2700" dirty="0" err="1">
                <a:solidFill>
                  <a:srgbClr val="FFFFFF"/>
                </a:solidFill>
              </a:rPr>
              <a:t>meilleures</a:t>
            </a:r>
            <a:r>
              <a:rPr lang="en-US" sz="2700" dirty="0">
                <a:solidFill>
                  <a:srgbClr val="FFFFFF"/>
                </a:solidFill>
              </a:rPr>
              <a:t> </a:t>
            </a:r>
            <a:r>
              <a:rPr lang="en-US" sz="2700" dirty="0" err="1">
                <a:solidFill>
                  <a:srgbClr val="FFFFFF"/>
                </a:solidFill>
              </a:rPr>
              <a:t>décisions</a:t>
            </a:r>
            <a:r>
              <a:rPr lang="en-US" sz="2700" dirty="0">
                <a:solidFill>
                  <a:srgbClr val="FFFFFF"/>
                </a:solidFill>
              </a:rPr>
              <a:t> </a:t>
            </a:r>
            <a:r>
              <a:rPr lang="en-US" sz="2700" dirty="0" err="1">
                <a:solidFill>
                  <a:srgbClr val="FFFFFF"/>
                </a:solidFill>
              </a:rPr>
              <a:t>possibles</a:t>
            </a:r>
            <a:r>
              <a:rPr lang="en-US" sz="2700" dirty="0">
                <a:solidFill>
                  <a:srgbClr val="FFFFFF"/>
                </a:solidFill>
              </a:rPr>
              <a:t>. Il </a:t>
            </a:r>
            <a:r>
              <a:rPr lang="en-US" sz="2700" dirty="0" err="1">
                <a:solidFill>
                  <a:srgbClr val="FFFFFF"/>
                </a:solidFill>
              </a:rPr>
              <a:t>s’agit</a:t>
            </a:r>
            <a:r>
              <a:rPr lang="en-US" sz="2700" dirty="0">
                <a:solidFill>
                  <a:srgbClr val="FFFFFF"/>
                </a:solidFill>
              </a:rPr>
              <a:t> tout </a:t>
            </a:r>
            <a:r>
              <a:rPr lang="en-US" sz="2700" dirty="0" err="1">
                <a:solidFill>
                  <a:srgbClr val="FFFFFF"/>
                </a:solidFill>
              </a:rPr>
              <a:t>autant</a:t>
            </a:r>
            <a:r>
              <a:rPr lang="en-US" sz="2700" dirty="0">
                <a:solidFill>
                  <a:srgbClr val="FFFFFF"/>
                </a:solidFill>
              </a:rPr>
              <a:t> de </a:t>
            </a:r>
            <a:r>
              <a:rPr lang="en-US" sz="2700" dirty="0" err="1">
                <a:solidFill>
                  <a:srgbClr val="FFFFFF"/>
                </a:solidFill>
              </a:rPr>
              <a:t>réfléchir</a:t>
            </a:r>
            <a:r>
              <a:rPr lang="en-US" sz="2700" dirty="0">
                <a:solidFill>
                  <a:srgbClr val="FFFFFF"/>
                </a:solidFill>
              </a:rPr>
              <a:t> et de </a:t>
            </a:r>
            <a:r>
              <a:rPr lang="en-US" sz="2700" dirty="0" err="1">
                <a:solidFill>
                  <a:srgbClr val="FFFFFF"/>
                </a:solidFill>
              </a:rPr>
              <a:t>raisonner</a:t>
            </a:r>
            <a:r>
              <a:rPr lang="en-US" sz="2700" dirty="0">
                <a:solidFill>
                  <a:srgbClr val="FFFFFF"/>
                </a:solidFill>
              </a:rPr>
              <a:t> </a:t>
            </a:r>
            <a:r>
              <a:rPr lang="en-US" sz="2700" dirty="0" err="1">
                <a:solidFill>
                  <a:srgbClr val="FFFFFF"/>
                </a:solidFill>
              </a:rPr>
              <a:t>que</a:t>
            </a:r>
            <a:r>
              <a:rPr lang="en-US" sz="2700" dirty="0">
                <a:solidFill>
                  <a:srgbClr val="FFFFFF"/>
                </a:solidFill>
              </a:rPr>
              <a:t> de faire des </a:t>
            </a:r>
            <a:r>
              <a:rPr lang="en-US" sz="2700" dirty="0" err="1">
                <a:solidFill>
                  <a:srgbClr val="FFFFFF"/>
                </a:solidFill>
              </a:rPr>
              <a:t>calculs</a:t>
            </a:r>
            <a:r>
              <a:rPr lang="en-US" sz="2700" dirty="0">
                <a:solidFill>
                  <a:srgbClr val="FFFFFF"/>
                </a:solidFill>
              </a:rPr>
              <a:t> </a:t>
            </a:r>
            <a:r>
              <a:rPr lang="en-US" sz="2700" dirty="0" err="1">
                <a:solidFill>
                  <a:srgbClr val="FFFFFF"/>
                </a:solidFill>
              </a:rPr>
              <a:t>comme</a:t>
            </a:r>
            <a:r>
              <a:rPr lang="en-US" sz="2700" dirty="0">
                <a:solidFill>
                  <a:srgbClr val="FFFFFF"/>
                </a:solidFill>
              </a:rPr>
              <a:t> </a:t>
            </a:r>
            <a:r>
              <a:rPr lang="en-US" sz="2700" dirty="0" err="1">
                <a:solidFill>
                  <a:srgbClr val="FFFFFF"/>
                </a:solidFill>
              </a:rPr>
              <a:t>tels</a:t>
            </a:r>
            <a:r>
              <a:rPr lang="en-US" sz="2700" dirty="0">
                <a:solidFill>
                  <a:srgbClr val="FFFFFF"/>
                </a:solidFill>
              </a:rPr>
              <a:t>. La </a:t>
            </a:r>
            <a:r>
              <a:rPr lang="en-US" sz="2700" dirty="0" err="1">
                <a:solidFill>
                  <a:srgbClr val="FFFFFF"/>
                </a:solidFill>
              </a:rPr>
              <a:t>compétence</a:t>
            </a:r>
            <a:r>
              <a:rPr lang="en-US" sz="2700" dirty="0">
                <a:solidFill>
                  <a:srgbClr val="FFFFFF"/>
                </a:solidFill>
              </a:rPr>
              <a:t> du </a:t>
            </a:r>
            <a:r>
              <a:rPr lang="en-US" sz="2700" dirty="0" err="1">
                <a:solidFill>
                  <a:srgbClr val="FFFFFF"/>
                </a:solidFill>
              </a:rPr>
              <a:t>calcul</a:t>
            </a:r>
            <a:r>
              <a:rPr lang="en-US" sz="2700" dirty="0">
                <a:solidFill>
                  <a:srgbClr val="FFFFFF"/>
                </a:solidFill>
              </a:rPr>
              <a:t> </a:t>
            </a:r>
            <a:r>
              <a:rPr lang="en-US" sz="2700" dirty="0" err="1">
                <a:solidFill>
                  <a:srgbClr val="FFFFFF"/>
                </a:solidFill>
              </a:rPr>
              <a:t>signifie</a:t>
            </a:r>
            <a:r>
              <a:rPr lang="en-US" sz="2700" dirty="0">
                <a:solidFill>
                  <a:srgbClr val="FFFFFF"/>
                </a:solidFill>
              </a:rPr>
              <a:t> </a:t>
            </a:r>
            <a:r>
              <a:rPr lang="en-US" sz="2700" dirty="0" err="1">
                <a:solidFill>
                  <a:srgbClr val="FFFFFF"/>
                </a:solidFill>
              </a:rPr>
              <a:t>qu’on</a:t>
            </a:r>
            <a:r>
              <a:rPr lang="en-US" sz="2700" dirty="0">
                <a:solidFill>
                  <a:srgbClr val="FFFFFF"/>
                </a:solidFill>
              </a:rPr>
              <a:t> </a:t>
            </a:r>
            <a:r>
              <a:rPr lang="en-US" sz="2700" dirty="0" err="1">
                <a:solidFill>
                  <a:srgbClr val="FFFFFF"/>
                </a:solidFill>
              </a:rPr>
              <a:t>est</a:t>
            </a:r>
            <a:r>
              <a:rPr lang="en-US" sz="2700" dirty="0">
                <a:solidFill>
                  <a:srgbClr val="FFFFFF"/>
                </a:solidFill>
              </a:rPr>
              <a:t> en </a:t>
            </a:r>
            <a:r>
              <a:rPr lang="en-US" sz="2700" dirty="0" err="1">
                <a:solidFill>
                  <a:srgbClr val="FFFFFF"/>
                </a:solidFill>
              </a:rPr>
              <a:t>mesure</a:t>
            </a:r>
            <a:r>
              <a:rPr lang="en-US" sz="2700" dirty="0">
                <a:solidFill>
                  <a:srgbClr val="FFFFFF"/>
                </a:solidFill>
              </a:rPr>
              <a:t> </a:t>
            </a:r>
            <a:r>
              <a:rPr lang="en-US" sz="2700" dirty="0" err="1">
                <a:solidFill>
                  <a:srgbClr val="FFFFFF"/>
                </a:solidFill>
              </a:rPr>
              <a:t>d’interpréter</a:t>
            </a:r>
            <a:r>
              <a:rPr lang="en-US" sz="2700" dirty="0">
                <a:solidFill>
                  <a:srgbClr val="FFFFFF"/>
                </a:solidFill>
              </a:rPr>
              <a:t> des </a:t>
            </a:r>
            <a:r>
              <a:rPr lang="en-US" sz="2700" dirty="0" err="1">
                <a:solidFill>
                  <a:srgbClr val="FFFFFF"/>
                </a:solidFill>
              </a:rPr>
              <a:t>données</a:t>
            </a:r>
            <a:r>
              <a:rPr lang="en-US" sz="2700" dirty="0">
                <a:solidFill>
                  <a:srgbClr val="FFFFFF"/>
                </a:solidFill>
              </a:rPr>
              <a:t>, des </a:t>
            </a:r>
            <a:r>
              <a:rPr lang="en-US" sz="2700" dirty="0" err="1">
                <a:solidFill>
                  <a:srgbClr val="FFFFFF"/>
                </a:solidFill>
              </a:rPr>
              <a:t>graphiques</a:t>
            </a:r>
            <a:r>
              <a:rPr lang="en-US" sz="2700" dirty="0">
                <a:solidFill>
                  <a:srgbClr val="FFFFFF"/>
                </a:solidFill>
              </a:rPr>
              <a:t> et des </a:t>
            </a:r>
            <a:r>
              <a:rPr lang="en-US" sz="2700" dirty="0" err="1">
                <a:solidFill>
                  <a:srgbClr val="FFFFFF"/>
                </a:solidFill>
              </a:rPr>
              <a:t>diagrammes</a:t>
            </a:r>
            <a:r>
              <a:rPr lang="en-US" sz="2700" dirty="0">
                <a:solidFill>
                  <a:srgbClr val="FFFFFF"/>
                </a:solidFill>
              </a:rPr>
              <a:t>, et de </a:t>
            </a:r>
            <a:r>
              <a:rPr lang="en-US" sz="2700" dirty="0" err="1">
                <a:solidFill>
                  <a:srgbClr val="FFFFFF"/>
                </a:solidFill>
              </a:rPr>
              <a:t>traiter</a:t>
            </a:r>
            <a:r>
              <a:rPr lang="en-US" sz="2700" dirty="0">
                <a:solidFill>
                  <a:srgbClr val="FFFFFF"/>
                </a:solidFill>
              </a:rPr>
              <a:t> de </a:t>
            </a:r>
            <a:r>
              <a:rPr lang="en-US" sz="2700" dirty="0" err="1">
                <a:solidFill>
                  <a:srgbClr val="FFFFFF"/>
                </a:solidFill>
              </a:rPr>
              <a:t>l’information</a:t>
            </a:r>
            <a:r>
              <a:rPr lang="en-US" sz="2700" dirty="0">
                <a:solidFill>
                  <a:srgbClr val="FFFFFF"/>
                </a:solidFill>
              </a:rPr>
              <a:t>.</a:t>
            </a:r>
            <a:endParaRPr lang="en-US" sz="2700" dirty="0">
              <a:solidFill>
                <a:srgbClr val="FFFFFF"/>
              </a:solidFill>
            </a:endParaRPr>
          </a:p>
        </p:txBody>
      </p:sp>
    </p:spTree>
    <p:extLst>
      <p:ext uri="{BB962C8B-B14F-4D97-AF65-F5344CB8AC3E}">
        <p14:creationId xmlns:p14="http://schemas.microsoft.com/office/powerpoint/2010/main" val="3960959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596347" y="950857"/>
            <a:ext cx="3744743" cy="3424870"/>
          </a:xfrm>
        </p:spPr>
        <p:txBody>
          <a:bodyPr/>
          <a:lstStyle/>
          <a:p>
            <a:r>
              <a:rPr lang="fr-CA" sz="2300" dirty="0" smtClean="0"/>
              <a:t>Calculer le nombre de minutes restantes avant l’arrivée de l’autobus.</a:t>
            </a:r>
          </a:p>
          <a:p>
            <a:r>
              <a:rPr lang="fr-CA" sz="2300" dirty="0" smtClean="0"/>
              <a:t>Doubler les quantités dans une recette pour servir davantage d’invités.</a:t>
            </a:r>
          </a:p>
          <a:p>
            <a:r>
              <a:rPr lang="fr-CA" sz="2300" dirty="0" smtClean="0"/>
              <a:t>S’assurer qu’on nous a rendu la monnaie exacte.</a:t>
            </a:r>
            <a:endParaRPr lang="fr-CA" sz="2300" dirty="0"/>
          </a:p>
        </p:txBody>
      </p:sp>
      <p:sp>
        <p:nvSpPr>
          <p:cNvPr id="8" name="Text Placeholder 7"/>
          <p:cNvSpPr>
            <a:spLocks noGrp="1"/>
          </p:cNvSpPr>
          <p:nvPr>
            <p:ph type="body" sz="quarter" idx="12"/>
          </p:nvPr>
        </p:nvSpPr>
        <p:spPr>
          <a:xfrm>
            <a:off x="4318000" y="950857"/>
            <a:ext cx="4825999" cy="3158435"/>
          </a:xfrm>
        </p:spPr>
        <p:txBody>
          <a:bodyPr/>
          <a:lstStyle/>
          <a:p>
            <a:r>
              <a:rPr lang="fr-CA" sz="2300" dirty="0" smtClean="0"/>
              <a:t>Prévoir des heures de rendez-vous.</a:t>
            </a:r>
          </a:p>
          <a:p>
            <a:r>
              <a:rPr lang="fr-CA" sz="2300" dirty="0" smtClean="0"/>
              <a:t>Établir un budget et le respecter.</a:t>
            </a:r>
          </a:p>
          <a:p>
            <a:r>
              <a:rPr lang="fr-CA" sz="2300" dirty="0" smtClean="0"/>
              <a:t>Gérer notre consommation </a:t>
            </a:r>
            <a:br>
              <a:rPr lang="fr-CA" sz="2300" dirty="0" smtClean="0"/>
            </a:br>
            <a:r>
              <a:rPr lang="fr-CA" sz="2300" dirty="0" smtClean="0"/>
              <a:t>de calories et notre alimentation </a:t>
            </a:r>
            <a:br>
              <a:rPr lang="fr-CA" sz="2300" dirty="0" smtClean="0"/>
            </a:br>
            <a:r>
              <a:rPr lang="fr-CA" sz="2300" dirty="0" smtClean="0"/>
              <a:t>en général.</a:t>
            </a:r>
          </a:p>
          <a:p>
            <a:r>
              <a:rPr lang="fr-CA" sz="2300" dirty="0" smtClean="0"/>
              <a:t>Mesurer des doses de médicament.</a:t>
            </a:r>
            <a:endParaRPr lang="fr-CA" sz="2300" dirty="0"/>
          </a:p>
        </p:txBody>
      </p:sp>
      <p:sp>
        <p:nvSpPr>
          <p:cNvPr id="6" name="Title 5"/>
          <p:cNvSpPr>
            <a:spLocks noGrp="1"/>
          </p:cNvSpPr>
          <p:nvPr>
            <p:ph type="title"/>
          </p:nvPr>
        </p:nvSpPr>
        <p:spPr>
          <a:xfrm>
            <a:off x="590972" y="154616"/>
            <a:ext cx="8553028" cy="839304"/>
          </a:xfrm>
        </p:spPr>
        <p:txBody>
          <a:bodyPr>
            <a:noAutofit/>
          </a:bodyPr>
          <a:lstStyle/>
          <a:p>
            <a:r>
              <a:rPr lang="en-US" sz="3400" dirty="0" smtClean="0"/>
              <a:t>Le </a:t>
            </a:r>
            <a:r>
              <a:rPr lang="en-US" sz="3400" dirty="0" err="1" smtClean="0"/>
              <a:t>calcul</a:t>
            </a:r>
            <a:r>
              <a:rPr lang="en-US" sz="3400" dirty="0" smtClean="0"/>
              <a:t> </a:t>
            </a:r>
            <a:r>
              <a:rPr lang="en-US" sz="3400" dirty="0" err="1" smtClean="0"/>
              <a:t>dans</a:t>
            </a:r>
            <a:r>
              <a:rPr lang="en-US" sz="3400" dirty="0" smtClean="0"/>
              <a:t> la vie de </a:t>
            </a:r>
            <a:r>
              <a:rPr lang="en-US" sz="3400" dirty="0" err="1" smtClean="0"/>
              <a:t>tous</a:t>
            </a:r>
            <a:r>
              <a:rPr lang="en-US" sz="3400" dirty="0" smtClean="0"/>
              <a:t> les </a:t>
            </a:r>
            <a:r>
              <a:rPr lang="en-US" sz="3400" dirty="0" err="1" smtClean="0"/>
              <a:t>jours</a:t>
            </a:r>
            <a:endParaRPr lang="fr-CA" sz="3400" dirty="0"/>
          </a:p>
        </p:txBody>
      </p:sp>
    </p:spTree>
    <p:extLst>
      <p:ext uri="{BB962C8B-B14F-4D97-AF65-F5344CB8AC3E}">
        <p14:creationId xmlns:p14="http://schemas.microsoft.com/office/powerpoint/2010/main" val="2264392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96347" y="950857"/>
            <a:ext cx="5753653" cy="3158435"/>
          </a:xfrm>
        </p:spPr>
        <p:txBody>
          <a:bodyPr/>
          <a:lstStyle/>
          <a:p>
            <a:pPr marL="0" indent="0">
              <a:spcBef>
                <a:spcPts val="0"/>
              </a:spcBef>
              <a:buNone/>
            </a:pPr>
            <a:r>
              <a:rPr lang="fr-CA" sz="2400" b="1" dirty="0"/>
              <a:t>Un mécanicien </a:t>
            </a:r>
            <a:r>
              <a:rPr lang="fr-CA" sz="2400" dirty="0"/>
              <a:t>ou </a:t>
            </a:r>
            <a:r>
              <a:rPr lang="fr-CA" sz="2400" b="1" dirty="0"/>
              <a:t>une mécanicienne </a:t>
            </a:r>
            <a:r>
              <a:rPr lang="fr-CA" sz="2400" dirty="0" smtClean="0"/>
              <a:t>d’équipement </a:t>
            </a:r>
            <a:r>
              <a:rPr lang="fr-CA" sz="2400" dirty="0"/>
              <a:t>lourd analyse les relevés </a:t>
            </a:r>
            <a:r>
              <a:rPr lang="fr-CA" sz="2400" dirty="0" smtClean="0"/>
              <a:t>de </a:t>
            </a:r>
            <a:r>
              <a:rPr lang="fr-CA" sz="2400" dirty="0"/>
              <a:t>pression, de puissance, de couple, de compression et d’énergie électrique afin d’évaluer l’équipement, d’effectuer l’entretien et de régler les problèmes. Quelles sont les autres situations dans lesquelles il ou elle pourrait utiliser la compétence du calcul sur son lieu de travail?</a:t>
            </a:r>
          </a:p>
          <a:p>
            <a:pPr marL="0" indent="0">
              <a:spcBef>
                <a:spcPts val="0"/>
              </a:spcBef>
              <a:buNone/>
            </a:pPr>
            <a:endParaRPr lang="fr-CA" sz="2400" dirty="0"/>
          </a:p>
          <a:p>
            <a:pPr marL="0" indent="0">
              <a:spcBef>
                <a:spcPts val="0"/>
              </a:spcBef>
              <a:buNone/>
            </a:pPr>
            <a:endParaRPr lang="fr-CA" sz="2400" dirty="0"/>
          </a:p>
        </p:txBody>
      </p:sp>
      <p:sp>
        <p:nvSpPr>
          <p:cNvPr id="3" name="Title 2"/>
          <p:cNvSpPr>
            <a:spLocks noGrp="1"/>
          </p:cNvSpPr>
          <p:nvPr>
            <p:ph type="title"/>
          </p:nvPr>
        </p:nvSpPr>
        <p:spPr>
          <a:xfrm>
            <a:off x="590972" y="154616"/>
            <a:ext cx="9095664" cy="839304"/>
          </a:xfrm>
        </p:spPr>
        <p:txBody>
          <a:bodyPr>
            <a:noAutofit/>
          </a:bodyPr>
          <a:lstStyle/>
          <a:p>
            <a:r>
              <a:rPr lang="fr-CA" sz="3200" dirty="0"/>
              <a:t>La compétence du calcul </a:t>
            </a:r>
            <a:r>
              <a:rPr lang="fr-CA" sz="3200" dirty="0" smtClean="0"/>
              <a:t>dans </a:t>
            </a:r>
            <a:r>
              <a:rPr lang="fr-CA" sz="3200" dirty="0"/>
              <a:t>les </a:t>
            </a:r>
            <a:r>
              <a:rPr lang="fr-CA" sz="3200" dirty="0" smtClean="0"/>
              <a:t>métiers</a:t>
            </a:r>
            <a:endParaRPr lang="fr-CA" sz="3200" dirty="0"/>
          </a:p>
        </p:txBody>
      </p:sp>
      <p:sp>
        <p:nvSpPr>
          <p:cNvPr id="4" name="Alternate Process 3"/>
          <p:cNvSpPr/>
          <p:nvPr/>
        </p:nvSpPr>
        <p:spPr>
          <a:xfrm>
            <a:off x="6218456" y="1046676"/>
            <a:ext cx="2503771" cy="2059052"/>
          </a:xfrm>
          <a:prstGeom prst="flowChartAlternateProcess">
            <a:avLst/>
          </a:prstGeom>
          <a:blipFill rotWithShape="1">
            <a:blip r:embed="rId3"/>
            <a:srcRect/>
            <a:stretch>
              <a:fillRect l="-9404" r="-6344" b="-3216"/>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1355427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96347" y="950857"/>
            <a:ext cx="5753653" cy="3158435"/>
          </a:xfrm>
        </p:spPr>
        <p:txBody>
          <a:bodyPr/>
          <a:lstStyle/>
          <a:p>
            <a:pPr marL="0" indent="0">
              <a:spcBef>
                <a:spcPts val="0"/>
              </a:spcBef>
              <a:buNone/>
            </a:pPr>
            <a:r>
              <a:rPr lang="fr-CA" sz="2400" b="1" dirty="0"/>
              <a:t>Un coiffeur styliste </a:t>
            </a:r>
            <a:r>
              <a:rPr lang="fr-CA" sz="2400" dirty="0"/>
              <a:t>ou </a:t>
            </a:r>
            <a:r>
              <a:rPr lang="fr-CA" sz="2400" b="1" dirty="0"/>
              <a:t>une coiffeuse </a:t>
            </a:r>
            <a:br>
              <a:rPr lang="fr-CA" sz="2400" b="1" dirty="0"/>
            </a:br>
            <a:r>
              <a:rPr lang="fr-CA" sz="2400" b="1" dirty="0"/>
              <a:t>stylist</a:t>
            </a:r>
            <a:r>
              <a:rPr lang="fr-CA" sz="2400" dirty="0"/>
              <a:t>e procède au rapprochement des commissions et des paiements reçus </a:t>
            </a:r>
            <a:br>
              <a:rPr lang="fr-CA" sz="2400" dirty="0"/>
            </a:br>
            <a:r>
              <a:rPr lang="fr-CA" sz="2400" dirty="0"/>
              <a:t>de la part des propriétaires de salon et consigne ces renseignements financiers chaque mois. Quelles sont les autres situations dans lesquelles il ou elle pourrait utiliser la compétence du calcul sur son lieu de travail?</a:t>
            </a:r>
          </a:p>
        </p:txBody>
      </p:sp>
      <p:sp>
        <p:nvSpPr>
          <p:cNvPr id="3" name="Title 2"/>
          <p:cNvSpPr>
            <a:spLocks noGrp="1"/>
          </p:cNvSpPr>
          <p:nvPr>
            <p:ph type="title"/>
          </p:nvPr>
        </p:nvSpPr>
        <p:spPr>
          <a:xfrm>
            <a:off x="590972" y="154616"/>
            <a:ext cx="9095664" cy="839304"/>
          </a:xfrm>
        </p:spPr>
        <p:txBody>
          <a:bodyPr>
            <a:noAutofit/>
          </a:bodyPr>
          <a:lstStyle/>
          <a:p>
            <a:r>
              <a:rPr lang="fr-CA" sz="3200" dirty="0"/>
              <a:t>La compétence du calcul </a:t>
            </a:r>
            <a:r>
              <a:rPr lang="fr-CA" sz="3200" dirty="0" smtClean="0"/>
              <a:t>dans </a:t>
            </a:r>
            <a:r>
              <a:rPr lang="fr-CA" sz="3200" dirty="0"/>
              <a:t>les métiers</a:t>
            </a:r>
            <a:br>
              <a:rPr lang="fr-CA" sz="3200" dirty="0"/>
            </a:br>
            <a:endParaRPr lang="fr-CA" sz="3200" dirty="0"/>
          </a:p>
        </p:txBody>
      </p:sp>
      <p:sp>
        <p:nvSpPr>
          <p:cNvPr id="5" name="Alternate Process 4"/>
          <p:cNvSpPr/>
          <p:nvPr/>
        </p:nvSpPr>
        <p:spPr>
          <a:xfrm>
            <a:off x="6316138" y="1042715"/>
            <a:ext cx="2371452" cy="2224649"/>
          </a:xfrm>
          <a:prstGeom prst="flowChartAlternateProcess">
            <a:avLst/>
          </a:prstGeom>
          <a:blipFill rotWithShape="1">
            <a:blip r:embed="rId3"/>
            <a:stretch>
              <a:fillRect/>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3217572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96347" y="950857"/>
            <a:ext cx="6065380" cy="2016325"/>
          </a:xfrm>
        </p:spPr>
        <p:txBody>
          <a:bodyPr/>
          <a:lstStyle/>
          <a:p>
            <a:pPr marL="0" indent="0">
              <a:lnSpc>
                <a:spcPct val="90000"/>
              </a:lnSpc>
              <a:spcAft>
                <a:spcPts val="600"/>
              </a:spcAft>
              <a:buNone/>
            </a:pPr>
            <a:r>
              <a:rPr lang="fr-CA" sz="2200" b="1" dirty="0"/>
              <a:t>Les monteurs d’appareils électroniques </a:t>
            </a:r>
            <a:r>
              <a:rPr lang="fr-CA" sz="2200" dirty="0"/>
              <a:t>ou </a:t>
            </a:r>
            <a:br>
              <a:rPr lang="fr-CA" sz="2200" dirty="0"/>
            </a:br>
            <a:r>
              <a:rPr lang="fr-CA" sz="2200" b="1" dirty="0"/>
              <a:t>monteuses d’appareils électroniques</a:t>
            </a:r>
            <a:r>
              <a:rPr lang="fr-CA" sz="2200" dirty="0"/>
              <a:t>, </a:t>
            </a:r>
            <a:br>
              <a:rPr lang="fr-CA" sz="2200" dirty="0"/>
            </a:br>
            <a:r>
              <a:rPr lang="fr-CA" sz="2200" b="1" dirty="0"/>
              <a:t>les finisseurs ou finisseuses</a:t>
            </a:r>
            <a:r>
              <a:rPr lang="fr-CA" sz="2200" dirty="0"/>
              <a:t>, </a:t>
            </a:r>
            <a:r>
              <a:rPr lang="fr-CA" sz="2200" b="1" dirty="0"/>
              <a:t>les inspecteurs </a:t>
            </a:r>
            <a:r>
              <a:rPr lang="fr-CA" sz="2200" dirty="0"/>
              <a:t/>
            </a:r>
            <a:br>
              <a:rPr lang="fr-CA" sz="2200" dirty="0"/>
            </a:br>
            <a:r>
              <a:rPr lang="fr-CA" sz="2200" dirty="0"/>
              <a:t>ou </a:t>
            </a:r>
            <a:r>
              <a:rPr lang="fr-CA" sz="2200" b="1" dirty="0"/>
              <a:t>inspectrices</a:t>
            </a:r>
            <a:r>
              <a:rPr lang="fr-CA" sz="2200" dirty="0"/>
              <a:t> de même que les essayeurs et essayeuses estiment le temps requis pour réaliser un travail donné afin de préparer des soumissions. </a:t>
            </a:r>
            <a:endParaRPr lang="fr-CA" sz="2200" dirty="0"/>
          </a:p>
        </p:txBody>
      </p:sp>
      <p:sp>
        <p:nvSpPr>
          <p:cNvPr id="6" name="Text Placeholder 5"/>
          <p:cNvSpPr>
            <a:spLocks noGrp="1"/>
          </p:cNvSpPr>
          <p:nvPr>
            <p:ph type="body" sz="quarter" idx="12"/>
          </p:nvPr>
        </p:nvSpPr>
        <p:spPr>
          <a:xfrm>
            <a:off x="596347" y="2967183"/>
            <a:ext cx="7943273" cy="1593272"/>
          </a:xfrm>
        </p:spPr>
        <p:txBody>
          <a:bodyPr/>
          <a:lstStyle/>
          <a:p>
            <a:pPr marL="0" indent="0">
              <a:buNone/>
            </a:pPr>
            <a:r>
              <a:rPr lang="fr-CA" sz="2200" dirty="0"/>
              <a:t>Ils ou elles fondent leur estimation sur leur expérience, la qualité de produit fabriqué et la main-d’œuvre requise. </a:t>
            </a:r>
            <a:r>
              <a:rPr lang="fr-CA" sz="2200" dirty="0" smtClean="0"/>
              <a:t>Quelles </a:t>
            </a:r>
            <a:r>
              <a:rPr lang="fr-CA" sz="2200" dirty="0"/>
              <a:t>sont les autres situations dans lesquelles l’une de ces personnes de métier pourrait utiliser la compétence du calcul sur son lieu de travail</a:t>
            </a:r>
            <a:r>
              <a:rPr lang="fr-CA" sz="2200" dirty="0" smtClean="0"/>
              <a:t>?</a:t>
            </a:r>
            <a:endParaRPr lang="fr-CA" sz="2200" dirty="0"/>
          </a:p>
        </p:txBody>
      </p:sp>
      <p:sp>
        <p:nvSpPr>
          <p:cNvPr id="3" name="Title 2"/>
          <p:cNvSpPr>
            <a:spLocks noGrp="1"/>
          </p:cNvSpPr>
          <p:nvPr>
            <p:ph type="title"/>
          </p:nvPr>
        </p:nvSpPr>
        <p:spPr>
          <a:xfrm>
            <a:off x="590972" y="154616"/>
            <a:ext cx="8553028" cy="665111"/>
          </a:xfrm>
        </p:spPr>
        <p:txBody>
          <a:bodyPr>
            <a:noAutofit/>
          </a:bodyPr>
          <a:lstStyle/>
          <a:p>
            <a:r>
              <a:rPr lang="fr-CA" sz="3200" dirty="0"/>
              <a:t>La compétence du calcul </a:t>
            </a:r>
            <a:r>
              <a:rPr lang="fr-CA" sz="3200" dirty="0" smtClean="0"/>
              <a:t>dans </a:t>
            </a:r>
            <a:r>
              <a:rPr lang="fr-CA" sz="3200" dirty="0"/>
              <a:t>les </a:t>
            </a:r>
            <a:r>
              <a:rPr lang="fr-CA" sz="3200" dirty="0" smtClean="0"/>
              <a:t>métiers</a:t>
            </a:r>
            <a:endParaRPr lang="fr-CA" sz="3200" dirty="0"/>
          </a:p>
        </p:txBody>
      </p:sp>
      <p:sp>
        <p:nvSpPr>
          <p:cNvPr id="5" name="Alternate Process 4"/>
          <p:cNvSpPr/>
          <p:nvPr/>
        </p:nvSpPr>
        <p:spPr>
          <a:xfrm>
            <a:off x="6657560" y="959926"/>
            <a:ext cx="2152775" cy="1810983"/>
          </a:xfrm>
          <a:prstGeom prst="flowChartAlternateProcess">
            <a:avLst/>
          </a:prstGeom>
          <a:blipFill rotWithShape="1">
            <a:blip r:embed="rId3"/>
            <a:srcRect/>
            <a:stretch>
              <a:fillRect l="-5028" t="-3" r="-18530" b="-874"/>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dirty="0"/>
          </a:p>
        </p:txBody>
      </p:sp>
    </p:spTree>
    <p:extLst>
      <p:ext uri="{BB962C8B-B14F-4D97-AF65-F5344CB8AC3E}">
        <p14:creationId xmlns:p14="http://schemas.microsoft.com/office/powerpoint/2010/main" val="1917468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fr-CA" b="1" dirty="0"/>
              <a:t>Environ 60 % </a:t>
            </a:r>
            <a:r>
              <a:rPr lang="fr-CA" dirty="0"/>
              <a:t/>
            </a:r>
            <a:br>
              <a:rPr lang="fr-CA" dirty="0"/>
            </a:br>
            <a:r>
              <a:rPr lang="fr-CA" dirty="0"/>
              <a:t>des opérations mathématiques que les adultes font quotidiennement consistent en des estimations.</a:t>
            </a:r>
            <a:br>
              <a:rPr lang="fr-CA" dirty="0"/>
            </a:br>
            <a:endParaRPr lang="fr-CA" dirty="0"/>
          </a:p>
        </p:txBody>
      </p:sp>
      <p:sp>
        <p:nvSpPr>
          <p:cNvPr id="3" name="Text Placeholder 2"/>
          <p:cNvSpPr>
            <a:spLocks noGrp="1"/>
          </p:cNvSpPr>
          <p:nvPr>
            <p:ph type="body" sz="quarter" idx="12"/>
          </p:nvPr>
        </p:nvSpPr>
        <p:spPr>
          <a:xfrm>
            <a:off x="4101548" y="950857"/>
            <a:ext cx="4164997" cy="3158435"/>
          </a:xfrm>
        </p:spPr>
        <p:txBody>
          <a:bodyPr/>
          <a:lstStyle/>
          <a:p>
            <a:r>
              <a:rPr lang="fr-CA" sz="2400" dirty="0"/>
              <a:t>La capacité de faire des estimations est nécessaire dans la vie de tous les jours et au travail. Nous faisons des estimations sur toutes sortes de choses. </a:t>
            </a:r>
          </a:p>
          <a:p>
            <a:r>
              <a:rPr lang="fr-CA" sz="2400" dirty="0"/>
              <a:t>Pouvez-vous donner quelques exemples?</a:t>
            </a:r>
          </a:p>
          <a:p>
            <a:endParaRPr lang="fr-CA" sz="2400" dirty="0"/>
          </a:p>
        </p:txBody>
      </p:sp>
      <p:sp>
        <p:nvSpPr>
          <p:cNvPr id="4" name="Title 3"/>
          <p:cNvSpPr>
            <a:spLocks noGrp="1"/>
          </p:cNvSpPr>
          <p:nvPr>
            <p:ph type="title"/>
          </p:nvPr>
        </p:nvSpPr>
        <p:spPr/>
        <p:txBody>
          <a:bodyPr/>
          <a:lstStyle/>
          <a:p>
            <a:r>
              <a:rPr lang="fr-CA" dirty="0" smtClean="0"/>
              <a:t>Estimation</a:t>
            </a:r>
            <a:endParaRPr lang="fr-CA" dirty="0"/>
          </a:p>
        </p:txBody>
      </p:sp>
    </p:spTree>
    <p:extLst>
      <p:ext uri="{BB962C8B-B14F-4D97-AF65-F5344CB8AC3E}">
        <p14:creationId xmlns:p14="http://schemas.microsoft.com/office/powerpoint/2010/main" val="15827281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KILLS-2023">
  <a:themeElements>
    <a:clrScheme name="Custom 10">
      <a:dk1>
        <a:srgbClr val="47B3C6"/>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A0D6"/>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99450e6-b98c-46fe-969f-08a1e686a47c" xsi:nil="true"/>
    <lcf76f155ced4ddcb4097134ff3c332f xmlns="c31867ed-14af-43af-a40e-dbb258c2446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6A49B40CBCDAF48B72A00462F978272" ma:contentTypeVersion="17" ma:contentTypeDescription="Create a new document." ma:contentTypeScope="" ma:versionID="d8ce85f6f2ba012ed4d00bd9314ea16d">
  <xsd:schema xmlns:xsd="http://www.w3.org/2001/XMLSchema" xmlns:xs="http://www.w3.org/2001/XMLSchema" xmlns:p="http://schemas.microsoft.com/office/2006/metadata/properties" xmlns:ns2="b99450e6-b98c-46fe-969f-08a1e686a47c" xmlns:ns3="c31867ed-14af-43af-a40e-dbb258c24461" targetNamespace="http://schemas.microsoft.com/office/2006/metadata/properties" ma:root="true" ma:fieldsID="1448e659582f881a95c69b922e9ae848" ns2:_="" ns3:_="">
    <xsd:import namespace="b99450e6-b98c-46fe-969f-08a1e686a47c"/>
    <xsd:import namespace="c31867ed-14af-43af-a40e-dbb258c24461"/>
    <xsd:element name="properties">
      <xsd:complexType>
        <xsd:sequence>
          <xsd:element name="documentManagement">
            <xsd:complexType>
              <xsd:all>
                <xsd:element ref="ns2:TaxCatchAll" minOccurs="0"/>
                <xsd:element ref="ns3:MediaServiceMetadata" minOccurs="0"/>
                <xsd:element ref="ns3:MediaServiceFastMetadata" minOccurs="0"/>
                <xsd:element ref="ns3:MediaServiceDateTaken" minOccurs="0"/>
                <xsd:element ref="ns3:MediaServiceObjectDetectorVersions" minOccurs="0"/>
                <xsd:element ref="ns3:MediaServiceLocation" minOccurs="0"/>
                <xsd:element ref="ns3:MediaServiceOCR" minOccurs="0"/>
                <xsd:element ref="ns3:MediaServiceGenerationTime" minOccurs="0"/>
                <xsd:element ref="ns3:MediaServiceEventHashCode" minOccurs="0"/>
                <xsd:element ref="ns3:lcf76f155ced4ddcb4097134ff3c332f" minOccurs="0"/>
                <xsd:element ref="ns3:MediaLengthInSeconds" minOccurs="0"/>
                <xsd:element ref="ns2:SharedWithUsers" minOccurs="0"/>
                <xsd:element ref="ns2: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450e6-b98c-46fe-969f-08a1e686a47c"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779b64e-ebf5-4ebd-a3a4-60f9e1ec8ab8}" ma:internalName="TaxCatchAll" ma:showField="CatchAllData" ma:web="b99450e6-b98c-46fe-969f-08a1e686a47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867ed-14af-43af-a40e-dbb258c24461"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Location" ma:index="13" nillable="true" ma:displayName="Location" ma:indexed="true" ma:internalName="MediaServiceLocatio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d3b4c81-3f07-471f-9771-68e0463ff5a3" ma:termSetId="09814cd3-568e-fe90-9814-8d621ff8fb84" ma:anchorId="fba54fb3-c3e1-fe81-a776-ca4b69148c4d" ma:open="true" ma:isKeyword="false">
      <xsd:complexType>
        <xsd:sequence>
          <xsd:element ref="pc:Terms" minOccurs="0" maxOccurs="1"/>
        </xsd:sequence>
      </xsd:complex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6F0ED6-761D-4ED5-B6F0-273F8A9A09D8}">
  <ds:schemaRefs>
    <ds:schemaRef ds:uri="b99450e6-b98c-46fe-969f-08a1e686a47c"/>
    <ds:schemaRef ds:uri="c31867ed-14af-43af-a40e-dbb258c2446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E04B516-1202-48B8-8AC0-2A62A9945EA6}">
  <ds:schemaRefs>
    <ds:schemaRef ds:uri="http://schemas.microsoft.com/sharepoint/v3/contenttype/forms"/>
  </ds:schemaRefs>
</ds:datastoreItem>
</file>

<file path=customXml/itemProps3.xml><?xml version="1.0" encoding="utf-8"?>
<ds:datastoreItem xmlns:ds="http://schemas.openxmlformats.org/officeDocument/2006/customXml" ds:itemID="{35EF34B3-205B-43B3-92D3-9C3F67AF1BB1}">
  <ds:schemaRefs>
    <ds:schemaRef ds:uri="b99450e6-b98c-46fe-969f-08a1e686a47c"/>
    <ds:schemaRef ds:uri="c31867ed-14af-43af-a40e-dbb258c2446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SKILLS-2023.thmx</Template>
  <TotalTime>6008</TotalTime>
  <Words>651</Words>
  <Application>Microsoft Macintosh PowerPoint</Application>
  <PresentationFormat>On-screen Show (16:9)</PresentationFormat>
  <Paragraphs>55</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SKILLS-2023</vt:lpstr>
      <vt:lpstr>Compétences pour réussir</vt:lpstr>
      <vt:lpstr>Commencez par une activité</vt:lpstr>
      <vt:lpstr>Calcul</vt:lpstr>
      <vt:lpstr>PowerPoint Presentation</vt:lpstr>
      <vt:lpstr>Le calcul dans la vie de tous les jours</vt:lpstr>
      <vt:lpstr>La compétence du calcul dans les métiers</vt:lpstr>
      <vt:lpstr>La compétence du calcul dans les métiers </vt:lpstr>
      <vt:lpstr>La compétence du calcul dans les métiers</vt:lpstr>
      <vt:lpstr>Estimation</vt:lpstr>
      <vt:lpstr>Estimation</vt:lpstr>
      <vt:lpstr>Des emplois enrichissants qui demandent de faire appel au calcul</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Adaptability</dc:title>
  <dc:creator>Susan Corning</dc:creator>
  <cp:lastModifiedBy>Susan Corning</cp:lastModifiedBy>
  <cp:revision>71</cp:revision>
  <dcterms:created xsi:type="dcterms:W3CDTF">2023-11-15T11:01:28Z</dcterms:created>
  <dcterms:modified xsi:type="dcterms:W3CDTF">2024-03-25T15:54:14Z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0x01010076A49B40CBCDAF48B72A00462F978272</vt:lpwstr>
  </property>
  <property fmtid="{D5CDD505-2E9C-101B-9397-08002B2CF9AE}" pid="3" name="MediaServiceImageTags">
    <vt:lpwstr/>
  </property>
</Properties>
</file>