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8"/>
  </p:notesMasterIdLst>
  <p:sldIdLst>
    <p:sldId id="256" r:id="rId5"/>
    <p:sldId id="301" r:id="rId6"/>
    <p:sldId id="302" r:id="rId7"/>
    <p:sldId id="313" r:id="rId8"/>
    <p:sldId id="314" r:id="rId9"/>
    <p:sldId id="317" r:id="rId10"/>
    <p:sldId id="316" r:id="rId11"/>
    <p:sldId id="315" r:id="rId12"/>
    <p:sldId id="318" r:id="rId13"/>
    <p:sldId id="319" r:id="rId14"/>
    <p:sldId id="320" r:id="rId15"/>
    <p:sldId id="321" r:id="rId16"/>
    <p:sldId id="312" r:id="rId1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8BE8C80-9B71-0EF0-B856-2A9DAF7D39BA}" name="Michele Rogerson" initials="MR" userId="S::micheler@skillscanada.com::17d40708-dce1-4b86-94fe-cce130823a5f" providerId="AD"/>
  <p188:author id="{11EFACD4-64A3-1FBF-2316-684725D43376}" name="Marisa Sosa" initials="MS" userId="S::marisas@skillscanada.com::41c6d62e-e2ae-49ec-9be9-88f24e42ae4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6463"/>
    <a:srgbClr val="505150"/>
    <a:srgbClr val="FDFCFB"/>
    <a:srgbClr val="00A0D6"/>
    <a:srgbClr val="5BA03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03" autoAdjust="0"/>
    <p:restoredTop sz="87011" autoAdjust="0"/>
  </p:normalViewPr>
  <p:slideViewPr>
    <p:cSldViewPr snapToGrid="0">
      <p:cViewPr>
        <p:scale>
          <a:sx n="81" d="100"/>
          <a:sy n="81" d="100"/>
        </p:scale>
        <p:origin x="-648" y="-9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27" Type="http://schemas.microsoft.com/office/2018/10/relationships/authors" Target="author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notesMaster" Target="notesMasters/notesMaster1.xml"/><Relationship Id="rId19" Type="http://schemas.openxmlformats.org/officeDocument/2006/relationships/printerSettings" Target="printerSettings/printerSettings1.bin"/><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EF5884-99C9-BB4A-ADA3-BD07E5543727}" type="datetimeFigureOut">
              <a:rPr lang="en-US" smtClean="0"/>
              <a:t>24-03-26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E342EC-6DED-2245-AA22-C87F0AA07751}" type="slidenum">
              <a:rPr lang="en-US" smtClean="0"/>
              <a:t>‹#›</a:t>
            </a:fld>
            <a:endParaRPr lang="en-US"/>
          </a:p>
        </p:txBody>
      </p:sp>
    </p:spTree>
    <p:extLst>
      <p:ext uri="{BB962C8B-B14F-4D97-AF65-F5344CB8AC3E}">
        <p14:creationId xmlns:p14="http://schemas.microsoft.com/office/powerpoint/2010/main" val="17199714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800" dirty="0" smtClean="0"/>
              <a:t>Choisissez l’une des deux activités associées à la compétence « Lecture » des Compétences pour réussir.</a:t>
            </a:r>
            <a:endParaRPr lang="fr-CA" sz="1800" dirty="0"/>
          </a:p>
        </p:txBody>
      </p:sp>
      <p:sp>
        <p:nvSpPr>
          <p:cNvPr id="4" name="Slide Number Placeholder 3"/>
          <p:cNvSpPr>
            <a:spLocks noGrp="1"/>
          </p:cNvSpPr>
          <p:nvPr>
            <p:ph type="sldNum" sz="quarter" idx="10"/>
          </p:nvPr>
        </p:nvSpPr>
        <p:spPr/>
        <p:txBody>
          <a:bodyPr/>
          <a:lstStyle/>
          <a:p>
            <a:fld id="{91E342EC-6DED-2245-AA22-C87F0AA07751}" type="slidenum">
              <a:rPr lang="en-US" smtClean="0"/>
              <a:t>2</a:t>
            </a:fld>
            <a:endParaRPr lang="en-US"/>
          </a:p>
        </p:txBody>
      </p:sp>
    </p:spTree>
    <p:extLst>
      <p:ext uri="{BB962C8B-B14F-4D97-AF65-F5344CB8AC3E}">
        <p14:creationId xmlns:p14="http://schemas.microsoft.com/office/powerpoint/2010/main" val="27904344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CA" dirty="0" smtClean="0"/>
              <a:t>Demandez aux élèves s’ils connaissent les acronymes SIMDUT et EPI. Expliquez qu’au Canada, la législation relative au Système d’information sur les matières dangereuses utilisées au travail (SIMDUT) exige que les produits utilisés sur le lieu de travail qui répondent aux critères de classification parmi les produits dangereux soient correctement étiquetés. Les étiquettes des produits sont les premiers éléments qui informent l’utilisateur des risques associés à ces produits. Les étiquettes décrivent également les précautions de base ou les mesures de sécurité à prendre, y compris l’équipement de protection individuelle (EPI) à porter, s’il y a lieu. Les personnes de métier doivent savoir où trouver ces documents et comment les lire. La plupart des entreprises demandent à leurs employés de suivre une formation sur le SIMDUT.</a:t>
            </a:r>
          </a:p>
          <a:p>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11</a:t>
            </a:fld>
            <a:endParaRPr lang="en-US"/>
          </a:p>
        </p:txBody>
      </p:sp>
    </p:spTree>
    <p:extLst>
      <p:ext uri="{BB962C8B-B14F-4D97-AF65-F5344CB8AC3E}">
        <p14:creationId xmlns:p14="http://schemas.microsoft.com/office/powerpoint/2010/main" val="9462991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fr-CA" dirty="0" smtClean="0"/>
              <a:t>Expliquez aux élèves qu’une FDS contient beaucoup de renseignements et qu’il est important de s’y retrouver pour cerner ce qui est important. Les employés travaillant dans les métiers (et dans d’autres secteurs) doivent connaître ces documents pour voir à leur propre sécurité. Faites part de l’exemple de « fiche de données de sécurité » figurant en annexe</a:t>
            </a:r>
            <a:r>
              <a:rPr lang="fr-CA" sz="1200" dirty="0" smtClean="0"/>
              <a:t>.</a:t>
            </a:r>
          </a:p>
          <a:p>
            <a:endParaRPr lang="en-CA" dirty="0" smtClean="0"/>
          </a:p>
          <a:p>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12</a:t>
            </a:fld>
            <a:endParaRPr lang="en-US"/>
          </a:p>
        </p:txBody>
      </p:sp>
    </p:spTree>
    <p:extLst>
      <p:ext uri="{BB962C8B-B14F-4D97-AF65-F5344CB8AC3E}">
        <p14:creationId xmlns:p14="http://schemas.microsoft.com/office/powerpoint/2010/main" val="38943809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smtClean="0"/>
              <a:t>Rappelez aux élèves que les carrières dans les métiers demandent souvent de solides compétences en lecture. Lorsque vous travaillez, vos compétences à cet égard peuvent vous aider à bien exécuter vos tâches, ou vous nuire, selon la mesure dans laquelle elles sont solides.</a:t>
            </a:r>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13</a:t>
            </a:fld>
            <a:endParaRPr lang="en-US"/>
          </a:p>
        </p:txBody>
      </p:sp>
    </p:spTree>
    <p:extLst>
      <p:ext uri="{BB962C8B-B14F-4D97-AF65-F5344CB8AC3E}">
        <p14:creationId xmlns:p14="http://schemas.microsoft.com/office/powerpoint/2010/main" val="20099463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fr-CA" dirty="0" smtClean="0"/>
              <a:t>La lecture consiste à relever et à interpréter des renseignements représentés sur des panneaux, des photos, des étiquettes, des icônes, des plans d’évacuation et des représentations visuelles telles que des infographies. </a:t>
            </a:r>
          </a:p>
          <a:p>
            <a:endParaRPr lang="en-CA" dirty="0"/>
          </a:p>
        </p:txBody>
      </p:sp>
      <p:sp>
        <p:nvSpPr>
          <p:cNvPr id="4" name="Slide Number Placeholder 3"/>
          <p:cNvSpPr>
            <a:spLocks noGrp="1"/>
          </p:cNvSpPr>
          <p:nvPr>
            <p:ph type="sldNum" sz="quarter" idx="10"/>
          </p:nvPr>
        </p:nvSpPr>
        <p:spPr/>
        <p:txBody>
          <a:bodyPr/>
          <a:lstStyle/>
          <a:p>
            <a:fld id="{91E342EC-6DED-2245-AA22-C87F0AA07751}" type="slidenum">
              <a:rPr lang="en-US" smtClean="0"/>
              <a:t>3</a:t>
            </a:fld>
            <a:endParaRPr lang="en-US"/>
          </a:p>
        </p:txBody>
      </p:sp>
    </p:spTree>
    <p:extLst>
      <p:ext uri="{BB962C8B-B14F-4D97-AF65-F5344CB8AC3E}">
        <p14:creationId xmlns:p14="http://schemas.microsoft.com/office/powerpoint/2010/main" val="632801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smtClean="0"/>
              <a:t>Expliquez aux élèves que, quel que soit la profession ou le programme d’études qu’une personne choisit, il est important qu’elle soit en mesure d’utiliser efficacement des renseignements écrits. La lecture efficace vous aidera à être productif ou productive en tant que travailleur ou travailleuse et apprenant ou apprenante. D’ailleurs, le meilleur indicateur de la réussite scolaire et de la réussite dans la vie est la capacité de lecture. Sur le lieu de travail, on peut également être amené à lire des contrats de travail, des formulaires de demande, des organigrammes, des manuels de procédure, des plans et des rapports d’accident.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dirty="0" smtClean="0"/>
          </a:p>
          <a:p>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4</a:t>
            </a:fld>
            <a:endParaRPr lang="en-US"/>
          </a:p>
        </p:txBody>
      </p:sp>
    </p:spTree>
    <p:extLst>
      <p:ext uri="{BB962C8B-B14F-4D97-AF65-F5344CB8AC3E}">
        <p14:creationId xmlns:p14="http://schemas.microsoft.com/office/powerpoint/2010/main" val="748208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dirty="0" smtClean="0"/>
              <a:t>Passez le tout en revue avec les élèves. Expliquez ensuite aux élèves que vous allez maintenant examiner de plus près certains des documents qu’ils rencontreront sur le lieu de travail.</a:t>
            </a:r>
          </a:p>
          <a:p>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5</a:t>
            </a:fld>
            <a:endParaRPr lang="en-US"/>
          </a:p>
        </p:txBody>
      </p:sp>
    </p:spTree>
    <p:extLst>
      <p:ext uri="{BB962C8B-B14F-4D97-AF65-F5344CB8AC3E}">
        <p14:creationId xmlns:p14="http://schemas.microsoft.com/office/powerpoint/2010/main" val="1835464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dirty="0" smtClean="0"/>
              <a:t>Passez le tout en revue avec les élèves. Expliquez ensuite aux élèves que vous allez maintenant examiner de plus près certains des documents qu’ils rencontreront sur le lieu de travail.</a:t>
            </a:r>
          </a:p>
          <a:p>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6</a:t>
            </a:fld>
            <a:endParaRPr lang="en-US"/>
          </a:p>
        </p:txBody>
      </p:sp>
    </p:spTree>
    <p:extLst>
      <p:ext uri="{BB962C8B-B14F-4D97-AF65-F5344CB8AC3E}">
        <p14:creationId xmlns:p14="http://schemas.microsoft.com/office/powerpoint/2010/main" val="18354645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dirty="0" smtClean="0"/>
              <a:t>Passez le tout en revue avec les élèves. </a:t>
            </a:r>
            <a:r>
              <a:rPr lang="fr-CA" smtClean="0"/>
              <a:t>Expliquez ensuite aux élèves que vous allez maintenant examiner de plus près certains des documents qu’ils rencontreront sur le lieu de travail.</a:t>
            </a:r>
          </a:p>
          <a:p>
            <a:endParaRPr lang="fr-CA"/>
          </a:p>
        </p:txBody>
      </p:sp>
      <p:sp>
        <p:nvSpPr>
          <p:cNvPr id="4" name="Slide Number Placeholder 3"/>
          <p:cNvSpPr>
            <a:spLocks noGrp="1"/>
          </p:cNvSpPr>
          <p:nvPr>
            <p:ph type="sldNum" sz="quarter" idx="10"/>
          </p:nvPr>
        </p:nvSpPr>
        <p:spPr/>
        <p:txBody>
          <a:bodyPr/>
          <a:lstStyle/>
          <a:p>
            <a:fld id="{91E342EC-6DED-2245-AA22-C87F0AA07751}" type="slidenum">
              <a:rPr lang="en-US" smtClean="0"/>
              <a:t>7</a:t>
            </a:fld>
            <a:endParaRPr lang="en-US"/>
          </a:p>
        </p:txBody>
      </p:sp>
    </p:spTree>
    <p:extLst>
      <p:ext uri="{BB962C8B-B14F-4D97-AF65-F5344CB8AC3E}">
        <p14:creationId xmlns:p14="http://schemas.microsoft.com/office/powerpoint/2010/main" val="1835464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M" dirty="0" smtClean="0"/>
              <a:t>En tant qu’employé(e), votre contrat de travail décrit ce à quoi vous pouvez vous attendre de l’employeur et de votre travail. Il comprend des règles et des processus, des fonctions et des responsabilités. Il peut être utilisé pour résoudre des désaccords entre votre employeur et vous. Il peut se présenter sous forme écrite ou vous être énoncé de vive voix. Vous trouverez un exemple de « contrat de travail » en annexe</a:t>
            </a:r>
            <a:r>
              <a:rPr lang="en-CA" dirty="0" smtClean="0"/>
              <a:t>.</a:t>
            </a:r>
          </a:p>
          <a:p>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8</a:t>
            </a:fld>
            <a:endParaRPr lang="en-US"/>
          </a:p>
        </p:txBody>
      </p:sp>
    </p:spTree>
    <p:extLst>
      <p:ext uri="{BB962C8B-B14F-4D97-AF65-F5344CB8AC3E}">
        <p14:creationId xmlns:p14="http://schemas.microsoft.com/office/powerpoint/2010/main" val="2675424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CA" dirty="0" smtClean="0"/>
              <a:t>Expliquez aux élèves que dans le cadre de nombreux emplois, les nouveaux employés reçoivent un document appelé « guide d’orientation » ou « manuel de l’employé ». Ce type de document contient des renseignements de base importants sur l’entreprise et ses politiques. Il est important que vous le consultiez et que vous sachiez comment y trouver les réponses à vos questions. Faites part de l’exemple du « Guide pour les nouveaux employés » qui se trouve en annexe. Demandez aux élèves de trouver les réponses aux questions.</a:t>
            </a:r>
          </a:p>
          <a:p>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9</a:t>
            </a:fld>
            <a:endParaRPr lang="en-US"/>
          </a:p>
        </p:txBody>
      </p:sp>
    </p:spTree>
    <p:extLst>
      <p:ext uri="{BB962C8B-B14F-4D97-AF65-F5344CB8AC3E}">
        <p14:creationId xmlns:p14="http://schemas.microsoft.com/office/powerpoint/2010/main" val="3564228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CA" dirty="0" smtClean="0"/>
              <a:t>Expliquez aux élèves que dans le cadre de nombreux emplois, les nouveaux employés reçoivent un document appelé « guide d’orientation » ou « manuel de l’employé ». Ce type de document contient des renseignements de base importants sur l’entreprise et ses politiques. Il est important que vous le consultiez et que vous sachiez comment y trouver les réponses à vos questions. Faites part de l’exemple du « Guide pour les nouveaux employés » qui se trouve en annexe. Demandez aux élèves de trouver les réponses aux questions.</a:t>
            </a:r>
          </a:p>
          <a:p>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10</a:t>
            </a:fld>
            <a:endParaRPr lang="en-US"/>
          </a:p>
        </p:txBody>
      </p:sp>
    </p:spTree>
    <p:extLst>
      <p:ext uri="{BB962C8B-B14F-4D97-AF65-F5344CB8AC3E}">
        <p14:creationId xmlns:p14="http://schemas.microsoft.com/office/powerpoint/2010/main" val="1908062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5048" y="1"/>
            <a:ext cx="7543800" cy="2282311"/>
          </a:xfrm>
          <a:prstGeom prst="rect">
            <a:avLst/>
          </a:prstGeom>
          <a:blipFill rotWithShape="1">
            <a:blip r:embed="rId2"/>
            <a:stretch>
              <a:fillRect/>
            </a:stretch>
          </a:blipFill>
        </p:spPr>
      </p:pic>
      <p:sp>
        <p:nvSpPr>
          <p:cNvPr id="2" name="Title 1"/>
          <p:cNvSpPr>
            <a:spLocks noGrp="1"/>
          </p:cNvSpPr>
          <p:nvPr>
            <p:ph type="ctrTitle"/>
          </p:nvPr>
        </p:nvSpPr>
        <p:spPr>
          <a:xfrm>
            <a:off x="838200" y="691127"/>
            <a:ext cx="7205323" cy="1478557"/>
          </a:xfrm>
          <a:prstGeom prst="rect">
            <a:avLst/>
          </a:prstGeom>
        </p:spPr>
        <p:txBody>
          <a:bodyPr>
            <a:noAutofit/>
          </a:bodyPr>
          <a:lstStyle>
            <a:lvl1pPr algn="l">
              <a:defRPr sz="4800" b="1" i="0" spc="300">
                <a:solidFill>
                  <a:schemeClr val="bg1"/>
                </a:solidFill>
                <a:latin typeface="Komika Text Kaps"/>
                <a:cs typeface="Komika Text Kaps"/>
              </a:defRPr>
            </a:lvl1pPr>
          </a:lstStyle>
          <a:p>
            <a:r>
              <a:rPr lang="en-CA" dirty="0"/>
              <a:t>Click to edit Master title style</a:t>
            </a:r>
            <a:endParaRPr lang="en-US" dirty="0"/>
          </a:p>
        </p:txBody>
      </p:sp>
      <p:sp>
        <p:nvSpPr>
          <p:cNvPr id="3" name="Subtitle 2"/>
          <p:cNvSpPr>
            <a:spLocks noGrp="1"/>
          </p:cNvSpPr>
          <p:nvPr>
            <p:ph type="subTitle" idx="1"/>
          </p:nvPr>
        </p:nvSpPr>
        <p:spPr>
          <a:xfrm>
            <a:off x="843221" y="2850900"/>
            <a:ext cx="7462579" cy="1131721"/>
          </a:xfrm>
          <a:prstGeom prst="rect">
            <a:avLst/>
          </a:prstGeom>
        </p:spPr>
        <p:txBody>
          <a:bodyPr anchor="t" anchorCtr="0">
            <a:noAutofit/>
          </a:bodyPr>
          <a:lstStyle>
            <a:lvl1pPr marL="0" indent="0" algn="l">
              <a:buNone/>
              <a:defRPr sz="4800" spc="0">
                <a:solidFill>
                  <a:schemeClr val="bg1">
                    <a:lumMod val="50000"/>
                  </a:schemeClr>
                </a:solidFill>
                <a:latin typeface="Komika Text"/>
                <a:cs typeface="Komika Text"/>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dirty="0"/>
              <a:t>Click to edit Master subtitle style</a:t>
            </a:r>
            <a:endParaRPr lang="en-US" dirty="0"/>
          </a:p>
        </p:txBody>
      </p:sp>
      <p:sp>
        <p:nvSpPr>
          <p:cNvPr id="4" name="Date Placeholder 3"/>
          <p:cNvSpPr>
            <a:spLocks noGrp="1"/>
          </p:cNvSpPr>
          <p:nvPr>
            <p:ph type="dt" sz="half" idx="10"/>
          </p:nvPr>
        </p:nvSpPr>
        <p:spPr>
          <a:xfrm>
            <a:off x="6438894" y="4763038"/>
            <a:ext cx="2133600" cy="273844"/>
          </a:xfrm>
          <a:prstGeom prst="rect">
            <a:avLst/>
          </a:prstGeom>
        </p:spPr>
        <p:txBody>
          <a:bodyPr/>
          <a:lstStyle>
            <a:lvl1pPr algn="r">
              <a:defRPr sz="1000" b="0" i="0">
                <a:solidFill>
                  <a:schemeClr val="tx1"/>
                </a:solidFill>
                <a:latin typeface="Arial" panose="020B0604020202020204" pitchFamily="34" charset="0"/>
                <a:cs typeface="Arial" panose="020B0604020202020204" pitchFamily="34" charset="0"/>
              </a:defRPr>
            </a:lvl1pPr>
          </a:lstStyle>
          <a:p>
            <a:fld id="{5F612117-C0BC-EC43-AA68-675AB14ADD96}" type="slidenum">
              <a:rPr lang="en-US" smtClean="0"/>
              <a:pPr/>
              <a:t>‹#›</a:t>
            </a:fld>
            <a:endParaRPr lang="en-US" dirty="0"/>
          </a:p>
        </p:txBody>
      </p:sp>
      <p:sp>
        <p:nvSpPr>
          <p:cNvPr id="10" name="Rectangle 9"/>
          <p:cNvSpPr/>
          <p:nvPr userDrawn="1"/>
        </p:nvSpPr>
        <p:spPr>
          <a:xfrm>
            <a:off x="765048" y="0"/>
            <a:ext cx="7543800" cy="285750"/>
          </a:xfrm>
          <a:prstGeom prst="rect">
            <a:avLst/>
          </a:prstGeom>
          <a:solidFill>
            <a:srgbClr val="00A0D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rgbClr val="3366FF"/>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layout">
    <p:spTree>
      <p:nvGrpSpPr>
        <p:cNvPr id="1" name=""/>
        <p:cNvGrpSpPr/>
        <p:nvPr/>
      </p:nvGrpSpPr>
      <p:grpSpPr>
        <a:xfrm>
          <a:off x="0" y="0"/>
          <a:ext cx="0" cy="0"/>
          <a:chOff x="0" y="0"/>
          <a:chExt cx="0" cy="0"/>
        </a:xfrm>
      </p:grpSpPr>
      <p:pic>
        <p:nvPicPr>
          <p:cNvPr id="7" name="Picture 6"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t="1" r="2174" b="27302"/>
          <a:stretch/>
        </p:blipFill>
        <p:spPr>
          <a:xfrm>
            <a:off x="0" y="-1"/>
            <a:ext cx="9144000" cy="3289301"/>
          </a:xfrm>
          <a:prstGeom prst="rect">
            <a:avLst/>
          </a:prstGeom>
        </p:spPr>
      </p:pic>
      <p:sp>
        <p:nvSpPr>
          <p:cNvPr id="3" name="Title 1"/>
          <p:cNvSpPr>
            <a:spLocks noGrp="1"/>
          </p:cNvSpPr>
          <p:nvPr>
            <p:ph type="title"/>
          </p:nvPr>
        </p:nvSpPr>
        <p:spPr>
          <a:xfrm>
            <a:off x="590972" y="154616"/>
            <a:ext cx="7931537" cy="839304"/>
          </a:xfrm>
          <a:prstGeom prst="rect">
            <a:avLst/>
          </a:prstGeom>
        </p:spPr>
        <p:txBody>
          <a:bodyPr>
            <a:normAutofit/>
          </a:bodyPr>
          <a:lstStyle>
            <a:lvl1pPr>
              <a:defRPr sz="4000" b="1" i="0" spc="200">
                <a:solidFill>
                  <a:schemeClr val="bg1"/>
                </a:solidFill>
                <a:latin typeface="Komika Text Kaps"/>
                <a:cs typeface="Komika Text Kaps"/>
              </a:defRPr>
            </a:lvl1pPr>
          </a:lstStyle>
          <a:p>
            <a:r>
              <a:rPr lang="en-CA" dirty="0"/>
              <a:t>Click to edit Master title style</a:t>
            </a:r>
            <a:endParaRPr lang="en-US" dirty="0"/>
          </a:p>
        </p:txBody>
      </p:sp>
      <p:sp>
        <p:nvSpPr>
          <p:cNvPr id="4"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smtClean="0"/>
              <a:t>2023</a:t>
            </a:r>
            <a:endParaRPr lang="en-US" dirty="0"/>
          </a:p>
        </p:txBody>
      </p:sp>
      <p:sp>
        <p:nvSpPr>
          <p:cNvPr id="6" name="Text Placeholder 9"/>
          <p:cNvSpPr>
            <a:spLocks noGrp="1"/>
          </p:cNvSpPr>
          <p:nvPr>
            <p:ph type="body" sz="quarter" idx="11"/>
          </p:nvPr>
        </p:nvSpPr>
        <p:spPr>
          <a:xfrm>
            <a:off x="596348" y="950857"/>
            <a:ext cx="7939640" cy="3158435"/>
          </a:xfrm>
          <a:prstGeom prst="rect">
            <a:avLst/>
          </a:prstGeom>
        </p:spPr>
        <p:txBody>
          <a:bodyPr vert="horz"/>
          <a:lstStyle>
            <a:lvl1pPr>
              <a:spcBef>
                <a:spcPts val="800"/>
              </a:spcBef>
              <a:defRPr b="0" spc="0">
                <a:solidFill>
                  <a:schemeClr val="bg1"/>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Tree>
    <p:extLst>
      <p:ext uri="{BB962C8B-B14F-4D97-AF65-F5344CB8AC3E}">
        <p14:creationId xmlns:p14="http://schemas.microsoft.com/office/powerpoint/2010/main" val="1309312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green background">
    <p:spTree>
      <p:nvGrpSpPr>
        <p:cNvPr id="1" name=""/>
        <p:cNvGrpSpPr/>
        <p:nvPr/>
      </p:nvGrpSpPr>
      <p:grpSpPr>
        <a:xfrm>
          <a:off x="0" y="0"/>
          <a:ext cx="0" cy="0"/>
          <a:chOff x="0" y="0"/>
          <a:chExt cx="0" cy="0"/>
        </a:xfrm>
      </p:grpSpPr>
      <p:pic>
        <p:nvPicPr>
          <p:cNvPr id="5" name="Picture 4"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r="2174"/>
          <a:stretch/>
        </p:blipFill>
        <p:spPr>
          <a:xfrm>
            <a:off x="0" y="-1"/>
            <a:ext cx="9144000" cy="4524663"/>
          </a:xfrm>
          <a:prstGeom prst="rect">
            <a:avLst/>
          </a:prstGeom>
        </p:spPr>
      </p:pic>
      <p:sp>
        <p:nvSpPr>
          <p:cNvPr id="3"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smtClean="0"/>
              <a:t>2023</a:t>
            </a:r>
            <a:endParaRPr lang="en-US" dirty="0"/>
          </a:p>
        </p:txBody>
      </p:sp>
      <p:sp>
        <p:nvSpPr>
          <p:cNvPr id="9" name="Text Placeholder 9"/>
          <p:cNvSpPr>
            <a:spLocks noGrp="1"/>
          </p:cNvSpPr>
          <p:nvPr>
            <p:ph type="body" sz="quarter" idx="11"/>
          </p:nvPr>
        </p:nvSpPr>
        <p:spPr>
          <a:xfrm>
            <a:off x="596348" y="950857"/>
            <a:ext cx="7939640" cy="3158435"/>
          </a:xfrm>
          <a:prstGeom prst="rect">
            <a:avLst/>
          </a:prstGeom>
        </p:spPr>
        <p:txBody>
          <a:bodyPr vert="horz"/>
          <a:lstStyle>
            <a:lvl1pPr>
              <a:spcBef>
                <a:spcPts val="800"/>
              </a:spcBef>
              <a:defRPr sz="2800" b="0" spc="0">
                <a:solidFill>
                  <a:schemeClr val="bg1"/>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
        <p:nvSpPr>
          <p:cNvPr id="6" name="Title 1"/>
          <p:cNvSpPr>
            <a:spLocks noGrp="1"/>
          </p:cNvSpPr>
          <p:nvPr>
            <p:ph type="title"/>
          </p:nvPr>
        </p:nvSpPr>
        <p:spPr>
          <a:xfrm>
            <a:off x="590972" y="154616"/>
            <a:ext cx="7931537" cy="839304"/>
          </a:xfrm>
          <a:prstGeom prst="rect">
            <a:avLst/>
          </a:prstGeom>
        </p:spPr>
        <p:txBody>
          <a:bodyPr>
            <a:normAutofit/>
          </a:bodyPr>
          <a:lstStyle>
            <a:lvl1pPr>
              <a:defRPr sz="4000" b="1" i="0" spc="200">
                <a:solidFill>
                  <a:schemeClr val="bg1"/>
                </a:solidFill>
                <a:latin typeface="Komika Text Kaps"/>
                <a:cs typeface="Komika Text Kaps"/>
              </a:defRPr>
            </a:lvl1pPr>
          </a:lstStyle>
          <a:p>
            <a:r>
              <a:rPr lang="en-CA" dirty="0"/>
              <a:t>Click to edit Master title style</a:t>
            </a:r>
            <a:endParaRPr lang="en-US" dirty="0"/>
          </a:p>
        </p:txBody>
      </p:sp>
    </p:spTree>
    <p:extLst>
      <p:ext uri="{BB962C8B-B14F-4D97-AF65-F5344CB8AC3E}">
        <p14:creationId xmlns:p14="http://schemas.microsoft.com/office/powerpoint/2010/main" val="1765832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header">
    <p:spTree>
      <p:nvGrpSpPr>
        <p:cNvPr id="1" name=""/>
        <p:cNvGrpSpPr/>
        <p:nvPr/>
      </p:nvGrpSpPr>
      <p:grpSpPr>
        <a:xfrm>
          <a:off x="0" y="0"/>
          <a:ext cx="0" cy="0"/>
          <a:chOff x="0" y="0"/>
          <a:chExt cx="0" cy="0"/>
        </a:xfrm>
      </p:grpSpPr>
      <p:pic>
        <p:nvPicPr>
          <p:cNvPr id="3" name="Picture 2"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r="2174"/>
          <a:stretch/>
        </p:blipFill>
        <p:spPr>
          <a:xfrm>
            <a:off x="0" y="-1"/>
            <a:ext cx="9144000" cy="4524663"/>
          </a:xfrm>
          <a:prstGeom prst="rect">
            <a:avLst/>
          </a:prstGeom>
        </p:spPr>
      </p:pic>
      <p:sp>
        <p:nvSpPr>
          <p:cNvPr id="4"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smtClean="0"/>
              <a:t>2023</a:t>
            </a:r>
            <a:endParaRPr lang="en-US" dirty="0"/>
          </a:p>
        </p:txBody>
      </p:sp>
      <p:sp>
        <p:nvSpPr>
          <p:cNvPr id="5" name="Text Placeholder 9"/>
          <p:cNvSpPr>
            <a:spLocks noGrp="1"/>
          </p:cNvSpPr>
          <p:nvPr>
            <p:ph type="body" sz="quarter" idx="11"/>
          </p:nvPr>
        </p:nvSpPr>
        <p:spPr>
          <a:xfrm>
            <a:off x="596348" y="501803"/>
            <a:ext cx="7939640" cy="3670213"/>
          </a:xfrm>
          <a:prstGeom prst="rect">
            <a:avLst/>
          </a:prstGeom>
        </p:spPr>
        <p:txBody>
          <a:bodyPr vert="horz"/>
          <a:lstStyle>
            <a:lvl1pPr>
              <a:spcBef>
                <a:spcPts val="800"/>
              </a:spcBef>
              <a:defRPr sz="3200" b="0" spc="0">
                <a:solidFill>
                  <a:schemeClr val="bg1"/>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Tree>
    <p:extLst>
      <p:ext uri="{BB962C8B-B14F-4D97-AF65-F5344CB8AC3E}">
        <p14:creationId xmlns:p14="http://schemas.microsoft.com/office/powerpoint/2010/main" val="3824575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green with 2 boxes">
    <p:spTree>
      <p:nvGrpSpPr>
        <p:cNvPr id="1" name=""/>
        <p:cNvGrpSpPr/>
        <p:nvPr/>
      </p:nvGrpSpPr>
      <p:grpSpPr>
        <a:xfrm>
          <a:off x="0" y="0"/>
          <a:ext cx="0" cy="0"/>
          <a:chOff x="0" y="0"/>
          <a:chExt cx="0" cy="0"/>
        </a:xfrm>
      </p:grpSpPr>
      <p:sp>
        <p:nvSpPr>
          <p:cNvPr id="5"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smtClean="0"/>
              <a:t>2023</a:t>
            </a:r>
            <a:endParaRPr lang="en-US" dirty="0"/>
          </a:p>
        </p:txBody>
      </p:sp>
      <p:pic>
        <p:nvPicPr>
          <p:cNvPr id="8" name="Picture 7"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r="2174"/>
          <a:stretch/>
        </p:blipFill>
        <p:spPr>
          <a:xfrm>
            <a:off x="0" y="-1"/>
            <a:ext cx="9144000" cy="4524663"/>
          </a:xfrm>
          <a:prstGeom prst="rect">
            <a:avLst/>
          </a:prstGeom>
        </p:spPr>
      </p:pic>
      <p:sp>
        <p:nvSpPr>
          <p:cNvPr id="9" name="Text Placeholder 9"/>
          <p:cNvSpPr>
            <a:spLocks noGrp="1"/>
          </p:cNvSpPr>
          <p:nvPr>
            <p:ph type="body" sz="quarter" idx="11"/>
          </p:nvPr>
        </p:nvSpPr>
        <p:spPr>
          <a:xfrm>
            <a:off x="596348" y="950857"/>
            <a:ext cx="3366052" cy="3158435"/>
          </a:xfrm>
          <a:prstGeom prst="rect">
            <a:avLst/>
          </a:prstGeom>
        </p:spPr>
        <p:txBody>
          <a:bodyPr vert="horz"/>
          <a:lstStyle>
            <a:lvl1pPr>
              <a:spcBef>
                <a:spcPts val="800"/>
              </a:spcBef>
              <a:defRPr b="0" spc="0">
                <a:solidFill>
                  <a:schemeClr val="bg1"/>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
        <p:nvSpPr>
          <p:cNvPr id="11" name="Text Placeholder 9"/>
          <p:cNvSpPr>
            <a:spLocks noGrp="1"/>
          </p:cNvSpPr>
          <p:nvPr>
            <p:ph type="body" sz="quarter" idx="12"/>
          </p:nvPr>
        </p:nvSpPr>
        <p:spPr>
          <a:xfrm>
            <a:off x="4101548" y="950857"/>
            <a:ext cx="4420152" cy="3158435"/>
          </a:xfrm>
          <a:prstGeom prst="rect">
            <a:avLst/>
          </a:prstGeom>
        </p:spPr>
        <p:txBody>
          <a:bodyPr vert="horz"/>
          <a:lstStyle>
            <a:lvl1pPr>
              <a:spcBef>
                <a:spcPts val="800"/>
              </a:spcBef>
              <a:defRPr b="0" spc="0">
                <a:solidFill>
                  <a:schemeClr val="bg1"/>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
        <p:nvSpPr>
          <p:cNvPr id="7" name="Title 1"/>
          <p:cNvSpPr>
            <a:spLocks noGrp="1"/>
          </p:cNvSpPr>
          <p:nvPr>
            <p:ph type="title"/>
          </p:nvPr>
        </p:nvSpPr>
        <p:spPr>
          <a:xfrm>
            <a:off x="590972" y="154616"/>
            <a:ext cx="7931537" cy="839304"/>
          </a:xfrm>
          <a:prstGeom prst="rect">
            <a:avLst/>
          </a:prstGeom>
        </p:spPr>
        <p:txBody>
          <a:bodyPr>
            <a:normAutofit/>
          </a:bodyPr>
          <a:lstStyle>
            <a:lvl1pPr>
              <a:defRPr sz="4000" b="1" i="0" spc="200">
                <a:solidFill>
                  <a:schemeClr val="bg1"/>
                </a:solidFill>
                <a:latin typeface="Komika Text Kaps"/>
                <a:cs typeface="Komika Text Kaps"/>
              </a:defRPr>
            </a:lvl1pPr>
          </a:lstStyle>
          <a:p>
            <a:r>
              <a:rPr lang="en-CA" dirty="0"/>
              <a:t>Click to edit Master title style</a:t>
            </a:r>
            <a:endParaRPr lang="en-US" dirty="0"/>
          </a:p>
        </p:txBody>
      </p:sp>
    </p:spTree>
    <p:extLst>
      <p:ext uri="{BB962C8B-B14F-4D97-AF65-F5344CB8AC3E}">
        <p14:creationId xmlns:p14="http://schemas.microsoft.com/office/powerpoint/2010/main" val="929971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lt - short green">
    <p:spTree>
      <p:nvGrpSpPr>
        <p:cNvPr id="1" name=""/>
        <p:cNvGrpSpPr/>
        <p:nvPr/>
      </p:nvGrpSpPr>
      <p:grpSpPr>
        <a:xfrm>
          <a:off x="0" y="0"/>
          <a:ext cx="0" cy="0"/>
          <a:chOff x="0" y="0"/>
          <a:chExt cx="0" cy="0"/>
        </a:xfrm>
      </p:grpSpPr>
      <p:pic>
        <p:nvPicPr>
          <p:cNvPr id="3" name="Picture 2"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r="2174" b="68282"/>
          <a:stretch/>
        </p:blipFill>
        <p:spPr>
          <a:xfrm>
            <a:off x="0" y="-1"/>
            <a:ext cx="9144000" cy="1435101"/>
          </a:xfrm>
          <a:prstGeom prst="rect">
            <a:avLst/>
          </a:prstGeom>
        </p:spPr>
      </p:pic>
      <p:sp>
        <p:nvSpPr>
          <p:cNvPr id="4" name="Title 1"/>
          <p:cNvSpPr>
            <a:spLocks noGrp="1"/>
          </p:cNvSpPr>
          <p:nvPr>
            <p:ph type="title"/>
          </p:nvPr>
        </p:nvSpPr>
        <p:spPr>
          <a:xfrm>
            <a:off x="590972" y="304800"/>
            <a:ext cx="8260928" cy="901700"/>
          </a:xfrm>
          <a:prstGeom prst="rect">
            <a:avLst/>
          </a:prstGeom>
        </p:spPr>
        <p:txBody>
          <a:bodyPr>
            <a:normAutofit/>
          </a:bodyPr>
          <a:lstStyle>
            <a:lvl1pPr>
              <a:defRPr sz="4000" b="1" i="0" spc="200">
                <a:solidFill>
                  <a:schemeClr val="bg1"/>
                </a:solidFill>
                <a:latin typeface="Komika Text Kaps"/>
                <a:cs typeface="Komika Text Kaps"/>
              </a:defRPr>
            </a:lvl1pPr>
          </a:lstStyle>
          <a:p>
            <a:r>
              <a:rPr lang="en-CA" dirty="0"/>
              <a:t>Click to edit Master title style</a:t>
            </a:r>
            <a:endParaRPr lang="en-US" dirty="0"/>
          </a:p>
        </p:txBody>
      </p:sp>
      <p:sp>
        <p:nvSpPr>
          <p:cNvPr id="5"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smtClean="0"/>
              <a:t>2023</a:t>
            </a:r>
            <a:endParaRPr lang="en-US" dirty="0"/>
          </a:p>
        </p:txBody>
      </p:sp>
      <p:sp>
        <p:nvSpPr>
          <p:cNvPr id="6" name="Text Placeholder 9"/>
          <p:cNvSpPr>
            <a:spLocks noGrp="1"/>
          </p:cNvSpPr>
          <p:nvPr>
            <p:ph type="body" sz="quarter" idx="11"/>
          </p:nvPr>
        </p:nvSpPr>
        <p:spPr>
          <a:xfrm>
            <a:off x="596348" y="1587500"/>
            <a:ext cx="7939640" cy="2933700"/>
          </a:xfrm>
          <a:prstGeom prst="rect">
            <a:avLst/>
          </a:prstGeom>
        </p:spPr>
        <p:txBody>
          <a:bodyPr vert="horz"/>
          <a:lstStyle>
            <a:lvl1pPr>
              <a:spcBef>
                <a:spcPts val="0"/>
              </a:spcBef>
              <a:spcAft>
                <a:spcPts val="800"/>
              </a:spcAft>
              <a:defRPr b="0" spc="0">
                <a:solidFill>
                  <a:srgbClr val="636463"/>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Tree>
    <p:extLst>
      <p:ext uri="{BB962C8B-B14F-4D97-AF65-F5344CB8AC3E}">
        <p14:creationId xmlns:p14="http://schemas.microsoft.com/office/powerpoint/2010/main" val="34368157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571506" y="4715540"/>
            <a:ext cx="8000989" cy="20574"/>
          </a:xfrm>
          <a:prstGeom prst="rect">
            <a:avLst/>
          </a:prstGeom>
          <a:solidFill>
            <a:srgbClr val="5BA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dirty="0"/>
              <a:t>- </a:t>
            </a:r>
          </a:p>
        </p:txBody>
      </p:sp>
      <p:sp>
        <p:nvSpPr>
          <p:cNvPr id="10" name="Text Placeholder 11"/>
          <p:cNvSpPr txBox="1">
            <a:spLocks/>
          </p:cNvSpPr>
          <p:nvPr userDrawn="1"/>
        </p:nvSpPr>
        <p:spPr>
          <a:xfrm>
            <a:off x="487209" y="4763038"/>
            <a:ext cx="3545529" cy="317500"/>
          </a:xfrm>
          <a:prstGeom prst="rect">
            <a:avLst/>
          </a:prstGeom>
        </p:spPr>
        <p:txBody>
          <a:bodyPr>
            <a:normAutofit/>
          </a:bodyPr>
          <a:lstStyle>
            <a:lvl1pPr marL="0" indent="0" algn="l" defTabSz="685800" rtl="0" eaLnBrk="1" latinLnBrk="0" hangingPunct="1">
              <a:spcBef>
                <a:spcPct val="20000"/>
              </a:spcBef>
              <a:buClr>
                <a:schemeClr val="accent1"/>
              </a:buClr>
              <a:buFont typeface="Arial" pitchFamily="34" charset="0"/>
              <a:buNone/>
              <a:defRPr sz="1200" b="0" i="0" kern="1200">
                <a:solidFill>
                  <a:schemeClr val="tx2"/>
                </a:solidFill>
                <a:latin typeface="Calibri"/>
                <a:ea typeface="+mn-ea"/>
                <a:cs typeface="Calibri"/>
              </a:defRPr>
            </a:lvl1pPr>
            <a:lvl2pPr marL="445770" indent="-205740" algn="l" defTabSz="685800" rtl="0" eaLnBrk="1" latinLnBrk="0" hangingPunct="1">
              <a:spcBef>
                <a:spcPct val="20000"/>
              </a:spcBef>
              <a:buClr>
                <a:schemeClr val="accent1"/>
              </a:buClr>
              <a:buFont typeface="Arial" pitchFamily="34" charset="0"/>
              <a:buChar char="•"/>
              <a:defRPr sz="1700" b="1" i="0" kern="1200">
                <a:solidFill>
                  <a:schemeClr val="tx2"/>
                </a:solidFill>
                <a:latin typeface="Komika Text"/>
                <a:ea typeface="+mn-ea"/>
                <a:cs typeface="Komika Text"/>
              </a:defRPr>
            </a:lvl2pPr>
            <a:lvl3pPr marL="651510" indent="-171450" algn="l" defTabSz="685800" rtl="0" eaLnBrk="1" latinLnBrk="0" hangingPunct="1">
              <a:spcBef>
                <a:spcPct val="20000"/>
              </a:spcBef>
              <a:buClr>
                <a:schemeClr val="accent1"/>
              </a:buClr>
              <a:buFont typeface="Arial" pitchFamily="34" charset="0"/>
              <a:buChar char="•"/>
              <a:defRPr sz="1500" b="1" i="0" kern="1200">
                <a:solidFill>
                  <a:schemeClr val="tx2"/>
                </a:solidFill>
                <a:latin typeface="Komika Text"/>
                <a:ea typeface="+mn-ea"/>
                <a:cs typeface="Komika Text"/>
              </a:defRPr>
            </a:lvl3pPr>
            <a:lvl4pPr marL="857250" indent="-171450" algn="l" defTabSz="685800" rtl="0" eaLnBrk="1" latinLnBrk="0" hangingPunct="1">
              <a:spcBef>
                <a:spcPct val="20000"/>
              </a:spcBef>
              <a:buClr>
                <a:schemeClr val="accent1"/>
              </a:buClr>
              <a:buFont typeface="Arial" pitchFamily="34" charset="0"/>
              <a:buChar char="•"/>
              <a:defRPr sz="1400" b="1" i="0" kern="1200">
                <a:solidFill>
                  <a:schemeClr val="tx2"/>
                </a:solidFill>
                <a:latin typeface="Komika Text"/>
                <a:ea typeface="+mn-ea"/>
                <a:cs typeface="Komika Text"/>
              </a:defRPr>
            </a:lvl4pPr>
            <a:lvl5pPr marL="1028700" indent="-171450" algn="l" defTabSz="685800" rtl="0" eaLnBrk="1" latinLnBrk="0" hangingPunct="1">
              <a:spcBef>
                <a:spcPct val="20000"/>
              </a:spcBef>
              <a:buClr>
                <a:schemeClr val="accent1"/>
              </a:buClr>
              <a:buFont typeface="Arial" pitchFamily="34" charset="0"/>
              <a:buChar char="•"/>
              <a:defRPr sz="1400" b="1" i="0" kern="1200" baseline="0">
                <a:solidFill>
                  <a:schemeClr val="tx2"/>
                </a:solidFill>
                <a:latin typeface="Komika Text"/>
                <a:ea typeface="+mn-ea"/>
                <a:cs typeface="Komika Text"/>
              </a:defRPr>
            </a:lvl5pPr>
            <a:lvl6pPr marL="123444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6pPr>
            <a:lvl7pPr marL="1426464"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7pPr>
            <a:lvl8pPr marL="164592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8pPr>
            <a:lvl9pPr marL="185166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9pPr>
          </a:lstStyle>
          <a:p>
            <a:r>
              <a:rPr lang="en-US" sz="1050" b="0" i="0" dirty="0">
                <a:solidFill>
                  <a:schemeClr val="tx1"/>
                </a:solidFill>
                <a:latin typeface="Arial" panose="020B0604020202020204" pitchFamily="34" charset="0"/>
                <a:cs typeface="Arial" panose="020B0604020202020204" pitchFamily="34" charset="0"/>
              </a:rPr>
              <a:t>Skills/</a:t>
            </a:r>
            <a:r>
              <a:rPr lang="en-US" sz="1050" b="0" i="0" dirty="0" err="1">
                <a:solidFill>
                  <a:schemeClr val="tx1"/>
                </a:solidFill>
                <a:latin typeface="Arial" panose="020B0604020202020204" pitchFamily="34" charset="0"/>
                <a:cs typeface="Arial" panose="020B0604020202020204" pitchFamily="34" charset="0"/>
              </a:rPr>
              <a:t>Compétences</a:t>
            </a:r>
            <a:r>
              <a:rPr lang="en-US" sz="1050" b="0" i="0" dirty="0">
                <a:solidFill>
                  <a:schemeClr val="tx1"/>
                </a:solidFill>
                <a:latin typeface="Arial" panose="020B0604020202020204" pitchFamily="34" charset="0"/>
                <a:cs typeface="Arial" panose="020B0604020202020204" pitchFamily="34" charset="0"/>
              </a:rPr>
              <a:t> Canada — Skills for Success</a:t>
            </a:r>
          </a:p>
        </p:txBody>
      </p:sp>
    </p:spTree>
  </p:cSld>
  <p:clrMap bg1="lt1" tx1="dk1" bg2="lt2" tx2="dk2" accent1="accent1" accent2="accent2" accent3="accent3" accent4="accent4" accent5="accent5" accent6="accent6" hlink="hlink" folHlink="folHlink"/>
  <p:sldLayoutIdLst>
    <p:sldLayoutId id="2147483661" r:id="rId1"/>
    <p:sldLayoutId id="2147483688" r:id="rId2"/>
    <p:sldLayoutId id="2147483687" r:id="rId3"/>
    <p:sldLayoutId id="2147483691" r:id="rId4"/>
    <p:sldLayoutId id="2147483689" r:id="rId5"/>
    <p:sldLayoutId id="2147483690" r:id="rId6"/>
  </p:sldLayoutIdLst>
  <p:timing>
    <p:tnLst>
      <p:par>
        <p:cTn xmlns:p14="http://schemas.microsoft.com/office/powerpoint/2010/main" id="1" dur="indefinite" restart="never" nodeType="tmRoot"/>
      </p:par>
    </p:tnLst>
  </p:timing>
  <p:txStyles>
    <p:titleStyle>
      <a:lvl1pPr algn="l" defTabSz="685800" rtl="0" eaLnBrk="1" latinLnBrk="0" hangingPunct="1">
        <a:spcBef>
          <a:spcPct val="0"/>
        </a:spcBef>
        <a:buNone/>
        <a:defRPr sz="4000" b="1" i="0" kern="1200" spc="250">
          <a:solidFill>
            <a:schemeClr val="tx1">
              <a:lumMod val="85000"/>
              <a:lumOff val="15000"/>
            </a:schemeClr>
          </a:solidFill>
          <a:latin typeface="Komika Text Kaps"/>
          <a:ea typeface="+mj-ea"/>
          <a:cs typeface="Komika Text Kap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05740" indent="-205740" algn="l" defTabSz="685800" rtl="0" eaLnBrk="1" latinLnBrk="0" hangingPunct="1">
        <a:spcBef>
          <a:spcPct val="20000"/>
        </a:spcBef>
        <a:buClr>
          <a:schemeClr val="accent1"/>
        </a:buClr>
        <a:buFont typeface="Arial" pitchFamily="34" charset="0"/>
        <a:buChar char="•"/>
        <a:defRPr sz="2800" b="1" i="0" kern="1200" spc="100">
          <a:solidFill>
            <a:schemeClr val="tx2"/>
          </a:solidFill>
          <a:latin typeface="Calibri"/>
          <a:ea typeface="+mn-ea"/>
          <a:cs typeface="Calibri"/>
        </a:defRPr>
      </a:lvl1pPr>
      <a:lvl2pPr marL="445770" indent="-205740" algn="l" defTabSz="685800" rtl="0" eaLnBrk="1" latinLnBrk="0" hangingPunct="1">
        <a:spcBef>
          <a:spcPct val="20000"/>
        </a:spcBef>
        <a:buClr>
          <a:schemeClr val="accent1"/>
        </a:buClr>
        <a:buFont typeface="Arial" pitchFamily="34" charset="0"/>
        <a:buChar char="•"/>
        <a:defRPr sz="2800" b="1" i="0" kern="1200" spc="100">
          <a:solidFill>
            <a:schemeClr val="tx2"/>
          </a:solidFill>
          <a:latin typeface="Calibri"/>
          <a:ea typeface="+mn-ea"/>
          <a:cs typeface="Calibri"/>
        </a:defRPr>
      </a:lvl2pPr>
      <a:lvl3pPr marL="651510" indent="-171450" algn="l" defTabSz="685800" rtl="0" eaLnBrk="1" latinLnBrk="0" hangingPunct="1">
        <a:spcBef>
          <a:spcPct val="20000"/>
        </a:spcBef>
        <a:buClr>
          <a:schemeClr val="accent1"/>
        </a:buClr>
        <a:buFont typeface="Arial" pitchFamily="34" charset="0"/>
        <a:buChar char="•"/>
        <a:defRPr sz="2800" b="1" i="0" kern="1200">
          <a:solidFill>
            <a:schemeClr val="tx2"/>
          </a:solidFill>
          <a:latin typeface="Calibri"/>
          <a:ea typeface="+mn-ea"/>
          <a:cs typeface="Calibri"/>
        </a:defRPr>
      </a:lvl3pPr>
      <a:lvl4pPr marL="857250" indent="-171450" algn="l" defTabSz="685800" rtl="0" eaLnBrk="1" latinLnBrk="0" hangingPunct="1">
        <a:spcBef>
          <a:spcPct val="20000"/>
        </a:spcBef>
        <a:buClr>
          <a:schemeClr val="accent1"/>
        </a:buClr>
        <a:buFont typeface="Arial" pitchFamily="34" charset="0"/>
        <a:buChar char="•"/>
        <a:defRPr sz="1400" b="1" i="0" kern="1200">
          <a:solidFill>
            <a:schemeClr val="tx2"/>
          </a:solidFill>
          <a:latin typeface="Komika Text"/>
          <a:ea typeface="+mn-ea"/>
          <a:cs typeface="Komika Text"/>
        </a:defRPr>
      </a:lvl4pPr>
      <a:lvl5pPr marL="1028700" indent="-171450" algn="l" defTabSz="685800" rtl="0" eaLnBrk="1" latinLnBrk="0" hangingPunct="1">
        <a:spcBef>
          <a:spcPct val="20000"/>
        </a:spcBef>
        <a:buClr>
          <a:schemeClr val="accent1"/>
        </a:buClr>
        <a:buFont typeface="Arial" pitchFamily="34" charset="0"/>
        <a:buChar char="•"/>
        <a:defRPr sz="1400" b="1" i="0" kern="1200" baseline="0">
          <a:solidFill>
            <a:schemeClr val="tx2"/>
          </a:solidFill>
          <a:latin typeface="Komika Text"/>
          <a:ea typeface="+mn-ea"/>
          <a:cs typeface="Komika Text"/>
        </a:defRPr>
      </a:lvl5pPr>
      <a:lvl6pPr marL="123444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6pPr>
      <a:lvl7pPr marL="1426464"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7pPr>
      <a:lvl8pPr marL="164592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8pPr>
      <a:lvl9pPr marL="185166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 Id="rId3" Type="http://schemas.openxmlformats.org/officeDocument/2006/relationships/image" Target="../media/image5.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08550" y="273538"/>
            <a:ext cx="7720102" cy="1438031"/>
          </a:xfrm>
        </p:spPr>
        <p:txBody>
          <a:bodyPr anchor="b"/>
          <a:lstStyle/>
          <a:p>
            <a:r>
              <a:rPr lang="en-US" spc="200" dirty="0"/>
              <a:t>Compétences pour </a:t>
            </a:r>
            <a:r>
              <a:rPr lang="en-US" spc="200" dirty="0" err="1"/>
              <a:t>réussir</a:t>
            </a:r>
            <a:endParaRPr lang="en-US" spc="200" dirty="0"/>
          </a:p>
        </p:txBody>
      </p:sp>
      <p:sp>
        <p:nvSpPr>
          <p:cNvPr id="3" name="Subtitle 2"/>
          <p:cNvSpPr>
            <a:spLocks noGrp="1"/>
          </p:cNvSpPr>
          <p:nvPr>
            <p:ph type="subTitle" idx="1"/>
          </p:nvPr>
        </p:nvSpPr>
        <p:spPr>
          <a:xfrm>
            <a:off x="808550" y="2510766"/>
            <a:ext cx="7378700" cy="1131721"/>
          </a:xfrm>
        </p:spPr>
        <p:txBody>
          <a:bodyPr/>
          <a:lstStyle/>
          <a:p>
            <a:r>
              <a:rPr lang="en-US" spc="100" dirty="0" smtClean="0"/>
              <a:t>Lecture</a:t>
            </a:r>
            <a:endParaRPr lang="en-US" spc="100" dirty="0"/>
          </a:p>
        </p:txBody>
      </p:sp>
      <p:pic>
        <p:nvPicPr>
          <p:cNvPr id="6" name="Picture 5">
            <a:extLst>
              <a:ext uri="{FF2B5EF4-FFF2-40B4-BE49-F238E27FC236}">
                <a16:creationId xmlns:a16="http://schemas.microsoft.com/office/drawing/2014/main" xmlns="" id="{7FD970B4-1C95-9B14-6CCD-F1258FD62CC4}"/>
              </a:ext>
            </a:extLst>
          </p:cNvPr>
          <p:cNvPicPr>
            <a:picLocks noChangeAspect="1"/>
          </p:cNvPicPr>
          <p:nvPr/>
        </p:nvPicPr>
        <p:blipFill>
          <a:blip r:embed="rId2"/>
          <a:srcRect/>
          <a:stretch/>
        </p:blipFill>
        <p:spPr>
          <a:xfrm>
            <a:off x="578339" y="3835692"/>
            <a:ext cx="1756856" cy="796882"/>
          </a:xfrm>
          <a:prstGeom prst="rect">
            <a:avLst/>
          </a:prstGeom>
        </p:spPr>
      </p:pic>
      <p:pic>
        <p:nvPicPr>
          <p:cNvPr id="7" name="Picture 6">
            <a:extLst>
              <a:ext uri="{FF2B5EF4-FFF2-40B4-BE49-F238E27FC236}">
                <a16:creationId xmlns:a16="http://schemas.microsoft.com/office/drawing/2014/main" xmlns="" id="{D59C70E6-298E-C7F5-48DD-D2B620E200F8}"/>
              </a:ext>
            </a:extLst>
          </p:cNvPr>
          <p:cNvPicPr>
            <a:picLocks noChangeAspect="1"/>
          </p:cNvPicPr>
          <p:nvPr/>
        </p:nvPicPr>
        <p:blipFill>
          <a:blip r:embed="rId3"/>
          <a:srcRect/>
          <a:stretch/>
        </p:blipFill>
        <p:spPr>
          <a:xfrm>
            <a:off x="6510308" y="4363571"/>
            <a:ext cx="2055353" cy="269003"/>
          </a:xfrm>
          <a:prstGeom prst="rect">
            <a:avLst/>
          </a:prstGeom>
        </p:spPr>
      </p:pic>
      <p:sp>
        <p:nvSpPr>
          <p:cNvPr id="8" name="Rectangle 7">
            <a:extLst>
              <a:ext uri="{FF2B5EF4-FFF2-40B4-BE49-F238E27FC236}">
                <a16:creationId xmlns:a16="http://schemas.microsoft.com/office/drawing/2014/main" xmlns="" id="{91230745-2B66-A87E-D381-7266C67406AF}"/>
              </a:ext>
            </a:extLst>
          </p:cNvPr>
          <p:cNvSpPr/>
          <p:nvPr/>
        </p:nvSpPr>
        <p:spPr>
          <a:xfrm>
            <a:off x="492369" y="4759569"/>
            <a:ext cx="8159262" cy="304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295435" y="3283641"/>
            <a:ext cx="2540000" cy="923330"/>
          </a:xfrm>
          <a:prstGeom prst="rect">
            <a:avLst/>
          </a:prstGeom>
          <a:noFill/>
          <a:ln>
            <a:solidFill>
              <a:srgbClr val="FF6600"/>
            </a:solidFill>
          </a:ln>
        </p:spPr>
        <p:txBody>
          <a:bodyPr wrap="square" rtlCol="0">
            <a:spAutoFit/>
          </a:bodyPr>
          <a:lstStyle/>
          <a:p>
            <a:r>
              <a:rPr lang="en-US" dirty="0" smtClean="0"/>
              <a:t>Need French version of graphic, or translation of text on left</a:t>
            </a:r>
            <a:endParaRPr lang="en-US" dirty="0"/>
          </a:p>
        </p:txBody>
      </p:sp>
    </p:spTree>
    <p:extLst>
      <p:ext uri="{BB962C8B-B14F-4D97-AF65-F5344CB8AC3E}">
        <p14:creationId xmlns:p14="http://schemas.microsoft.com/office/powerpoint/2010/main" val="21505772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596348" y="950857"/>
            <a:ext cx="2648929" cy="3158435"/>
          </a:xfrm>
        </p:spPr>
        <p:txBody>
          <a:bodyPr/>
          <a:lstStyle/>
          <a:p>
            <a:pPr marL="0" indent="0">
              <a:buNone/>
            </a:pPr>
            <a:r>
              <a:rPr lang="fr-CA" dirty="0" smtClean="0"/>
              <a:t>À quelles pages du guide pourriez-vous trouver les réponses à ces questions?</a:t>
            </a:r>
            <a:endParaRPr lang="fr-CA" dirty="0"/>
          </a:p>
        </p:txBody>
      </p:sp>
      <p:sp>
        <p:nvSpPr>
          <p:cNvPr id="7" name="Text Placeholder 6"/>
          <p:cNvSpPr>
            <a:spLocks noGrp="1"/>
          </p:cNvSpPr>
          <p:nvPr>
            <p:ph type="body" sz="quarter" idx="12"/>
          </p:nvPr>
        </p:nvSpPr>
        <p:spPr>
          <a:xfrm>
            <a:off x="3574507" y="950857"/>
            <a:ext cx="5506781" cy="3158435"/>
          </a:xfrm>
        </p:spPr>
        <p:txBody>
          <a:bodyPr/>
          <a:lstStyle/>
          <a:p>
            <a:pPr marL="457200" indent="-457200">
              <a:buFont typeface="+mj-lt"/>
              <a:buAutoNum type="arabicPeriod" startAt="4"/>
            </a:pPr>
            <a:r>
              <a:rPr lang="fr-CA" sz="2500" dirty="0" smtClean="0"/>
              <a:t>L’entreprise </a:t>
            </a:r>
            <a:r>
              <a:rPr lang="fr-CA" sz="2500" dirty="0"/>
              <a:t>est-elle un employeur souscrivant au principe de l’égalité d’accès à l’emploi</a:t>
            </a:r>
            <a:r>
              <a:rPr lang="fr-CA" sz="2500" dirty="0" smtClean="0"/>
              <a:t>?</a:t>
            </a:r>
          </a:p>
          <a:p>
            <a:pPr marL="457200" indent="-457200">
              <a:buFont typeface="+mj-lt"/>
              <a:buAutoNum type="arabicPeriod" startAt="5"/>
            </a:pPr>
            <a:r>
              <a:rPr lang="fr-CA" sz="2400" dirty="0"/>
              <a:t>Est-ce que je peux apporter des objets personnels sur le lieu de travail?</a:t>
            </a:r>
          </a:p>
          <a:p>
            <a:pPr marL="457200" indent="-457200">
              <a:buFont typeface="+mj-lt"/>
              <a:buAutoNum type="arabicPeriod" startAt="5"/>
            </a:pPr>
            <a:r>
              <a:rPr lang="fr-CA" sz="2400" dirty="0"/>
              <a:t>Où sont les bureaux de l’entreprise?</a:t>
            </a:r>
          </a:p>
          <a:p>
            <a:pPr marL="457200" indent="-457200">
              <a:buFont typeface="+mj-lt"/>
              <a:buAutoNum type="arabicPeriod" startAt="5"/>
            </a:pPr>
            <a:r>
              <a:rPr lang="fr-CA" sz="2400" dirty="0"/>
              <a:t>Puis-je porter mes verres de contact </a:t>
            </a:r>
            <a:r>
              <a:rPr lang="fr-CA" sz="2400" dirty="0" smtClean="0"/>
              <a:t/>
            </a:r>
            <a:br>
              <a:rPr lang="fr-CA" sz="2400" dirty="0" smtClean="0"/>
            </a:br>
            <a:r>
              <a:rPr lang="fr-CA" sz="2400" dirty="0" smtClean="0"/>
              <a:t>en </a:t>
            </a:r>
            <a:r>
              <a:rPr lang="fr-CA" sz="2400" dirty="0"/>
              <a:t>travaillant</a:t>
            </a:r>
            <a:r>
              <a:rPr lang="fr-CA" sz="2400" dirty="0" smtClean="0"/>
              <a:t>?</a:t>
            </a:r>
            <a:endParaRPr lang="fr-CA" sz="2500" dirty="0"/>
          </a:p>
          <a:p>
            <a:pPr marL="344488" indent="-344488"/>
            <a:endParaRPr lang="fr-CA" sz="2500" dirty="0"/>
          </a:p>
        </p:txBody>
      </p:sp>
      <p:sp>
        <p:nvSpPr>
          <p:cNvPr id="4" name="Title 3"/>
          <p:cNvSpPr>
            <a:spLocks noGrp="1"/>
          </p:cNvSpPr>
          <p:nvPr>
            <p:ph type="title"/>
          </p:nvPr>
        </p:nvSpPr>
        <p:spPr>
          <a:xfrm>
            <a:off x="590972" y="154616"/>
            <a:ext cx="8392332" cy="839304"/>
          </a:xfrm>
        </p:spPr>
        <p:txBody>
          <a:bodyPr>
            <a:normAutofit/>
          </a:bodyPr>
          <a:lstStyle/>
          <a:p>
            <a:r>
              <a:rPr lang="fr-CA" sz="3800" dirty="0" smtClean="0"/>
              <a:t>Guide pour les nouveaux employés</a:t>
            </a:r>
            <a:endParaRPr lang="fr-CA" sz="3800" dirty="0"/>
          </a:p>
        </p:txBody>
      </p:sp>
    </p:spTree>
    <p:extLst>
      <p:ext uri="{BB962C8B-B14F-4D97-AF65-F5344CB8AC3E}">
        <p14:creationId xmlns:p14="http://schemas.microsoft.com/office/powerpoint/2010/main" val="34634677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SIMDUT et EPI</a:t>
            </a:r>
            <a:endParaRPr lang="fr-CA" dirty="0"/>
          </a:p>
        </p:txBody>
      </p:sp>
      <p:pic>
        <p:nvPicPr>
          <p:cNvPr id="4" name="Picture Placeholder 11" descr="Reading-WHMIS-PPT.jpg"/>
          <p:cNvPicPr>
            <a:picLocks noChangeAspect="1"/>
          </p:cNvPicPr>
          <p:nvPr/>
        </p:nvPicPr>
        <p:blipFill>
          <a:blip r:embed="rId3">
            <a:extLst>
              <a:ext uri="{28A0092B-C50C-407E-A947-70E740481C1C}">
                <a14:useLocalDpi xmlns:a14="http://schemas.microsoft.com/office/drawing/2010/main" val="0"/>
              </a:ext>
            </a:extLst>
          </a:blip>
          <a:srcRect t="778" b="778"/>
          <a:stretch>
            <a:fillRect/>
          </a:stretch>
        </p:blipFill>
        <p:spPr>
          <a:xfrm>
            <a:off x="669361" y="1033001"/>
            <a:ext cx="7931536" cy="3517900"/>
          </a:xfrm>
          <a:prstGeom prst="rect">
            <a:avLst/>
          </a:prstGeom>
        </p:spPr>
      </p:pic>
    </p:spTree>
    <p:extLst>
      <p:ext uri="{BB962C8B-B14F-4D97-AF65-F5344CB8AC3E}">
        <p14:creationId xmlns:p14="http://schemas.microsoft.com/office/powerpoint/2010/main" val="15182861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96348" y="439079"/>
            <a:ext cx="2774351" cy="3670213"/>
          </a:xfrm>
        </p:spPr>
        <p:txBody>
          <a:bodyPr/>
          <a:lstStyle/>
          <a:p>
            <a:pPr marL="0" indent="0">
              <a:buNone/>
            </a:pPr>
            <a:r>
              <a:rPr lang="en-US" sz="2600" dirty="0" err="1"/>
              <a:t>L’on</a:t>
            </a:r>
            <a:r>
              <a:rPr lang="en-US" sz="2600" dirty="0"/>
              <a:t> </a:t>
            </a:r>
            <a:r>
              <a:rPr lang="en-US" sz="2600" dirty="0" err="1"/>
              <a:t>trouve</a:t>
            </a:r>
            <a:r>
              <a:rPr lang="en-US" sz="2600" dirty="0"/>
              <a:t> des </a:t>
            </a:r>
            <a:r>
              <a:rPr lang="en-US" sz="2600" b="1" dirty="0"/>
              <a:t>fiches de </a:t>
            </a:r>
            <a:r>
              <a:rPr lang="en-US" sz="2600" b="1" dirty="0" err="1"/>
              <a:t>données</a:t>
            </a:r>
            <a:r>
              <a:rPr lang="en-US" sz="2600" b="1" dirty="0"/>
              <a:t> de </a:t>
            </a:r>
            <a:r>
              <a:rPr lang="en-US" sz="2600" b="1" dirty="0" err="1"/>
              <a:t>sécurité</a:t>
            </a:r>
            <a:r>
              <a:rPr lang="en-US" sz="2600" b="1" dirty="0"/>
              <a:t> (FDS) </a:t>
            </a:r>
            <a:r>
              <a:rPr lang="en-US" sz="2600" dirty="0" err="1"/>
              <a:t>dans</a:t>
            </a:r>
            <a:r>
              <a:rPr lang="en-US" sz="2600" dirty="0"/>
              <a:t> tout lieu de travail </a:t>
            </a:r>
            <a:r>
              <a:rPr lang="en-US" sz="2600" dirty="0" err="1"/>
              <a:t>où</a:t>
            </a:r>
            <a:r>
              <a:rPr lang="en-US" sz="2600" dirty="0"/>
              <a:t> </a:t>
            </a:r>
            <a:r>
              <a:rPr lang="en-US" sz="2600" dirty="0" err="1"/>
              <a:t>l’on</a:t>
            </a:r>
            <a:r>
              <a:rPr lang="en-US" sz="2600" dirty="0"/>
              <a:t> </a:t>
            </a:r>
            <a:r>
              <a:rPr lang="en-US" sz="2600" dirty="0" err="1"/>
              <a:t>utilise</a:t>
            </a:r>
            <a:r>
              <a:rPr lang="en-US" sz="2600" dirty="0"/>
              <a:t> des </a:t>
            </a:r>
            <a:r>
              <a:rPr lang="en-US" sz="2600" dirty="0" err="1"/>
              <a:t>produits</a:t>
            </a:r>
            <a:r>
              <a:rPr lang="en-US" sz="2600" dirty="0"/>
              <a:t> </a:t>
            </a:r>
            <a:r>
              <a:rPr lang="en-US" sz="2600" dirty="0" err="1"/>
              <a:t>dangereux</a:t>
            </a:r>
            <a:r>
              <a:rPr lang="en-US" sz="2600" dirty="0"/>
              <a:t>. </a:t>
            </a:r>
            <a:endParaRPr lang="fr-CA" sz="2600" dirty="0"/>
          </a:p>
        </p:txBody>
      </p:sp>
      <p:sp>
        <p:nvSpPr>
          <p:cNvPr id="3" name="Text Placeholder 2"/>
          <p:cNvSpPr>
            <a:spLocks noGrp="1"/>
          </p:cNvSpPr>
          <p:nvPr>
            <p:ph type="body" sz="quarter" idx="12"/>
          </p:nvPr>
        </p:nvSpPr>
        <p:spPr>
          <a:xfrm>
            <a:off x="3496120" y="439079"/>
            <a:ext cx="5518540" cy="3670213"/>
          </a:xfrm>
        </p:spPr>
        <p:txBody>
          <a:bodyPr/>
          <a:lstStyle/>
          <a:p>
            <a:pPr marL="0" indent="0">
              <a:buNone/>
            </a:pPr>
            <a:r>
              <a:rPr lang="fr-CA" sz="2400" dirty="0"/>
              <a:t>Ces fiches permettent aux utilisateurs de savoir :</a:t>
            </a:r>
          </a:p>
          <a:p>
            <a:r>
              <a:rPr lang="fr-CA" sz="2200" dirty="0"/>
              <a:t>quels sont les dangers associés au </a:t>
            </a:r>
            <a:r>
              <a:rPr lang="fr-CA" sz="2200" dirty="0" smtClean="0"/>
              <a:t>produit</a:t>
            </a:r>
            <a:endParaRPr lang="fr-CA" sz="2200" dirty="0"/>
          </a:p>
          <a:p>
            <a:r>
              <a:rPr lang="fr-CA" sz="2200" dirty="0"/>
              <a:t>comment utiliser le produit en toute </a:t>
            </a:r>
            <a:r>
              <a:rPr lang="fr-CA" sz="2200" dirty="0" smtClean="0"/>
              <a:t>sécurité</a:t>
            </a:r>
            <a:endParaRPr lang="fr-CA" sz="2200" dirty="0"/>
          </a:p>
          <a:p>
            <a:r>
              <a:rPr lang="fr-CA" sz="2200" dirty="0"/>
              <a:t>à quoi s’attendre si l’on omet de suivre les </a:t>
            </a:r>
            <a:r>
              <a:rPr lang="fr-CA" sz="2200" dirty="0" smtClean="0"/>
              <a:t>recommandations</a:t>
            </a:r>
            <a:endParaRPr lang="fr-CA" sz="2200" dirty="0"/>
          </a:p>
          <a:p>
            <a:r>
              <a:rPr lang="fr-CA" sz="2200" dirty="0"/>
              <a:t>comment reconnaître les symptômes </a:t>
            </a:r>
            <a:r>
              <a:rPr lang="fr-CA" sz="2200" dirty="0" smtClean="0"/>
              <a:t>d’exposition</a:t>
            </a:r>
            <a:endParaRPr lang="fr-CA" sz="2200" dirty="0"/>
          </a:p>
          <a:p>
            <a:r>
              <a:rPr lang="fr-CA" sz="2200" dirty="0"/>
              <a:t>quoi faire en cas d’urgence.</a:t>
            </a:r>
          </a:p>
          <a:p>
            <a:endParaRPr lang="fr-CA" sz="2200" dirty="0"/>
          </a:p>
          <a:p>
            <a:endParaRPr lang="fr-CA" sz="2200" dirty="0"/>
          </a:p>
        </p:txBody>
      </p:sp>
    </p:spTree>
    <p:extLst>
      <p:ext uri="{BB962C8B-B14F-4D97-AF65-F5344CB8AC3E}">
        <p14:creationId xmlns:p14="http://schemas.microsoft.com/office/powerpoint/2010/main" val="42921562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90973" y="154616"/>
            <a:ext cx="4128006" cy="2950302"/>
          </a:xfrm>
        </p:spPr>
        <p:txBody>
          <a:bodyPr>
            <a:normAutofit/>
          </a:bodyPr>
          <a:lstStyle/>
          <a:p>
            <a:r>
              <a:rPr lang="en-US" sz="3600" dirty="0" smtClean="0"/>
              <a:t>Des </a:t>
            </a:r>
            <a:r>
              <a:rPr lang="en-US" sz="3600" dirty="0" err="1" smtClean="0"/>
              <a:t>emplois</a:t>
            </a:r>
            <a:r>
              <a:rPr lang="en-US" sz="3600" dirty="0" smtClean="0"/>
              <a:t> </a:t>
            </a:r>
            <a:r>
              <a:rPr lang="en-US" sz="3600" dirty="0" err="1" smtClean="0"/>
              <a:t>enrichissants</a:t>
            </a:r>
            <a:r>
              <a:rPr lang="en-US" sz="3600" dirty="0" smtClean="0"/>
              <a:t> </a:t>
            </a:r>
            <a:br>
              <a:rPr lang="en-US" sz="3600" dirty="0" smtClean="0"/>
            </a:br>
            <a:r>
              <a:rPr lang="en-US" sz="3600" dirty="0" smtClean="0"/>
              <a:t>qui </a:t>
            </a:r>
            <a:r>
              <a:rPr lang="en-US" sz="3600" dirty="0" err="1"/>
              <a:t>demandent</a:t>
            </a:r>
            <a:r>
              <a:rPr lang="en-US" sz="3600" dirty="0"/>
              <a:t> de faire </a:t>
            </a:r>
            <a:r>
              <a:rPr lang="en-US" sz="3600" dirty="0" err="1"/>
              <a:t>appel</a:t>
            </a:r>
            <a:r>
              <a:rPr lang="en-US" sz="3600" dirty="0"/>
              <a:t> </a:t>
            </a:r>
            <a:r>
              <a:rPr lang="en-US" sz="3600" dirty="0" err="1"/>
              <a:t>à</a:t>
            </a:r>
            <a:r>
              <a:rPr lang="en-US" sz="3600" dirty="0"/>
              <a:t> la lecture</a:t>
            </a:r>
            <a:endParaRPr lang="en-US" sz="3600" dirty="0"/>
          </a:p>
        </p:txBody>
      </p:sp>
      <p:pic>
        <p:nvPicPr>
          <p:cNvPr id="4" name="Content Placeholder 4" descr="CoolJobs-Reading-Lecture-FRE.jpg"/>
          <p:cNvPicPr>
            <a:picLocks noChangeAspect="1"/>
          </p:cNvPicPr>
          <p:nvPr/>
        </p:nvPicPr>
        <p:blipFill>
          <a:blip r:embed="rId3">
            <a:extLst>
              <a:ext uri="{28A0092B-C50C-407E-A947-70E740481C1C}">
                <a14:useLocalDpi xmlns:a14="http://schemas.microsoft.com/office/drawing/2010/main" val="0"/>
              </a:ext>
            </a:extLst>
          </a:blip>
          <a:srcRect l="-16623" r="-16623"/>
          <a:stretch>
            <a:fillRect/>
          </a:stretch>
        </p:blipFill>
        <p:spPr>
          <a:xfrm>
            <a:off x="4091876" y="187158"/>
            <a:ext cx="5408590" cy="4751826"/>
          </a:xfrm>
          <a:prstGeom prst="rect">
            <a:avLst/>
          </a:prstGeom>
        </p:spPr>
      </p:pic>
    </p:spTree>
    <p:extLst>
      <p:ext uri="{BB962C8B-B14F-4D97-AF65-F5344CB8AC3E}">
        <p14:creationId xmlns:p14="http://schemas.microsoft.com/office/powerpoint/2010/main" val="25457745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Commencez</a:t>
            </a:r>
            <a:r>
              <a:rPr lang="en-US" dirty="0"/>
              <a:t> par </a:t>
            </a:r>
            <a:r>
              <a:rPr lang="en-US" dirty="0" err="1"/>
              <a:t>une</a:t>
            </a:r>
            <a:r>
              <a:rPr lang="en-US" dirty="0"/>
              <a:t> </a:t>
            </a:r>
            <a:r>
              <a:rPr lang="en-US" dirty="0" err="1" smtClean="0"/>
              <a:t>activité</a:t>
            </a:r>
            <a:endParaRPr lang="en-US" dirty="0"/>
          </a:p>
        </p:txBody>
      </p:sp>
      <p:sp>
        <p:nvSpPr>
          <p:cNvPr id="9" name="Text Placeholder 8"/>
          <p:cNvSpPr>
            <a:spLocks noGrp="1"/>
          </p:cNvSpPr>
          <p:nvPr>
            <p:ph type="body" sz="quarter" idx="11"/>
          </p:nvPr>
        </p:nvSpPr>
        <p:spPr>
          <a:xfrm>
            <a:off x="596348" y="1176105"/>
            <a:ext cx="7939640" cy="1866087"/>
          </a:xfrm>
        </p:spPr>
        <p:txBody>
          <a:bodyPr/>
          <a:lstStyle/>
          <a:p>
            <a:pPr>
              <a:tabLst>
                <a:tab pos="2179638" algn="l"/>
              </a:tabLst>
            </a:pPr>
            <a:r>
              <a:rPr lang="en-US" sz="3200" dirty="0" err="1"/>
              <a:t>Activité</a:t>
            </a:r>
            <a:r>
              <a:rPr lang="en-US" sz="3200" dirty="0"/>
              <a:t> 1	</a:t>
            </a:r>
            <a:r>
              <a:rPr lang="en-US" sz="3200" dirty="0" err="1"/>
              <a:t>Une</a:t>
            </a:r>
            <a:r>
              <a:rPr lang="en-US" sz="3200" dirty="0"/>
              <a:t> minute </a:t>
            </a:r>
            <a:r>
              <a:rPr lang="en-US" sz="3200" dirty="0" err="1"/>
              <a:t>s’il</a:t>
            </a:r>
            <a:r>
              <a:rPr lang="en-US" sz="3200" dirty="0"/>
              <a:t> </a:t>
            </a:r>
            <a:r>
              <a:rPr lang="en-US" sz="3200" dirty="0" err="1"/>
              <a:t>vous</a:t>
            </a:r>
            <a:r>
              <a:rPr lang="en-US" sz="3200" dirty="0"/>
              <a:t> </a:t>
            </a:r>
            <a:r>
              <a:rPr lang="en-US" sz="3200" dirty="0" err="1"/>
              <a:t>plaît</a:t>
            </a:r>
            <a:r>
              <a:rPr lang="en-US" sz="3200" dirty="0"/>
              <a:t> </a:t>
            </a:r>
          </a:p>
          <a:p>
            <a:pPr>
              <a:tabLst>
                <a:tab pos="2179638" algn="l"/>
              </a:tabLst>
            </a:pPr>
            <a:r>
              <a:rPr lang="en-US" sz="3200" dirty="0" err="1"/>
              <a:t>Activité</a:t>
            </a:r>
            <a:r>
              <a:rPr lang="en-US" sz="3200" dirty="0"/>
              <a:t> 2	Montage </a:t>
            </a:r>
            <a:br>
              <a:rPr lang="en-US" sz="3200" dirty="0"/>
            </a:br>
            <a:r>
              <a:rPr lang="en-US" sz="3200" dirty="0"/>
              <a:t>	en </a:t>
            </a:r>
            <a:r>
              <a:rPr lang="en-US" sz="3200" dirty="0" err="1"/>
              <a:t>groupe</a:t>
            </a:r>
            <a:endParaRPr lang="en-US" sz="3200" dirty="0"/>
          </a:p>
          <a:p>
            <a:pPr>
              <a:tabLst>
                <a:tab pos="2179638" algn="l"/>
              </a:tabLst>
            </a:pPr>
            <a:endParaRPr lang="en-US" dirty="0"/>
          </a:p>
        </p:txBody>
      </p:sp>
      <p:sp>
        <p:nvSpPr>
          <p:cNvPr id="6" name="Alternate Process 5"/>
          <p:cNvSpPr/>
          <p:nvPr/>
        </p:nvSpPr>
        <p:spPr>
          <a:xfrm>
            <a:off x="5359400" y="2247900"/>
            <a:ext cx="3222375" cy="2146300"/>
          </a:xfrm>
          <a:prstGeom prst="flowChartAlternateProcess">
            <a:avLst/>
          </a:prstGeom>
          <a:blipFill rotWithShape="1">
            <a:blip r:embed="rId3"/>
            <a:stretch>
              <a:fillRect/>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1678399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596348" y="501803"/>
            <a:ext cx="8245857" cy="3670213"/>
          </a:xfrm>
        </p:spPr>
        <p:txBody>
          <a:bodyPr/>
          <a:lstStyle/>
          <a:p>
            <a:pPr marL="0" indent="0">
              <a:spcAft>
                <a:spcPts val="600"/>
              </a:spcAft>
              <a:buNone/>
            </a:pPr>
            <a:r>
              <a:rPr lang="fr-CA" sz="3000" b="1" dirty="0" smtClean="0"/>
              <a:t>La lecture </a:t>
            </a:r>
            <a:r>
              <a:rPr lang="fr-CA" sz="3000" dirty="0" smtClean="0"/>
              <a:t>s’entend de votre capacité à relever, à comprendre et à utiliser des renseignements présentés sous forme de mots, de symboles et d’images. Par exemple, au travail, nous utilisons les compétences à cet égard pour lire des documents, des instructions et des manuels de sécurité, ainsi que pour cerner des renseignements sur des formulaires et des dessins.</a:t>
            </a:r>
            <a:endParaRPr lang="fr-CA" sz="3000" dirty="0"/>
          </a:p>
        </p:txBody>
      </p:sp>
    </p:spTree>
    <p:extLst>
      <p:ext uri="{BB962C8B-B14F-4D97-AF65-F5344CB8AC3E}">
        <p14:creationId xmlns:p14="http://schemas.microsoft.com/office/powerpoint/2010/main" val="3960959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0" spc="0" dirty="0"/>
              <a:t>La lecture au travail</a:t>
            </a:r>
            <a:endParaRPr lang="fr-CA" dirty="0"/>
          </a:p>
        </p:txBody>
      </p:sp>
      <p:pic>
        <p:nvPicPr>
          <p:cNvPr id="4" name="Picture Placeholder 2" descr="Reading What graphics-FRE.jpg"/>
          <p:cNvPicPr>
            <a:picLocks noChangeAspect="1"/>
          </p:cNvPicPr>
          <p:nvPr/>
        </p:nvPicPr>
        <p:blipFill>
          <a:blip r:embed="rId3">
            <a:extLst>
              <a:ext uri="{28A0092B-C50C-407E-A947-70E740481C1C}">
                <a14:useLocalDpi xmlns:a14="http://schemas.microsoft.com/office/drawing/2010/main" val="0"/>
              </a:ext>
            </a:extLst>
          </a:blip>
          <a:srcRect l="-8548" r="-8548"/>
          <a:stretch>
            <a:fillRect/>
          </a:stretch>
        </p:blipFill>
        <p:spPr>
          <a:xfrm>
            <a:off x="408188" y="937357"/>
            <a:ext cx="8465372" cy="3754674"/>
          </a:xfrm>
          <a:prstGeom prst="rect">
            <a:avLst/>
          </a:prstGeom>
        </p:spPr>
      </p:pic>
    </p:spTree>
    <p:extLst>
      <p:ext uri="{BB962C8B-B14F-4D97-AF65-F5344CB8AC3E}">
        <p14:creationId xmlns:p14="http://schemas.microsoft.com/office/powerpoint/2010/main" val="8670959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3464764" y="950857"/>
            <a:ext cx="5252020" cy="3158435"/>
          </a:xfrm>
        </p:spPr>
        <p:txBody>
          <a:bodyPr/>
          <a:lstStyle/>
          <a:p>
            <a:pPr marL="0" indent="0">
              <a:buNone/>
            </a:pPr>
            <a:r>
              <a:rPr lang="fr-CA" sz="2400" b="1" dirty="0" smtClean="0"/>
              <a:t>Les mécaniciens industriels </a:t>
            </a:r>
            <a:r>
              <a:rPr lang="fr-CA" sz="2400" dirty="0" smtClean="0"/>
              <a:t>ou </a:t>
            </a:r>
            <a:r>
              <a:rPr lang="fr-CA" sz="2400" b="1" dirty="0" smtClean="0"/>
              <a:t>mécaniciennes industrielles </a:t>
            </a:r>
            <a:r>
              <a:rPr lang="fr-CA" sz="2400" dirty="0" smtClean="0"/>
              <a:t>lisent des dessins schématiques complexes, par exemple des dessins schématiques de systèmes mécaniques, structurels, pneumatiques et hydrauliques complexes, afin de comprendre le fonctionnement du matériel en question et de résoudre les problèmes.</a:t>
            </a:r>
          </a:p>
          <a:p>
            <a:pPr marL="0" indent="0">
              <a:buNone/>
            </a:pPr>
            <a:endParaRPr lang="fr-CA" sz="2400" dirty="0"/>
          </a:p>
        </p:txBody>
      </p:sp>
      <p:sp>
        <p:nvSpPr>
          <p:cNvPr id="2" name="Title 1"/>
          <p:cNvSpPr>
            <a:spLocks noGrp="1"/>
          </p:cNvSpPr>
          <p:nvPr>
            <p:ph type="title"/>
          </p:nvPr>
        </p:nvSpPr>
        <p:spPr/>
        <p:txBody>
          <a:bodyPr/>
          <a:lstStyle/>
          <a:p>
            <a:r>
              <a:rPr lang="en-US" dirty="0"/>
              <a:t>La lecture au travail</a:t>
            </a:r>
            <a:endParaRPr lang="fr-CA" dirty="0"/>
          </a:p>
        </p:txBody>
      </p:sp>
      <p:sp>
        <p:nvSpPr>
          <p:cNvPr id="5" name="Alternate Process 4"/>
          <p:cNvSpPr/>
          <p:nvPr/>
        </p:nvSpPr>
        <p:spPr>
          <a:xfrm>
            <a:off x="596945" y="1082498"/>
            <a:ext cx="2582726" cy="2727502"/>
          </a:xfrm>
          <a:prstGeom prst="flowChartAlternateProcess">
            <a:avLst/>
          </a:prstGeom>
          <a:blipFill rotWithShape="1">
            <a:blip r:embed="rId3"/>
            <a:stretch>
              <a:fillRect/>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621519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374068" y="950857"/>
            <a:ext cx="4342715" cy="3158435"/>
          </a:xfrm>
        </p:spPr>
        <p:txBody>
          <a:bodyPr/>
          <a:lstStyle/>
          <a:p>
            <a:pPr marL="0" indent="0">
              <a:buNone/>
            </a:pPr>
            <a:r>
              <a:rPr lang="fr-CA" sz="2600" b="1" dirty="0"/>
              <a:t>Les soudeurs </a:t>
            </a:r>
            <a:r>
              <a:rPr lang="fr-CA" sz="2600" dirty="0"/>
              <a:t>ou </a:t>
            </a:r>
            <a:r>
              <a:rPr lang="fr-CA" sz="2600" b="1" dirty="0"/>
              <a:t>soudeuses</a:t>
            </a:r>
            <a:r>
              <a:rPr lang="fr-CA" sz="2600" dirty="0"/>
              <a:t> lisent des instructions écrites concernant l’installation, le fonctionnement et l’entretien de l’équipement.</a:t>
            </a:r>
          </a:p>
        </p:txBody>
      </p:sp>
      <p:sp>
        <p:nvSpPr>
          <p:cNvPr id="2" name="Title 1"/>
          <p:cNvSpPr>
            <a:spLocks noGrp="1"/>
          </p:cNvSpPr>
          <p:nvPr>
            <p:ph type="title"/>
          </p:nvPr>
        </p:nvSpPr>
        <p:spPr/>
        <p:txBody>
          <a:bodyPr/>
          <a:lstStyle/>
          <a:p>
            <a:r>
              <a:rPr lang="en-US" dirty="0"/>
              <a:t>La lecture au travail</a:t>
            </a:r>
            <a:endParaRPr lang="fr-CA" dirty="0"/>
          </a:p>
        </p:txBody>
      </p:sp>
      <p:sp>
        <p:nvSpPr>
          <p:cNvPr id="7" name="Alternate Process 6"/>
          <p:cNvSpPr/>
          <p:nvPr/>
        </p:nvSpPr>
        <p:spPr>
          <a:xfrm>
            <a:off x="702236" y="1120589"/>
            <a:ext cx="3107764" cy="2483971"/>
          </a:xfrm>
          <a:prstGeom prst="flowChartAlternateProcess">
            <a:avLst/>
          </a:prstGeom>
          <a:blipFill rotWithShape="1">
            <a:blip r:embed="rId3"/>
            <a:srcRect/>
            <a:stretch>
              <a:fillRect l="-7046" r="-9202"/>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838923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3668577" y="950857"/>
            <a:ext cx="5236343" cy="3158435"/>
          </a:xfrm>
        </p:spPr>
        <p:txBody>
          <a:bodyPr/>
          <a:lstStyle/>
          <a:p>
            <a:pPr marL="0" indent="0">
              <a:buNone/>
            </a:pPr>
            <a:r>
              <a:rPr lang="fr-CA" sz="2200" b="1" dirty="0"/>
              <a:t>Les concepteurs/conceptrices Web </a:t>
            </a:r>
            <a:r>
              <a:rPr lang="fr-CA" sz="2200" dirty="0"/>
              <a:t>et les </a:t>
            </a:r>
            <a:r>
              <a:rPr lang="fr-CA" sz="2200" b="1" dirty="0"/>
              <a:t>développeurs/développeuses Web </a:t>
            </a:r>
            <a:r>
              <a:rPr lang="fr-CA" sz="2200" dirty="0"/>
              <a:t>lisent </a:t>
            </a:r>
            <a:br>
              <a:rPr lang="fr-CA" sz="2200" dirty="0"/>
            </a:br>
            <a:r>
              <a:rPr lang="fr-CA" sz="2200" dirty="0"/>
              <a:t>des courriels pour obtenir des détails sur des idées de conception de pages Web et des commentaires sur des concepts de sites Web, de même que de l’information sur les dispositions prises en vue de réunions et des projets en cours auprès de superviseurs/superviseures, de clients/clientes et de graphistes.</a:t>
            </a:r>
          </a:p>
        </p:txBody>
      </p:sp>
      <p:sp>
        <p:nvSpPr>
          <p:cNvPr id="2" name="Title 1"/>
          <p:cNvSpPr>
            <a:spLocks noGrp="1"/>
          </p:cNvSpPr>
          <p:nvPr>
            <p:ph type="title"/>
          </p:nvPr>
        </p:nvSpPr>
        <p:spPr/>
        <p:txBody>
          <a:bodyPr/>
          <a:lstStyle/>
          <a:p>
            <a:r>
              <a:rPr lang="en-US" dirty="0"/>
              <a:t>La lecture au travail</a:t>
            </a:r>
            <a:endParaRPr lang="fr-CA" dirty="0"/>
          </a:p>
        </p:txBody>
      </p:sp>
      <p:sp>
        <p:nvSpPr>
          <p:cNvPr id="6" name="Alternate Process 5"/>
          <p:cNvSpPr/>
          <p:nvPr/>
        </p:nvSpPr>
        <p:spPr>
          <a:xfrm>
            <a:off x="682130" y="1157203"/>
            <a:ext cx="2651604" cy="2324091"/>
          </a:xfrm>
          <a:prstGeom prst="flowChartAlternateProcess">
            <a:avLst/>
          </a:prstGeom>
          <a:blipFill rotWithShape="1">
            <a:blip r:embed="rId3"/>
            <a:srcRect/>
            <a:stretch>
              <a:fillRect r="-12512"/>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16247590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Vous êtes embauché(e)! – </a:t>
            </a:r>
            <a:br>
              <a:rPr lang="fr-CA" dirty="0"/>
            </a:br>
            <a:r>
              <a:rPr lang="fr-CA" dirty="0"/>
              <a:t>À quoi s’attendre</a:t>
            </a:r>
          </a:p>
        </p:txBody>
      </p:sp>
      <p:sp>
        <p:nvSpPr>
          <p:cNvPr id="5" name="Text Placeholder 4"/>
          <p:cNvSpPr>
            <a:spLocks noGrp="1"/>
          </p:cNvSpPr>
          <p:nvPr>
            <p:ph type="body" sz="quarter" idx="11"/>
          </p:nvPr>
        </p:nvSpPr>
        <p:spPr>
          <a:xfrm>
            <a:off x="596348" y="1787680"/>
            <a:ext cx="4639993" cy="2321612"/>
          </a:xfrm>
        </p:spPr>
        <p:txBody>
          <a:bodyPr/>
          <a:lstStyle/>
          <a:p>
            <a:pPr marL="0" lvl="0" indent="0" defTabSz="914400">
              <a:lnSpc>
                <a:spcPct val="90000"/>
              </a:lnSpc>
              <a:spcAft>
                <a:spcPts val="600"/>
              </a:spcAft>
              <a:buClrTx/>
              <a:buNone/>
              <a:defRPr/>
            </a:pPr>
            <a:r>
              <a:rPr lang="fr-CA" sz="2700" kern="0" dirty="0"/>
              <a:t>Un </a:t>
            </a:r>
            <a:r>
              <a:rPr lang="fr-CA" sz="2700" b="1" kern="0" dirty="0"/>
              <a:t>contrat </a:t>
            </a:r>
            <a:r>
              <a:rPr lang="fr-CA" sz="2700" kern="0" dirty="0"/>
              <a:t>(ou un accord) </a:t>
            </a:r>
            <a:r>
              <a:rPr lang="fr-CA" sz="2700" kern="0" dirty="0" smtClean="0"/>
              <a:t/>
            </a:r>
            <a:br>
              <a:rPr lang="fr-CA" sz="2700" kern="0" dirty="0" smtClean="0"/>
            </a:br>
            <a:r>
              <a:rPr lang="fr-CA" sz="2700" b="1" kern="0" dirty="0" smtClean="0"/>
              <a:t>de </a:t>
            </a:r>
            <a:r>
              <a:rPr lang="fr-CA" sz="2700" b="1" kern="0" dirty="0"/>
              <a:t>travail </a:t>
            </a:r>
            <a:r>
              <a:rPr lang="fr-CA" sz="2700" kern="0" dirty="0"/>
              <a:t>est un document qui décrit vos conditions de travail. </a:t>
            </a:r>
          </a:p>
          <a:p>
            <a:pPr marL="0" lvl="0" indent="0" defTabSz="914400">
              <a:lnSpc>
                <a:spcPct val="90000"/>
              </a:lnSpc>
              <a:spcAft>
                <a:spcPts val="600"/>
              </a:spcAft>
              <a:buClrTx/>
              <a:buNone/>
              <a:defRPr/>
            </a:pPr>
            <a:r>
              <a:rPr lang="fr-CA" kern="0" dirty="0">
                <a:solidFill>
                  <a:sysClr val="windowText" lastClr="000000"/>
                </a:solidFill>
              </a:rPr>
              <a:t> </a:t>
            </a:r>
          </a:p>
        </p:txBody>
      </p:sp>
      <p:pic>
        <p:nvPicPr>
          <p:cNvPr id="6" name="Picture 5" descr="Reading-Bravo-layer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8324" y="1016001"/>
            <a:ext cx="3542220" cy="4160704"/>
          </a:xfrm>
          <a:prstGeom prst="rect">
            <a:avLst/>
          </a:prstGeom>
        </p:spPr>
      </p:pic>
    </p:spTree>
    <p:extLst>
      <p:ext uri="{BB962C8B-B14F-4D97-AF65-F5344CB8AC3E}">
        <p14:creationId xmlns:p14="http://schemas.microsoft.com/office/powerpoint/2010/main" val="13726520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596348" y="950857"/>
            <a:ext cx="2648929" cy="3158435"/>
          </a:xfrm>
        </p:spPr>
        <p:txBody>
          <a:bodyPr/>
          <a:lstStyle/>
          <a:p>
            <a:pPr marL="0" indent="0">
              <a:buNone/>
            </a:pPr>
            <a:r>
              <a:rPr lang="fr-CA" dirty="0" smtClean="0"/>
              <a:t>À quelles pages du guide pourriez-vous trouver les réponses à ces questions?</a:t>
            </a:r>
            <a:endParaRPr lang="fr-CA" dirty="0"/>
          </a:p>
        </p:txBody>
      </p:sp>
      <p:sp>
        <p:nvSpPr>
          <p:cNvPr id="7" name="Text Placeholder 6"/>
          <p:cNvSpPr>
            <a:spLocks noGrp="1"/>
          </p:cNvSpPr>
          <p:nvPr>
            <p:ph type="body" sz="quarter" idx="12"/>
          </p:nvPr>
        </p:nvSpPr>
        <p:spPr>
          <a:xfrm>
            <a:off x="3574507" y="950857"/>
            <a:ext cx="4969821" cy="3628113"/>
          </a:xfrm>
        </p:spPr>
        <p:txBody>
          <a:bodyPr/>
          <a:lstStyle/>
          <a:p>
            <a:pPr marL="344488" indent="-344488">
              <a:buFont typeface="+mj-lt"/>
              <a:buAutoNum type="arabicPeriod"/>
            </a:pPr>
            <a:r>
              <a:rPr lang="fr-CA" sz="2600" dirty="0"/>
              <a:t>Y aura-t-il une séance d’orientation officielle?</a:t>
            </a:r>
          </a:p>
          <a:p>
            <a:pPr marL="344488" indent="-344488">
              <a:buFont typeface="+mj-lt"/>
              <a:buAutoNum type="arabicPeriod"/>
            </a:pPr>
            <a:r>
              <a:rPr lang="fr-CA" sz="2600" dirty="0"/>
              <a:t>Est-ce que des vêtements de travail seront fournis?</a:t>
            </a:r>
          </a:p>
          <a:p>
            <a:pPr marL="344488" indent="-344488">
              <a:buFont typeface="+mj-lt"/>
              <a:buAutoNum type="arabicPeriod"/>
            </a:pPr>
            <a:r>
              <a:rPr lang="fr-CA" sz="2600" dirty="0"/>
              <a:t>Est-ce que vous offrez une couverture pour les visites chez le dentiste</a:t>
            </a:r>
            <a:r>
              <a:rPr lang="fr-CA" sz="2600" dirty="0" smtClean="0"/>
              <a:t>?</a:t>
            </a:r>
          </a:p>
          <a:p>
            <a:pPr marL="0" indent="0" algn="r">
              <a:buNone/>
            </a:pPr>
            <a:r>
              <a:rPr lang="fr-CA" sz="2400" b="1" dirty="0" smtClean="0"/>
              <a:t>suite ...</a:t>
            </a:r>
            <a:endParaRPr lang="fr-CA" sz="2400" b="1" dirty="0"/>
          </a:p>
        </p:txBody>
      </p:sp>
      <p:sp>
        <p:nvSpPr>
          <p:cNvPr id="4" name="Title 3"/>
          <p:cNvSpPr>
            <a:spLocks noGrp="1"/>
          </p:cNvSpPr>
          <p:nvPr>
            <p:ph type="title"/>
          </p:nvPr>
        </p:nvSpPr>
        <p:spPr>
          <a:xfrm>
            <a:off x="590972" y="154616"/>
            <a:ext cx="8392332" cy="839304"/>
          </a:xfrm>
        </p:spPr>
        <p:txBody>
          <a:bodyPr>
            <a:normAutofit/>
          </a:bodyPr>
          <a:lstStyle/>
          <a:p>
            <a:r>
              <a:rPr lang="fr-CA" sz="3800" dirty="0" smtClean="0"/>
              <a:t>Guide pour les nouveaux employés</a:t>
            </a:r>
            <a:endParaRPr lang="fr-CA" sz="3800" dirty="0"/>
          </a:p>
        </p:txBody>
      </p:sp>
    </p:spTree>
    <p:extLst>
      <p:ext uri="{BB962C8B-B14F-4D97-AF65-F5344CB8AC3E}">
        <p14:creationId xmlns:p14="http://schemas.microsoft.com/office/powerpoint/2010/main" val="346506951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KILLS-2023">
  <a:themeElements>
    <a:clrScheme name="Custom 14">
      <a:dk1>
        <a:srgbClr val="00A0D6"/>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A0D6"/>
      </a:hlink>
      <a:folHlink>
        <a:srgbClr val="800080"/>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99450e6-b98c-46fe-969f-08a1e686a47c" xsi:nil="true"/>
    <lcf76f155ced4ddcb4097134ff3c332f xmlns="c31867ed-14af-43af-a40e-dbb258c24461">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6A49B40CBCDAF48B72A00462F978272" ma:contentTypeVersion="17" ma:contentTypeDescription="Create a new document." ma:contentTypeScope="" ma:versionID="d8ce85f6f2ba012ed4d00bd9314ea16d">
  <xsd:schema xmlns:xsd="http://www.w3.org/2001/XMLSchema" xmlns:xs="http://www.w3.org/2001/XMLSchema" xmlns:p="http://schemas.microsoft.com/office/2006/metadata/properties" xmlns:ns2="b99450e6-b98c-46fe-969f-08a1e686a47c" xmlns:ns3="c31867ed-14af-43af-a40e-dbb258c24461" targetNamespace="http://schemas.microsoft.com/office/2006/metadata/properties" ma:root="true" ma:fieldsID="1448e659582f881a95c69b922e9ae848" ns2:_="" ns3:_="">
    <xsd:import namespace="b99450e6-b98c-46fe-969f-08a1e686a47c"/>
    <xsd:import namespace="c31867ed-14af-43af-a40e-dbb258c24461"/>
    <xsd:element name="properties">
      <xsd:complexType>
        <xsd:sequence>
          <xsd:element name="documentManagement">
            <xsd:complexType>
              <xsd:all>
                <xsd:element ref="ns2:TaxCatchAll" minOccurs="0"/>
                <xsd:element ref="ns3:MediaServiceMetadata" minOccurs="0"/>
                <xsd:element ref="ns3:MediaServiceFastMetadata" minOccurs="0"/>
                <xsd:element ref="ns3:MediaServiceDateTaken" minOccurs="0"/>
                <xsd:element ref="ns3:MediaServiceObjectDetectorVersions" minOccurs="0"/>
                <xsd:element ref="ns3:MediaServiceLocation" minOccurs="0"/>
                <xsd:element ref="ns3:MediaServiceOCR" minOccurs="0"/>
                <xsd:element ref="ns3:MediaServiceGenerationTime" minOccurs="0"/>
                <xsd:element ref="ns3:MediaServiceEventHashCode" minOccurs="0"/>
                <xsd:element ref="ns3:lcf76f155ced4ddcb4097134ff3c332f" minOccurs="0"/>
                <xsd:element ref="ns3:MediaLengthInSeconds" minOccurs="0"/>
                <xsd:element ref="ns2:SharedWithUsers" minOccurs="0"/>
                <xsd:element ref="ns2:SharedWithDetail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450e6-b98c-46fe-969f-08a1e686a47c"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d779b64e-ebf5-4ebd-a3a4-60f9e1ec8ab8}" ma:internalName="TaxCatchAll" ma:showField="CatchAllData" ma:web="b99450e6-b98c-46fe-969f-08a1e686a47c">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31867ed-14af-43af-a40e-dbb258c24461" elementFormDefault="qualified">
    <xsd:import namespace="http://schemas.microsoft.com/office/2006/documentManagement/types"/>
    <xsd:import namespace="http://schemas.microsoft.com/office/infopath/2007/PartnerControls"/>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Location" ma:index="13" nillable="true" ma:displayName="Location" ma:indexed="true" ma:internalName="MediaServiceLocatio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8d3b4c81-3f07-471f-9771-68e0463ff5a3" ma:termSetId="09814cd3-568e-fe90-9814-8d621ff8fb84" ma:anchorId="fba54fb3-c3e1-fe81-a776-ca4b69148c4d" ma:open="true" ma:isKeyword="false">
      <xsd:complexType>
        <xsd:sequence>
          <xsd:element ref="pc:Terms" minOccurs="0" maxOccurs="1"/>
        </xsd:sequence>
      </xsd:complexType>
    </xsd:element>
    <xsd:element name="MediaLengthInSeconds" ma:index="19"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96F0ED6-761D-4ED5-B6F0-273F8A9A09D8}">
  <ds:schemaRefs>
    <ds:schemaRef ds:uri="b99450e6-b98c-46fe-969f-08a1e686a47c"/>
    <ds:schemaRef ds:uri="c31867ed-14af-43af-a40e-dbb258c2446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5E04B516-1202-48B8-8AC0-2A62A9945EA6}">
  <ds:schemaRefs>
    <ds:schemaRef ds:uri="http://schemas.microsoft.com/sharepoint/v3/contenttype/forms"/>
  </ds:schemaRefs>
</ds:datastoreItem>
</file>

<file path=customXml/itemProps3.xml><?xml version="1.0" encoding="utf-8"?>
<ds:datastoreItem xmlns:ds="http://schemas.openxmlformats.org/officeDocument/2006/customXml" ds:itemID="{35EF34B3-205B-43B3-92D3-9C3F67AF1BB1}">
  <ds:schemaRefs>
    <ds:schemaRef ds:uri="b99450e6-b98c-46fe-969f-08a1e686a47c"/>
    <ds:schemaRef ds:uri="c31867ed-14af-43af-a40e-dbb258c2446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SKILLS-2023.thmx</Template>
  <TotalTime>6045</TotalTime>
  <Words>971</Words>
  <Application>Microsoft Macintosh PowerPoint</Application>
  <PresentationFormat>On-screen Show (16:9)</PresentationFormat>
  <Paragraphs>62</Paragraphs>
  <Slides>13</Slides>
  <Notes>12</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SKILLS-2023</vt:lpstr>
      <vt:lpstr>Compétences pour réussir</vt:lpstr>
      <vt:lpstr>Commencez par une activité</vt:lpstr>
      <vt:lpstr>PowerPoint Presentation</vt:lpstr>
      <vt:lpstr>La lecture au travail</vt:lpstr>
      <vt:lpstr>La lecture au travail</vt:lpstr>
      <vt:lpstr>La lecture au travail</vt:lpstr>
      <vt:lpstr>La lecture au travail</vt:lpstr>
      <vt:lpstr>Vous êtes embauché(e)! –  À quoi s’attendre</vt:lpstr>
      <vt:lpstr>Guide pour les nouveaux employés</vt:lpstr>
      <vt:lpstr>Guide pour les nouveaux employés</vt:lpstr>
      <vt:lpstr>SIMDUT et EPI</vt:lpstr>
      <vt:lpstr>PowerPoint Presentation</vt:lpstr>
      <vt:lpstr>Des emplois enrichissants  qui demandent de faire appel à la lecture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Adaptability</dc:title>
  <dc:creator>Susan Corning</dc:creator>
  <cp:lastModifiedBy>Susan Corning</cp:lastModifiedBy>
  <cp:revision>74</cp:revision>
  <dcterms:created xsi:type="dcterms:W3CDTF">2023-11-15T11:01:28Z</dcterms:created>
  <dcterms:modified xsi:type="dcterms:W3CDTF">2024-03-26T16:51:21Z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0x01010076A49B40CBCDAF48B72A00462F978272</vt:lpwstr>
  </property>
  <property fmtid="{D5CDD505-2E9C-101B-9397-08002B2CF9AE}" pid="3" name="MediaServiceImageTags">
    <vt:lpwstr/>
  </property>
</Properties>
</file>