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6"/>
  </p:notesMasterIdLst>
  <p:sldIdLst>
    <p:sldId id="256" r:id="rId5"/>
    <p:sldId id="301" r:id="rId6"/>
    <p:sldId id="302" r:id="rId7"/>
    <p:sldId id="304" r:id="rId8"/>
    <p:sldId id="313" r:id="rId9"/>
    <p:sldId id="316" r:id="rId10"/>
    <p:sldId id="317" r:id="rId11"/>
    <p:sldId id="318" r:id="rId12"/>
    <p:sldId id="319" r:id="rId13"/>
    <p:sldId id="320" r:id="rId14"/>
    <p:sldId id="312" r:id="rId1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8BE8C80-9B71-0EF0-B856-2A9DAF7D39BA}" name="Michele Rogerson" initials="MR" userId="S::micheler@skillscanada.com::17d40708-dce1-4b86-94fe-cce130823a5f" providerId="AD"/>
  <p188:author id="{11EFACD4-64A3-1FBF-2316-684725D43376}" name="Marisa Sosa" initials="MS" userId="S::marisas@skillscanada.com::41c6d62e-e2ae-49ec-9be9-88f24e42ae4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6463"/>
    <a:srgbClr val="505150"/>
    <a:srgbClr val="FDFCFB"/>
    <a:srgbClr val="00A0D6"/>
    <a:srgbClr val="5BA03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03" autoAdjust="0"/>
    <p:restoredTop sz="87011" autoAdjust="0"/>
  </p:normalViewPr>
  <p:slideViewPr>
    <p:cSldViewPr snapToGrid="0">
      <p:cViewPr>
        <p:scale>
          <a:sx n="81" d="100"/>
          <a:sy n="81" d="100"/>
        </p:scale>
        <p:origin x="-560" y="-9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theme" Target="theme/theme1.xml"/><Relationship Id="rId21" Type="http://schemas.openxmlformats.org/officeDocument/2006/relationships/tableStyles" Target="tableStyles.xml"/><Relationship Id="rId27" Type="http://schemas.microsoft.com/office/2018/10/relationships/authors" Target="author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EF5884-99C9-BB4A-ADA3-BD07E5543727}" type="datetimeFigureOut">
              <a:rPr lang="en-US" smtClean="0"/>
              <a:t>24-03-25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E342EC-6DED-2245-AA22-C87F0AA07751}" type="slidenum">
              <a:rPr lang="en-US" smtClean="0"/>
              <a:t>‹#›</a:t>
            </a:fld>
            <a:endParaRPr lang="en-US"/>
          </a:p>
        </p:txBody>
      </p:sp>
    </p:spTree>
    <p:extLst>
      <p:ext uri="{BB962C8B-B14F-4D97-AF65-F5344CB8AC3E}">
        <p14:creationId xmlns:p14="http://schemas.microsoft.com/office/powerpoint/2010/main" val="1719971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800" dirty="0" smtClean="0"/>
              <a:t>Choisissez l’une des activités dans la section « Créativité et innovation » du livret d’activités.</a:t>
            </a:r>
            <a:endParaRPr lang="fr-CA" sz="1800" dirty="0"/>
          </a:p>
        </p:txBody>
      </p:sp>
      <p:sp>
        <p:nvSpPr>
          <p:cNvPr id="4" name="Slide Number Placeholder 3"/>
          <p:cNvSpPr>
            <a:spLocks noGrp="1"/>
          </p:cNvSpPr>
          <p:nvPr>
            <p:ph type="sldNum" sz="quarter" idx="10"/>
          </p:nvPr>
        </p:nvSpPr>
        <p:spPr/>
        <p:txBody>
          <a:bodyPr/>
          <a:lstStyle/>
          <a:p>
            <a:fld id="{91E342EC-6DED-2245-AA22-C87F0AA07751}" type="slidenum">
              <a:rPr lang="en-US" smtClean="0"/>
              <a:t>2</a:t>
            </a:fld>
            <a:endParaRPr lang="en-US"/>
          </a:p>
        </p:txBody>
      </p:sp>
    </p:spTree>
    <p:extLst>
      <p:ext uri="{BB962C8B-B14F-4D97-AF65-F5344CB8AC3E}">
        <p14:creationId xmlns:p14="http://schemas.microsoft.com/office/powerpoint/2010/main" val="2790434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dirty="0" smtClean="0"/>
              <a:t>Expliquez aux élèves que les employés qui sont curieux </a:t>
            </a:r>
            <a:r>
              <a:rPr lang="fr-CA" dirty="0" smtClean="0"/>
              <a:t>posent des questions, montrent de l’intérêt envers l’apprentissage et les nouvelles choses, et imaginent des moyens de connaître du succès dans leur carrière.</a:t>
            </a:r>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11</a:t>
            </a:fld>
            <a:endParaRPr lang="en-US"/>
          </a:p>
        </p:txBody>
      </p:sp>
    </p:spTree>
    <p:extLst>
      <p:ext uri="{BB962C8B-B14F-4D97-AF65-F5344CB8AC3E}">
        <p14:creationId xmlns:p14="http://schemas.microsoft.com/office/powerpoint/2010/main" val="2009946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fr-CA" dirty="0" smtClean="0"/>
              <a:t>Lisez la définition de la créativité et de l’innovation. Rappelez aux élèves que les employeurs recherchent, dans une mesure de plus en plus grande, des personnes capables de recourir à des compétences en matière de créativité et d’innovation pour trouver de nouvelles solutions ou approches permettant de surmonter les difficultés. Si vous possédez de solides compétences en matière de créativité et d’innovation, vous pouvez également soutenir les autres et les inspirer à développer leur propre créativité et leur propre innovation. </a:t>
            </a:r>
            <a:endParaRPr lang="fr-CA" sz="1200" dirty="0" smtClean="0"/>
          </a:p>
          <a:p>
            <a:endParaRPr lang="en-CA" dirty="0"/>
          </a:p>
        </p:txBody>
      </p:sp>
      <p:sp>
        <p:nvSpPr>
          <p:cNvPr id="4" name="Slide Number Placeholder 3"/>
          <p:cNvSpPr>
            <a:spLocks noGrp="1"/>
          </p:cNvSpPr>
          <p:nvPr>
            <p:ph type="sldNum" sz="quarter" idx="10"/>
          </p:nvPr>
        </p:nvSpPr>
        <p:spPr/>
        <p:txBody>
          <a:bodyPr/>
          <a:lstStyle/>
          <a:p>
            <a:fld id="{91E342EC-6DED-2245-AA22-C87F0AA07751}" type="slidenum">
              <a:rPr lang="en-US" smtClean="0"/>
              <a:t>3</a:t>
            </a:fld>
            <a:endParaRPr lang="en-US"/>
          </a:p>
        </p:txBody>
      </p:sp>
    </p:spTree>
    <p:extLst>
      <p:ext uri="{BB962C8B-B14F-4D97-AF65-F5344CB8AC3E}">
        <p14:creationId xmlns:p14="http://schemas.microsoft.com/office/powerpoint/2010/main" val="632801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Discutez de ces énoncés de type « vrai ou faux ». Demandez aux élèves de donner des exemples. Remarque : tous les énoncés sont vrais. Ensuite, dites aux élèves qu’ils vont faire une courte activité pour montrer leur créativité. Remettez des papillons adhésifs aux élèves – un par élève.</a:t>
            </a:r>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4</a:t>
            </a:fld>
            <a:endParaRPr lang="en-US"/>
          </a:p>
        </p:txBody>
      </p:sp>
    </p:spTree>
    <p:extLst>
      <p:ext uri="{BB962C8B-B14F-4D97-AF65-F5344CB8AC3E}">
        <p14:creationId xmlns:p14="http://schemas.microsoft.com/office/powerpoint/2010/main" val="994719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Une fois que les élèves ont un papillon adhésif, demandez-leur s’ils connaissent l’histoire ces papillons. Expliquez que le papillon adhésif a été inventé par accident. Un scientifique travaillant dans l’industrie aérospatiale essayait de mettre au point un adhésif ultra résistant. Il a échoué. Cependant, son invention, commercialisée en 1980, rapporte plus d’un milliard de dollars par an. Remettez à chaque élève un papillon adhésif. Demandez aux élèves de dessiner un cercle sur ce papillon. Les élèves peuvent choisir la taille de leur cercle. Les élèves doivent ensuite utiliser leurs compétences en matière de créativité et d’innovation et transformer ce cercle en quelque chose de nouveau. Accordez-leur 30 secondes. Demandez aux élèves d’afficher leur papillon sur le mur. Discutez de la diversité des images créées, de l’originalité de celles-ci et de l’ampleur des détails et du développement de certaines d’entre elles. Ces éléments témoignent tous du niveau de créativité de la personne.</a:t>
            </a:r>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5</a:t>
            </a:fld>
            <a:endParaRPr lang="en-US"/>
          </a:p>
        </p:txBody>
      </p:sp>
    </p:spTree>
    <p:extLst>
      <p:ext uri="{BB962C8B-B14F-4D97-AF65-F5344CB8AC3E}">
        <p14:creationId xmlns:p14="http://schemas.microsoft.com/office/powerpoint/2010/main" val="994719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dirty="0" smtClean="0"/>
              <a:t>Expliquez aux élèves que pour faire preuve de CRÉATIVITÉ ET d’</a:t>
            </a:r>
            <a:r>
              <a:rPr lang="fr-CA" dirty="0" smtClean="0"/>
              <a:t>INNOVATION, </a:t>
            </a:r>
            <a:r>
              <a:rPr lang="fr-CA" sz="1200" dirty="0" smtClean="0"/>
              <a:t>il faut mettre en pratique les traits et caractéristiques </a:t>
            </a:r>
            <a:r>
              <a:rPr lang="fr-CA" dirty="0" smtClean="0"/>
              <a:t>dont il est question ci-dessus</a:t>
            </a:r>
            <a:r>
              <a:rPr lang="fr-CA" sz="1200" dirty="0" smtClean="0"/>
              <a:t>.</a:t>
            </a:r>
          </a:p>
        </p:txBody>
      </p:sp>
      <p:sp>
        <p:nvSpPr>
          <p:cNvPr id="4" name="Slide Number Placeholder 3"/>
          <p:cNvSpPr>
            <a:spLocks noGrp="1"/>
          </p:cNvSpPr>
          <p:nvPr>
            <p:ph type="sldNum" sz="quarter" idx="10"/>
          </p:nvPr>
        </p:nvSpPr>
        <p:spPr/>
        <p:txBody>
          <a:bodyPr/>
          <a:lstStyle/>
          <a:p>
            <a:fld id="{91E342EC-6DED-2245-AA22-C87F0AA07751}" type="slidenum">
              <a:rPr lang="en-US" smtClean="0"/>
              <a:t>6</a:t>
            </a:fld>
            <a:endParaRPr lang="en-US"/>
          </a:p>
        </p:txBody>
      </p:sp>
    </p:spTree>
    <p:extLst>
      <p:ext uri="{BB962C8B-B14F-4D97-AF65-F5344CB8AC3E}">
        <p14:creationId xmlns:p14="http://schemas.microsoft.com/office/powerpoint/2010/main" val="2938033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dirty="0" smtClean="0"/>
              <a:t>Expliquez aux élèves que pour faire preuve de CRÉATIVITÉ ET d’</a:t>
            </a:r>
            <a:r>
              <a:rPr lang="fr-CA" dirty="0" smtClean="0"/>
              <a:t>INNOVATION, </a:t>
            </a:r>
            <a:r>
              <a:rPr lang="fr-CA" sz="1200" dirty="0" smtClean="0"/>
              <a:t>il faut mettre en pratique les traits et caractéristiques </a:t>
            </a:r>
            <a:r>
              <a:rPr lang="fr-CA" dirty="0" smtClean="0"/>
              <a:t>dont il est question ci-dessus</a:t>
            </a:r>
            <a:r>
              <a:rPr lang="fr-CA" sz="1200" dirty="0" smtClean="0"/>
              <a:t>.</a:t>
            </a:r>
          </a:p>
          <a:p>
            <a:endParaRPr lang="en-CA" dirty="0" smtClean="0"/>
          </a:p>
          <a:p>
            <a:endParaRPr lang="en-CA" dirty="0"/>
          </a:p>
        </p:txBody>
      </p:sp>
      <p:sp>
        <p:nvSpPr>
          <p:cNvPr id="4" name="Slide Number Placeholder 3"/>
          <p:cNvSpPr>
            <a:spLocks noGrp="1"/>
          </p:cNvSpPr>
          <p:nvPr>
            <p:ph type="sldNum" sz="quarter" idx="10"/>
          </p:nvPr>
        </p:nvSpPr>
        <p:spPr/>
        <p:txBody>
          <a:bodyPr/>
          <a:lstStyle/>
          <a:p>
            <a:fld id="{91E342EC-6DED-2245-AA22-C87F0AA07751}" type="slidenum">
              <a:rPr lang="en-US" smtClean="0"/>
              <a:t>7</a:t>
            </a:fld>
            <a:endParaRPr lang="en-US"/>
          </a:p>
        </p:txBody>
      </p:sp>
    </p:spTree>
    <p:extLst>
      <p:ext uri="{BB962C8B-B14F-4D97-AF65-F5344CB8AC3E}">
        <p14:creationId xmlns:p14="http://schemas.microsoft.com/office/powerpoint/2010/main" val="2938033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dirty="0" smtClean="0"/>
              <a:t>La créativité suppose d’avoir une idée, tandis que l’innovation demande de commercialiser le tout en un produit ou service. Aux yeux des employeurs, les employés qui possèdent des compétences en matière de créativité et d’innovation sont essentiels au succès commercial. </a:t>
            </a:r>
          </a:p>
          <a:p>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8</a:t>
            </a:fld>
            <a:endParaRPr lang="en-US"/>
          </a:p>
        </p:txBody>
      </p:sp>
    </p:spTree>
    <p:extLst>
      <p:ext uri="{BB962C8B-B14F-4D97-AF65-F5344CB8AC3E}">
        <p14:creationId xmlns:p14="http://schemas.microsoft.com/office/powerpoint/2010/main" val="3337122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smtClean="0"/>
              <a:t>La créativité suppose d’avoir une idée, tandis que l’innovation demande de commercialiser le tout en un produit ou service. Aux yeux des employeurs, les employés qui possèdent des compétences en matière de créativité et d’innovation sont essentiels au succès commercial. </a:t>
            </a:r>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9</a:t>
            </a:fld>
            <a:endParaRPr lang="en-US"/>
          </a:p>
        </p:txBody>
      </p:sp>
    </p:spTree>
    <p:extLst>
      <p:ext uri="{BB962C8B-B14F-4D97-AF65-F5344CB8AC3E}">
        <p14:creationId xmlns:p14="http://schemas.microsoft.com/office/powerpoint/2010/main" val="3337122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smtClean="0"/>
              <a:t>La créativité suppose d’avoir une idée, tandis que l’innovation demande de commercialiser le tout en un produit ou service. Aux yeux des employeurs, les employés qui possèdent des compétences en matière de créativité et d’innovation sont essentiels au succès commercial. </a:t>
            </a:r>
            <a:endParaRPr lang="fr-CA" dirty="0"/>
          </a:p>
        </p:txBody>
      </p:sp>
      <p:sp>
        <p:nvSpPr>
          <p:cNvPr id="4" name="Slide Number Placeholder 3"/>
          <p:cNvSpPr>
            <a:spLocks noGrp="1"/>
          </p:cNvSpPr>
          <p:nvPr>
            <p:ph type="sldNum" sz="quarter" idx="10"/>
          </p:nvPr>
        </p:nvSpPr>
        <p:spPr/>
        <p:txBody>
          <a:bodyPr/>
          <a:lstStyle/>
          <a:p>
            <a:fld id="{91E342EC-6DED-2245-AA22-C87F0AA07751}" type="slidenum">
              <a:rPr lang="en-US" smtClean="0"/>
              <a:t>10</a:t>
            </a:fld>
            <a:endParaRPr lang="en-US"/>
          </a:p>
        </p:txBody>
      </p:sp>
    </p:spTree>
    <p:extLst>
      <p:ext uri="{BB962C8B-B14F-4D97-AF65-F5344CB8AC3E}">
        <p14:creationId xmlns:p14="http://schemas.microsoft.com/office/powerpoint/2010/main" val="3337122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5048" y="1"/>
            <a:ext cx="7543800" cy="2282311"/>
          </a:xfrm>
          <a:prstGeom prst="rect">
            <a:avLst/>
          </a:prstGeom>
          <a:blipFill rotWithShape="1">
            <a:blip r:embed="rId2"/>
            <a:stretch>
              <a:fillRect/>
            </a:stretch>
          </a:blipFill>
        </p:spPr>
      </p:pic>
      <p:sp>
        <p:nvSpPr>
          <p:cNvPr id="2" name="Title 1"/>
          <p:cNvSpPr>
            <a:spLocks noGrp="1"/>
          </p:cNvSpPr>
          <p:nvPr>
            <p:ph type="ctrTitle"/>
          </p:nvPr>
        </p:nvSpPr>
        <p:spPr>
          <a:xfrm>
            <a:off x="838200" y="691127"/>
            <a:ext cx="7205323" cy="1478557"/>
          </a:xfrm>
          <a:prstGeom prst="rect">
            <a:avLst/>
          </a:prstGeom>
        </p:spPr>
        <p:txBody>
          <a:bodyPr>
            <a:noAutofit/>
          </a:bodyPr>
          <a:lstStyle>
            <a:lvl1pPr algn="l">
              <a:defRPr sz="4800" b="1" i="0" spc="300">
                <a:solidFill>
                  <a:schemeClr val="bg1"/>
                </a:solidFill>
                <a:latin typeface="Komika Text Kaps"/>
                <a:cs typeface="Komika Text Kaps"/>
              </a:defRPr>
            </a:lvl1pPr>
          </a:lstStyle>
          <a:p>
            <a:r>
              <a:rPr lang="en-CA" dirty="0"/>
              <a:t>Click to edit Master title style</a:t>
            </a:r>
            <a:endParaRPr lang="en-US" dirty="0"/>
          </a:p>
        </p:txBody>
      </p:sp>
      <p:sp>
        <p:nvSpPr>
          <p:cNvPr id="3" name="Subtitle 2"/>
          <p:cNvSpPr>
            <a:spLocks noGrp="1"/>
          </p:cNvSpPr>
          <p:nvPr>
            <p:ph type="subTitle" idx="1"/>
          </p:nvPr>
        </p:nvSpPr>
        <p:spPr>
          <a:xfrm>
            <a:off x="843221" y="2850900"/>
            <a:ext cx="7462579" cy="1131721"/>
          </a:xfrm>
          <a:prstGeom prst="rect">
            <a:avLst/>
          </a:prstGeom>
        </p:spPr>
        <p:txBody>
          <a:bodyPr anchor="t" anchorCtr="0">
            <a:noAutofit/>
          </a:bodyPr>
          <a:lstStyle>
            <a:lvl1pPr marL="0" indent="0" algn="l">
              <a:buNone/>
              <a:defRPr sz="4800" spc="0">
                <a:solidFill>
                  <a:schemeClr val="bg1">
                    <a:lumMod val="50000"/>
                  </a:schemeClr>
                </a:solidFill>
                <a:latin typeface="Komika Text"/>
                <a:cs typeface="Komika Tex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dirty="0"/>
              <a:t>Click to edit Master subtitle style</a:t>
            </a:r>
            <a:endParaRPr lang="en-US" dirty="0"/>
          </a:p>
        </p:txBody>
      </p:sp>
      <p:sp>
        <p:nvSpPr>
          <p:cNvPr id="4" name="Date Placeholder 3"/>
          <p:cNvSpPr>
            <a:spLocks noGrp="1"/>
          </p:cNvSpPr>
          <p:nvPr>
            <p:ph type="dt" sz="half" idx="10"/>
          </p:nvPr>
        </p:nvSpPr>
        <p:spPr>
          <a:xfrm>
            <a:off x="6438894" y="4763038"/>
            <a:ext cx="2133600" cy="273844"/>
          </a:xfrm>
          <a:prstGeom prst="rect">
            <a:avLst/>
          </a:prstGeom>
        </p:spPr>
        <p:txBody>
          <a:bodyPr/>
          <a:lstStyle>
            <a:lvl1pPr algn="r">
              <a:defRPr sz="1000" b="0" i="0">
                <a:solidFill>
                  <a:schemeClr val="tx1"/>
                </a:solidFill>
                <a:latin typeface="Arial" panose="020B0604020202020204" pitchFamily="34" charset="0"/>
                <a:cs typeface="Arial" panose="020B0604020202020204" pitchFamily="34" charset="0"/>
              </a:defRPr>
            </a:lvl1pPr>
          </a:lstStyle>
          <a:p>
            <a:fld id="{5F612117-C0BC-EC43-AA68-675AB14ADD96}" type="slidenum">
              <a:rPr lang="en-US" smtClean="0"/>
              <a:pPr/>
              <a:t>‹#›</a:t>
            </a:fld>
            <a:endParaRPr lang="en-US" dirty="0"/>
          </a:p>
        </p:txBody>
      </p:sp>
      <p:sp>
        <p:nvSpPr>
          <p:cNvPr id="10" name="Rectangle 9"/>
          <p:cNvSpPr/>
          <p:nvPr userDrawn="1"/>
        </p:nvSpPr>
        <p:spPr>
          <a:xfrm>
            <a:off x="765048" y="0"/>
            <a:ext cx="7543800" cy="285750"/>
          </a:xfrm>
          <a:prstGeom prst="rect">
            <a:avLst/>
          </a:prstGeom>
          <a:solidFill>
            <a:srgbClr val="00A0D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3366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layout">
    <p:spTree>
      <p:nvGrpSpPr>
        <p:cNvPr id="1" name=""/>
        <p:cNvGrpSpPr/>
        <p:nvPr/>
      </p:nvGrpSpPr>
      <p:grpSpPr>
        <a:xfrm>
          <a:off x="0" y="0"/>
          <a:ext cx="0" cy="0"/>
          <a:chOff x="0" y="0"/>
          <a:chExt cx="0" cy="0"/>
        </a:xfrm>
      </p:grpSpPr>
      <p:pic>
        <p:nvPicPr>
          <p:cNvPr id="7" name="Picture 6"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t="1" r="2174" b="27302"/>
          <a:stretch/>
        </p:blipFill>
        <p:spPr>
          <a:xfrm>
            <a:off x="0" y="-1"/>
            <a:ext cx="9144000" cy="3289301"/>
          </a:xfrm>
          <a:prstGeom prst="rect">
            <a:avLst/>
          </a:prstGeom>
        </p:spPr>
      </p:pic>
      <p:sp>
        <p:nvSpPr>
          <p:cNvPr id="3" name="Title 1"/>
          <p:cNvSpPr>
            <a:spLocks noGrp="1"/>
          </p:cNvSpPr>
          <p:nvPr>
            <p:ph type="title"/>
          </p:nvPr>
        </p:nvSpPr>
        <p:spPr>
          <a:xfrm>
            <a:off x="590972" y="154616"/>
            <a:ext cx="7931537" cy="839304"/>
          </a:xfrm>
          <a:prstGeom prst="rect">
            <a:avLst/>
          </a:prstGeom>
        </p:spPr>
        <p:txBody>
          <a:bodyPr>
            <a:normAutofit/>
          </a:bodyPr>
          <a:lstStyle>
            <a:lvl1pPr>
              <a:defRPr sz="4000" b="1" i="0" spc="200">
                <a:solidFill>
                  <a:schemeClr val="bg1"/>
                </a:solidFill>
                <a:latin typeface="Komika Text Kaps"/>
                <a:cs typeface="Komika Text Kaps"/>
              </a:defRPr>
            </a:lvl1pPr>
          </a:lstStyle>
          <a:p>
            <a:r>
              <a:rPr lang="en-CA" dirty="0"/>
              <a:t>Click to edit Master title style</a:t>
            </a:r>
            <a:endParaRPr lang="en-US" dirty="0"/>
          </a:p>
        </p:txBody>
      </p:sp>
      <p:sp>
        <p:nvSpPr>
          <p:cNvPr id="4"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6" name="Text Placeholder 9"/>
          <p:cNvSpPr>
            <a:spLocks noGrp="1"/>
          </p:cNvSpPr>
          <p:nvPr>
            <p:ph type="body" sz="quarter" idx="11"/>
          </p:nvPr>
        </p:nvSpPr>
        <p:spPr>
          <a:xfrm>
            <a:off x="596348" y="950857"/>
            <a:ext cx="7939640"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Tree>
    <p:extLst>
      <p:ext uri="{BB962C8B-B14F-4D97-AF65-F5344CB8AC3E}">
        <p14:creationId xmlns:p14="http://schemas.microsoft.com/office/powerpoint/2010/main" val="1309312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green background">
    <p:spTree>
      <p:nvGrpSpPr>
        <p:cNvPr id="1" name=""/>
        <p:cNvGrpSpPr/>
        <p:nvPr/>
      </p:nvGrpSpPr>
      <p:grpSpPr>
        <a:xfrm>
          <a:off x="0" y="0"/>
          <a:ext cx="0" cy="0"/>
          <a:chOff x="0" y="0"/>
          <a:chExt cx="0" cy="0"/>
        </a:xfrm>
      </p:grpSpPr>
      <p:pic>
        <p:nvPicPr>
          <p:cNvPr id="5" name="Picture 4"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3"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9" name="Text Placeholder 9"/>
          <p:cNvSpPr>
            <a:spLocks noGrp="1"/>
          </p:cNvSpPr>
          <p:nvPr>
            <p:ph type="body" sz="quarter" idx="11"/>
          </p:nvPr>
        </p:nvSpPr>
        <p:spPr>
          <a:xfrm>
            <a:off x="596348" y="950857"/>
            <a:ext cx="7939640" cy="3158435"/>
          </a:xfrm>
          <a:prstGeom prst="rect">
            <a:avLst/>
          </a:prstGeom>
        </p:spPr>
        <p:txBody>
          <a:bodyPr vert="horz"/>
          <a:lstStyle>
            <a:lvl1pPr>
              <a:spcBef>
                <a:spcPts val="800"/>
              </a:spcBef>
              <a:defRPr sz="2800"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
        <p:nvSpPr>
          <p:cNvPr id="6" name="Title 1"/>
          <p:cNvSpPr>
            <a:spLocks noGrp="1"/>
          </p:cNvSpPr>
          <p:nvPr>
            <p:ph type="title"/>
          </p:nvPr>
        </p:nvSpPr>
        <p:spPr>
          <a:xfrm>
            <a:off x="590972" y="154616"/>
            <a:ext cx="7931537" cy="839304"/>
          </a:xfrm>
          <a:prstGeom prst="rect">
            <a:avLst/>
          </a:prstGeom>
        </p:spPr>
        <p:txBody>
          <a:bodyPr>
            <a:normAutofit/>
          </a:bodyPr>
          <a:lstStyle>
            <a:lvl1pPr>
              <a:defRPr sz="4000" b="1" i="0" spc="200">
                <a:solidFill>
                  <a:schemeClr val="bg1"/>
                </a:solidFill>
                <a:latin typeface="Komika Text Kaps"/>
                <a:cs typeface="Komika Text Kaps"/>
              </a:defRPr>
            </a:lvl1pPr>
          </a:lstStyle>
          <a:p>
            <a:r>
              <a:rPr lang="en-CA" dirty="0"/>
              <a:t>Click to edit Master title style</a:t>
            </a:r>
            <a:endParaRPr lang="en-US" dirty="0"/>
          </a:p>
        </p:txBody>
      </p:sp>
    </p:spTree>
    <p:extLst>
      <p:ext uri="{BB962C8B-B14F-4D97-AF65-F5344CB8AC3E}">
        <p14:creationId xmlns:p14="http://schemas.microsoft.com/office/powerpoint/2010/main" val="1765832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header">
    <p:spTree>
      <p:nvGrpSpPr>
        <p:cNvPr id="1" name=""/>
        <p:cNvGrpSpPr/>
        <p:nvPr/>
      </p:nvGrpSpPr>
      <p:grpSpPr>
        <a:xfrm>
          <a:off x="0" y="0"/>
          <a:ext cx="0" cy="0"/>
          <a:chOff x="0" y="0"/>
          <a:chExt cx="0" cy="0"/>
        </a:xfrm>
      </p:grpSpPr>
      <p:pic>
        <p:nvPicPr>
          <p:cNvPr id="3" name="Picture 2"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4"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5" name="Text Placeholder 9"/>
          <p:cNvSpPr>
            <a:spLocks noGrp="1"/>
          </p:cNvSpPr>
          <p:nvPr>
            <p:ph type="body" sz="quarter" idx="11"/>
          </p:nvPr>
        </p:nvSpPr>
        <p:spPr>
          <a:xfrm>
            <a:off x="596348" y="501803"/>
            <a:ext cx="7939640" cy="3670213"/>
          </a:xfrm>
          <a:prstGeom prst="rect">
            <a:avLst/>
          </a:prstGeom>
        </p:spPr>
        <p:txBody>
          <a:bodyPr vert="horz"/>
          <a:lstStyle>
            <a:lvl1pPr>
              <a:spcBef>
                <a:spcPts val="800"/>
              </a:spcBef>
              <a:defRPr sz="3200"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Tree>
    <p:extLst>
      <p:ext uri="{BB962C8B-B14F-4D97-AF65-F5344CB8AC3E}">
        <p14:creationId xmlns:p14="http://schemas.microsoft.com/office/powerpoint/2010/main" val="3824575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green with 2 boxes">
    <p:spTree>
      <p:nvGrpSpPr>
        <p:cNvPr id="1" name=""/>
        <p:cNvGrpSpPr/>
        <p:nvPr/>
      </p:nvGrpSpPr>
      <p:grpSpPr>
        <a:xfrm>
          <a:off x="0" y="0"/>
          <a:ext cx="0" cy="0"/>
          <a:chOff x="0" y="0"/>
          <a:chExt cx="0" cy="0"/>
        </a:xfrm>
      </p:grpSpPr>
      <p:sp>
        <p:nvSpPr>
          <p:cNvPr id="5"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pic>
        <p:nvPicPr>
          <p:cNvPr id="8" name="Picture 7"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a:stretch/>
        </p:blipFill>
        <p:spPr>
          <a:xfrm>
            <a:off x="0" y="-1"/>
            <a:ext cx="9144000" cy="4524663"/>
          </a:xfrm>
          <a:prstGeom prst="rect">
            <a:avLst/>
          </a:prstGeom>
        </p:spPr>
      </p:pic>
      <p:sp>
        <p:nvSpPr>
          <p:cNvPr id="9" name="Text Placeholder 9"/>
          <p:cNvSpPr>
            <a:spLocks noGrp="1"/>
          </p:cNvSpPr>
          <p:nvPr>
            <p:ph type="body" sz="quarter" idx="11"/>
          </p:nvPr>
        </p:nvSpPr>
        <p:spPr>
          <a:xfrm>
            <a:off x="596348" y="950857"/>
            <a:ext cx="3366052"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
        <p:nvSpPr>
          <p:cNvPr id="11" name="Text Placeholder 9"/>
          <p:cNvSpPr>
            <a:spLocks noGrp="1"/>
          </p:cNvSpPr>
          <p:nvPr>
            <p:ph type="body" sz="quarter" idx="12"/>
          </p:nvPr>
        </p:nvSpPr>
        <p:spPr>
          <a:xfrm>
            <a:off x="4101548" y="950857"/>
            <a:ext cx="4420152" cy="3158435"/>
          </a:xfrm>
          <a:prstGeom prst="rect">
            <a:avLst/>
          </a:prstGeom>
        </p:spPr>
        <p:txBody>
          <a:bodyPr vert="horz"/>
          <a:lstStyle>
            <a:lvl1pPr>
              <a:spcBef>
                <a:spcPts val="800"/>
              </a:spcBef>
              <a:defRPr b="0" spc="0">
                <a:solidFill>
                  <a:schemeClr val="bg1"/>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
        <p:nvSpPr>
          <p:cNvPr id="7" name="Title 1"/>
          <p:cNvSpPr>
            <a:spLocks noGrp="1"/>
          </p:cNvSpPr>
          <p:nvPr>
            <p:ph type="title"/>
          </p:nvPr>
        </p:nvSpPr>
        <p:spPr>
          <a:xfrm>
            <a:off x="590972" y="154616"/>
            <a:ext cx="7931537" cy="839304"/>
          </a:xfrm>
          <a:prstGeom prst="rect">
            <a:avLst/>
          </a:prstGeom>
        </p:spPr>
        <p:txBody>
          <a:bodyPr>
            <a:normAutofit/>
          </a:bodyPr>
          <a:lstStyle>
            <a:lvl1pPr>
              <a:defRPr sz="4000" b="1" i="0" spc="200">
                <a:solidFill>
                  <a:schemeClr val="bg1"/>
                </a:solidFill>
                <a:latin typeface="Komika Text Kaps"/>
                <a:cs typeface="Komika Text Kaps"/>
              </a:defRPr>
            </a:lvl1pPr>
          </a:lstStyle>
          <a:p>
            <a:r>
              <a:rPr lang="en-CA" dirty="0"/>
              <a:t>Click to edit Master title style</a:t>
            </a:r>
            <a:endParaRPr lang="en-US" dirty="0"/>
          </a:p>
        </p:txBody>
      </p:sp>
    </p:spTree>
    <p:extLst>
      <p:ext uri="{BB962C8B-B14F-4D97-AF65-F5344CB8AC3E}">
        <p14:creationId xmlns:p14="http://schemas.microsoft.com/office/powerpoint/2010/main" val="929971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lt - short green">
    <p:spTree>
      <p:nvGrpSpPr>
        <p:cNvPr id="1" name=""/>
        <p:cNvGrpSpPr/>
        <p:nvPr/>
      </p:nvGrpSpPr>
      <p:grpSpPr>
        <a:xfrm>
          <a:off x="0" y="0"/>
          <a:ext cx="0" cy="0"/>
          <a:chOff x="0" y="0"/>
          <a:chExt cx="0" cy="0"/>
        </a:xfrm>
      </p:grpSpPr>
      <p:pic>
        <p:nvPicPr>
          <p:cNvPr id="3" name="Picture 2" descr="green with dots-tall.jpg"/>
          <p:cNvPicPr>
            <a:picLocks noChangeAspect="1"/>
          </p:cNvPicPr>
          <p:nvPr userDrawn="1"/>
        </p:nvPicPr>
        <p:blipFill rotWithShape="1">
          <a:blip r:embed="rId2">
            <a:extLst>
              <a:ext uri="{28A0092B-C50C-407E-A947-70E740481C1C}">
                <a14:useLocalDpi xmlns:a14="http://schemas.microsoft.com/office/drawing/2010/main" val="0"/>
              </a:ext>
            </a:extLst>
          </a:blip>
          <a:srcRect r="2174" b="68282"/>
          <a:stretch/>
        </p:blipFill>
        <p:spPr>
          <a:xfrm>
            <a:off x="0" y="-1"/>
            <a:ext cx="9144000" cy="1435101"/>
          </a:xfrm>
          <a:prstGeom prst="rect">
            <a:avLst/>
          </a:prstGeom>
        </p:spPr>
      </p:pic>
      <p:sp>
        <p:nvSpPr>
          <p:cNvPr id="4" name="Title 1"/>
          <p:cNvSpPr>
            <a:spLocks noGrp="1"/>
          </p:cNvSpPr>
          <p:nvPr>
            <p:ph type="title"/>
          </p:nvPr>
        </p:nvSpPr>
        <p:spPr>
          <a:xfrm>
            <a:off x="590972" y="304800"/>
            <a:ext cx="8260928" cy="901700"/>
          </a:xfrm>
          <a:prstGeom prst="rect">
            <a:avLst/>
          </a:prstGeom>
        </p:spPr>
        <p:txBody>
          <a:bodyPr>
            <a:normAutofit/>
          </a:bodyPr>
          <a:lstStyle>
            <a:lvl1pPr>
              <a:defRPr sz="4000" b="1" i="0" spc="200">
                <a:solidFill>
                  <a:schemeClr val="bg1"/>
                </a:solidFill>
                <a:latin typeface="Komika Text Kaps"/>
                <a:cs typeface="Komika Text Kaps"/>
              </a:defRPr>
            </a:lvl1pPr>
          </a:lstStyle>
          <a:p>
            <a:r>
              <a:rPr lang="en-CA" dirty="0"/>
              <a:t>Click to edit Master title style</a:t>
            </a:r>
            <a:endParaRPr lang="en-US" dirty="0"/>
          </a:p>
        </p:txBody>
      </p:sp>
      <p:sp>
        <p:nvSpPr>
          <p:cNvPr id="5" name="Date Placeholder 2"/>
          <p:cNvSpPr>
            <a:spLocks noGrp="1"/>
          </p:cNvSpPr>
          <p:nvPr>
            <p:ph type="dt" sz="half" idx="10"/>
          </p:nvPr>
        </p:nvSpPr>
        <p:spPr>
          <a:xfrm>
            <a:off x="7608956" y="4763038"/>
            <a:ext cx="963537" cy="273844"/>
          </a:xfrm>
          <a:prstGeom prst="rect">
            <a:avLst/>
          </a:prstGeom>
        </p:spPr>
        <p:txBody>
          <a:bodyPr/>
          <a:lstStyle>
            <a:lvl1pPr algn="r">
              <a:defRPr sz="1600">
                <a:latin typeface="Arial"/>
                <a:cs typeface="Arial"/>
              </a:defRPr>
            </a:lvl1pPr>
          </a:lstStyle>
          <a:p>
            <a:r>
              <a:rPr lang="en-US" dirty="0" smtClean="0"/>
              <a:t>2023</a:t>
            </a:r>
            <a:endParaRPr lang="en-US" dirty="0"/>
          </a:p>
        </p:txBody>
      </p:sp>
      <p:sp>
        <p:nvSpPr>
          <p:cNvPr id="6" name="Text Placeholder 9"/>
          <p:cNvSpPr>
            <a:spLocks noGrp="1"/>
          </p:cNvSpPr>
          <p:nvPr>
            <p:ph type="body" sz="quarter" idx="11"/>
          </p:nvPr>
        </p:nvSpPr>
        <p:spPr>
          <a:xfrm>
            <a:off x="596348" y="1587500"/>
            <a:ext cx="7939640" cy="2933700"/>
          </a:xfrm>
          <a:prstGeom prst="rect">
            <a:avLst/>
          </a:prstGeom>
        </p:spPr>
        <p:txBody>
          <a:bodyPr vert="horz"/>
          <a:lstStyle>
            <a:lvl1pPr>
              <a:spcBef>
                <a:spcPts val="0"/>
              </a:spcBef>
              <a:spcAft>
                <a:spcPts val="800"/>
              </a:spcAft>
              <a:defRPr b="0" spc="0">
                <a:solidFill>
                  <a:srgbClr val="636463"/>
                </a:solidFill>
              </a:defRPr>
            </a:lvl1pPr>
            <a:lvl2pPr marL="576263" indent="-344488">
              <a:buFont typeface="Lucida Grande"/>
              <a:buChar char="–"/>
              <a:defRPr sz="2600" b="0" spc="0">
                <a:solidFill>
                  <a:schemeClr val="bg1"/>
                </a:solidFill>
              </a:defRPr>
            </a:lvl2pPr>
          </a:lstStyle>
          <a:p>
            <a:pPr lvl="0"/>
            <a:r>
              <a:rPr lang="en-CA" dirty="0" smtClean="0"/>
              <a:t>Click to edit Master text styles</a:t>
            </a:r>
          </a:p>
          <a:p>
            <a:pPr lvl="1"/>
            <a:r>
              <a:rPr lang="en-CA" dirty="0" smtClean="0"/>
              <a:t>Second level</a:t>
            </a:r>
          </a:p>
        </p:txBody>
      </p:sp>
    </p:spTree>
    <p:extLst>
      <p:ext uri="{BB962C8B-B14F-4D97-AF65-F5344CB8AC3E}">
        <p14:creationId xmlns:p14="http://schemas.microsoft.com/office/powerpoint/2010/main" val="34368157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571506" y="4715540"/>
            <a:ext cx="8000989" cy="20574"/>
          </a:xfrm>
          <a:prstGeom prst="rect">
            <a:avLst/>
          </a:prstGeom>
          <a:solidFill>
            <a:srgbClr val="5BA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t>- </a:t>
            </a:r>
          </a:p>
        </p:txBody>
      </p:sp>
      <p:sp>
        <p:nvSpPr>
          <p:cNvPr id="10" name="Text Placeholder 11"/>
          <p:cNvSpPr txBox="1">
            <a:spLocks/>
          </p:cNvSpPr>
          <p:nvPr userDrawn="1"/>
        </p:nvSpPr>
        <p:spPr>
          <a:xfrm>
            <a:off x="487209" y="4763038"/>
            <a:ext cx="3545529" cy="317500"/>
          </a:xfrm>
          <a:prstGeom prst="rect">
            <a:avLst/>
          </a:prstGeom>
        </p:spPr>
        <p:txBody>
          <a:bodyPr>
            <a:normAutofit/>
          </a:bodyPr>
          <a:lstStyle>
            <a:lvl1pPr marL="0" indent="0" algn="l" defTabSz="685800" rtl="0" eaLnBrk="1" latinLnBrk="0" hangingPunct="1">
              <a:spcBef>
                <a:spcPct val="20000"/>
              </a:spcBef>
              <a:buClr>
                <a:schemeClr val="accent1"/>
              </a:buClr>
              <a:buFont typeface="Arial" pitchFamily="34" charset="0"/>
              <a:buNone/>
              <a:defRPr sz="1200" b="0" i="0" kern="1200">
                <a:solidFill>
                  <a:schemeClr val="tx2"/>
                </a:solidFill>
                <a:latin typeface="Calibri"/>
                <a:ea typeface="+mn-ea"/>
                <a:cs typeface="Calibri"/>
              </a:defRPr>
            </a:lvl1pPr>
            <a:lvl2pPr marL="445770" indent="-205740" algn="l" defTabSz="685800" rtl="0" eaLnBrk="1" latinLnBrk="0" hangingPunct="1">
              <a:spcBef>
                <a:spcPct val="20000"/>
              </a:spcBef>
              <a:buClr>
                <a:schemeClr val="accent1"/>
              </a:buClr>
              <a:buFont typeface="Arial" pitchFamily="34" charset="0"/>
              <a:buChar char="•"/>
              <a:defRPr sz="1700" b="1" i="0" kern="1200">
                <a:solidFill>
                  <a:schemeClr val="tx2"/>
                </a:solidFill>
                <a:latin typeface="Komika Text"/>
                <a:ea typeface="+mn-ea"/>
                <a:cs typeface="Komika Text"/>
              </a:defRPr>
            </a:lvl2pPr>
            <a:lvl3pPr marL="651510" indent="-171450" algn="l" defTabSz="685800" rtl="0" eaLnBrk="1" latinLnBrk="0" hangingPunct="1">
              <a:spcBef>
                <a:spcPct val="20000"/>
              </a:spcBef>
              <a:buClr>
                <a:schemeClr val="accent1"/>
              </a:buClr>
              <a:buFont typeface="Arial" pitchFamily="34" charset="0"/>
              <a:buChar char="•"/>
              <a:defRPr sz="1500" b="1" i="0" kern="1200">
                <a:solidFill>
                  <a:schemeClr val="tx2"/>
                </a:solidFill>
                <a:latin typeface="Komika Text"/>
                <a:ea typeface="+mn-ea"/>
                <a:cs typeface="Komika Text"/>
              </a:defRPr>
            </a:lvl3pPr>
            <a:lvl4pPr marL="857250" indent="-171450" algn="l" defTabSz="685800" rtl="0" eaLnBrk="1" latinLnBrk="0" hangingPunct="1">
              <a:spcBef>
                <a:spcPct val="20000"/>
              </a:spcBef>
              <a:buClr>
                <a:schemeClr val="accent1"/>
              </a:buClr>
              <a:buFont typeface="Arial" pitchFamily="34" charset="0"/>
              <a:buChar char="•"/>
              <a:defRPr sz="1400" b="1" i="0" kern="1200">
                <a:solidFill>
                  <a:schemeClr val="tx2"/>
                </a:solidFill>
                <a:latin typeface="Komika Text"/>
                <a:ea typeface="+mn-ea"/>
                <a:cs typeface="Komika Text"/>
              </a:defRPr>
            </a:lvl4pPr>
            <a:lvl5pPr marL="1028700" indent="-171450" algn="l" defTabSz="685800" rtl="0" eaLnBrk="1" latinLnBrk="0" hangingPunct="1">
              <a:spcBef>
                <a:spcPct val="20000"/>
              </a:spcBef>
              <a:buClr>
                <a:schemeClr val="accent1"/>
              </a:buClr>
              <a:buFont typeface="Arial" pitchFamily="34" charset="0"/>
              <a:buChar char="•"/>
              <a:defRPr sz="1400" b="1" i="0" kern="1200" baseline="0">
                <a:solidFill>
                  <a:schemeClr val="tx2"/>
                </a:solidFill>
                <a:latin typeface="Komika Text"/>
                <a:ea typeface="+mn-ea"/>
                <a:cs typeface="Komika Text"/>
              </a:defRPr>
            </a:lvl5pPr>
            <a:lvl6pPr marL="123444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6pPr>
            <a:lvl7pPr marL="1426464"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7pPr>
            <a:lvl8pPr marL="164592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8pPr>
            <a:lvl9pPr marL="185166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9pPr>
          </a:lstStyle>
          <a:p>
            <a:r>
              <a:rPr lang="en-US" sz="1050" b="0" i="0" dirty="0">
                <a:solidFill>
                  <a:schemeClr val="tx1"/>
                </a:solidFill>
                <a:latin typeface="Arial" panose="020B0604020202020204" pitchFamily="34" charset="0"/>
                <a:cs typeface="Arial" panose="020B0604020202020204" pitchFamily="34" charset="0"/>
              </a:rPr>
              <a:t>Skills/</a:t>
            </a:r>
            <a:r>
              <a:rPr lang="en-US" sz="1050" b="0" i="0" dirty="0" err="1">
                <a:solidFill>
                  <a:schemeClr val="tx1"/>
                </a:solidFill>
                <a:latin typeface="Arial" panose="020B0604020202020204" pitchFamily="34" charset="0"/>
                <a:cs typeface="Arial" panose="020B0604020202020204" pitchFamily="34" charset="0"/>
              </a:rPr>
              <a:t>Compétences</a:t>
            </a:r>
            <a:r>
              <a:rPr lang="en-US" sz="1050" b="0" i="0" dirty="0">
                <a:solidFill>
                  <a:schemeClr val="tx1"/>
                </a:solidFill>
                <a:latin typeface="Arial" panose="020B0604020202020204" pitchFamily="34" charset="0"/>
                <a:cs typeface="Arial" panose="020B0604020202020204" pitchFamily="34" charset="0"/>
              </a:rPr>
              <a:t> Canada — Skills for Success</a:t>
            </a:r>
          </a:p>
        </p:txBody>
      </p:sp>
    </p:spTree>
  </p:cSld>
  <p:clrMap bg1="lt1" tx1="dk1" bg2="lt2" tx2="dk2" accent1="accent1" accent2="accent2" accent3="accent3" accent4="accent4" accent5="accent5" accent6="accent6" hlink="hlink" folHlink="folHlink"/>
  <p:sldLayoutIdLst>
    <p:sldLayoutId id="2147483661" r:id="rId1"/>
    <p:sldLayoutId id="2147483688" r:id="rId2"/>
    <p:sldLayoutId id="2147483687" r:id="rId3"/>
    <p:sldLayoutId id="2147483691" r:id="rId4"/>
    <p:sldLayoutId id="2147483689" r:id="rId5"/>
    <p:sldLayoutId id="2147483690" r:id="rId6"/>
  </p:sldLayoutIdLst>
  <p:timing>
    <p:tnLst>
      <p:par>
        <p:cTn xmlns:p14="http://schemas.microsoft.com/office/powerpoint/2010/main" id="1" dur="indefinite" restart="never" nodeType="tmRoot"/>
      </p:par>
    </p:tnLst>
  </p:timing>
  <p:txStyles>
    <p:titleStyle>
      <a:lvl1pPr algn="l" defTabSz="685800" rtl="0" eaLnBrk="1" latinLnBrk="0" hangingPunct="1">
        <a:spcBef>
          <a:spcPct val="0"/>
        </a:spcBef>
        <a:buNone/>
        <a:defRPr sz="4000" b="1" i="0" kern="1200" spc="250">
          <a:solidFill>
            <a:schemeClr val="tx1">
              <a:lumMod val="85000"/>
              <a:lumOff val="15000"/>
            </a:schemeClr>
          </a:solidFill>
          <a:latin typeface="Komika Text Kaps"/>
          <a:ea typeface="+mj-ea"/>
          <a:cs typeface="Komika Text Kap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05740" indent="-205740" algn="l" defTabSz="685800" rtl="0" eaLnBrk="1" latinLnBrk="0" hangingPunct="1">
        <a:spcBef>
          <a:spcPct val="20000"/>
        </a:spcBef>
        <a:buClr>
          <a:schemeClr val="accent1"/>
        </a:buClr>
        <a:buFont typeface="Arial" pitchFamily="34" charset="0"/>
        <a:buChar char="•"/>
        <a:defRPr sz="2800" b="1" i="0" kern="1200" spc="100">
          <a:solidFill>
            <a:schemeClr val="tx2"/>
          </a:solidFill>
          <a:latin typeface="Calibri"/>
          <a:ea typeface="+mn-ea"/>
          <a:cs typeface="Calibri"/>
        </a:defRPr>
      </a:lvl1pPr>
      <a:lvl2pPr marL="445770" indent="-205740" algn="l" defTabSz="685800" rtl="0" eaLnBrk="1" latinLnBrk="0" hangingPunct="1">
        <a:spcBef>
          <a:spcPct val="20000"/>
        </a:spcBef>
        <a:buClr>
          <a:schemeClr val="accent1"/>
        </a:buClr>
        <a:buFont typeface="Arial" pitchFamily="34" charset="0"/>
        <a:buChar char="•"/>
        <a:defRPr sz="2800" b="1" i="0" kern="1200" spc="100">
          <a:solidFill>
            <a:schemeClr val="tx2"/>
          </a:solidFill>
          <a:latin typeface="Calibri"/>
          <a:ea typeface="+mn-ea"/>
          <a:cs typeface="Calibri"/>
        </a:defRPr>
      </a:lvl2pPr>
      <a:lvl3pPr marL="651510" indent="-171450" algn="l" defTabSz="685800" rtl="0" eaLnBrk="1" latinLnBrk="0" hangingPunct="1">
        <a:spcBef>
          <a:spcPct val="20000"/>
        </a:spcBef>
        <a:buClr>
          <a:schemeClr val="accent1"/>
        </a:buClr>
        <a:buFont typeface="Arial" pitchFamily="34" charset="0"/>
        <a:buChar char="•"/>
        <a:defRPr sz="2800" b="1" i="0" kern="1200">
          <a:solidFill>
            <a:schemeClr val="tx2"/>
          </a:solidFill>
          <a:latin typeface="Calibri"/>
          <a:ea typeface="+mn-ea"/>
          <a:cs typeface="Calibri"/>
        </a:defRPr>
      </a:lvl3pPr>
      <a:lvl4pPr marL="857250" indent="-171450" algn="l" defTabSz="685800" rtl="0" eaLnBrk="1" latinLnBrk="0" hangingPunct="1">
        <a:spcBef>
          <a:spcPct val="20000"/>
        </a:spcBef>
        <a:buClr>
          <a:schemeClr val="accent1"/>
        </a:buClr>
        <a:buFont typeface="Arial" pitchFamily="34" charset="0"/>
        <a:buChar char="•"/>
        <a:defRPr sz="1400" b="1" i="0" kern="1200">
          <a:solidFill>
            <a:schemeClr val="tx2"/>
          </a:solidFill>
          <a:latin typeface="Komika Text"/>
          <a:ea typeface="+mn-ea"/>
          <a:cs typeface="Komika Text"/>
        </a:defRPr>
      </a:lvl4pPr>
      <a:lvl5pPr marL="1028700" indent="-171450" algn="l" defTabSz="685800" rtl="0" eaLnBrk="1" latinLnBrk="0" hangingPunct="1">
        <a:spcBef>
          <a:spcPct val="20000"/>
        </a:spcBef>
        <a:buClr>
          <a:schemeClr val="accent1"/>
        </a:buClr>
        <a:buFont typeface="Arial" pitchFamily="34" charset="0"/>
        <a:buChar char="•"/>
        <a:defRPr sz="1400" b="1" i="0" kern="1200" baseline="0">
          <a:solidFill>
            <a:schemeClr val="tx2"/>
          </a:solidFill>
          <a:latin typeface="Komika Text"/>
          <a:ea typeface="+mn-ea"/>
          <a:cs typeface="Komika Text"/>
        </a:defRPr>
      </a:lvl5pPr>
      <a:lvl6pPr marL="123444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6pPr>
      <a:lvl7pPr marL="1426464"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7pPr>
      <a:lvl8pPr marL="164592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8pPr>
      <a:lvl9pPr marL="1851660" indent="-171450" algn="l" defTabSz="685800" rtl="0" eaLnBrk="1" latinLnBrk="0" hangingPunct="1">
        <a:spcBef>
          <a:spcPct val="20000"/>
        </a:spcBef>
        <a:buClr>
          <a:schemeClr val="accent1"/>
        </a:buClr>
        <a:buFont typeface="Arial" pitchFamily="34" charset="0"/>
        <a:buChar char="•"/>
        <a:defRPr sz="1200" kern="1200">
          <a:solidFill>
            <a:schemeClr val="tx2"/>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 Id="rId3" Type="http://schemas.openxmlformats.org/officeDocument/2006/relationships/image" Target="../media/image5.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8550" y="273538"/>
            <a:ext cx="7720102" cy="1438031"/>
          </a:xfrm>
        </p:spPr>
        <p:txBody>
          <a:bodyPr anchor="b"/>
          <a:lstStyle/>
          <a:p>
            <a:r>
              <a:rPr lang="en-US" spc="200" dirty="0"/>
              <a:t>Compétences pour </a:t>
            </a:r>
            <a:r>
              <a:rPr lang="en-US" spc="200" dirty="0" err="1"/>
              <a:t>réussir</a:t>
            </a:r>
            <a:endParaRPr lang="en-US" spc="200" dirty="0"/>
          </a:p>
        </p:txBody>
      </p:sp>
      <p:sp>
        <p:nvSpPr>
          <p:cNvPr id="3" name="Subtitle 2"/>
          <p:cNvSpPr>
            <a:spLocks noGrp="1"/>
          </p:cNvSpPr>
          <p:nvPr>
            <p:ph type="subTitle" idx="1"/>
          </p:nvPr>
        </p:nvSpPr>
        <p:spPr>
          <a:xfrm>
            <a:off x="808550" y="2510766"/>
            <a:ext cx="7378700" cy="1131721"/>
          </a:xfrm>
        </p:spPr>
        <p:txBody>
          <a:bodyPr/>
          <a:lstStyle/>
          <a:p>
            <a:r>
              <a:rPr lang="en-US" spc="100" dirty="0" err="1"/>
              <a:t>Créativité</a:t>
            </a:r>
            <a:r>
              <a:rPr lang="en-US" spc="100" dirty="0"/>
              <a:t> et innovation</a:t>
            </a:r>
            <a:endParaRPr lang="en-US" spc="100" dirty="0"/>
          </a:p>
        </p:txBody>
      </p:sp>
      <p:pic>
        <p:nvPicPr>
          <p:cNvPr id="6" name="Picture 5">
            <a:extLst>
              <a:ext uri="{FF2B5EF4-FFF2-40B4-BE49-F238E27FC236}">
                <a16:creationId xmlns="" xmlns:a16="http://schemas.microsoft.com/office/drawing/2014/main" id="{7FD970B4-1C95-9B14-6CCD-F1258FD62CC4}"/>
              </a:ext>
            </a:extLst>
          </p:cNvPr>
          <p:cNvPicPr>
            <a:picLocks noChangeAspect="1"/>
          </p:cNvPicPr>
          <p:nvPr/>
        </p:nvPicPr>
        <p:blipFill>
          <a:blip r:embed="rId2"/>
          <a:srcRect/>
          <a:stretch/>
        </p:blipFill>
        <p:spPr>
          <a:xfrm>
            <a:off x="578339" y="3835692"/>
            <a:ext cx="1756856" cy="796882"/>
          </a:xfrm>
          <a:prstGeom prst="rect">
            <a:avLst/>
          </a:prstGeom>
        </p:spPr>
      </p:pic>
      <p:pic>
        <p:nvPicPr>
          <p:cNvPr id="7" name="Picture 6">
            <a:extLst>
              <a:ext uri="{FF2B5EF4-FFF2-40B4-BE49-F238E27FC236}">
                <a16:creationId xmlns="" xmlns:a16="http://schemas.microsoft.com/office/drawing/2014/main" id="{D59C70E6-298E-C7F5-48DD-D2B620E200F8}"/>
              </a:ext>
            </a:extLst>
          </p:cNvPr>
          <p:cNvPicPr>
            <a:picLocks noChangeAspect="1"/>
          </p:cNvPicPr>
          <p:nvPr/>
        </p:nvPicPr>
        <p:blipFill>
          <a:blip r:embed="rId3"/>
          <a:srcRect/>
          <a:stretch/>
        </p:blipFill>
        <p:spPr>
          <a:xfrm>
            <a:off x="6510308" y="4363571"/>
            <a:ext cx="2055353" cy="269003"/>
          </a:xfrm>
          <a:prstGeom prst="rect">
            <a:avLst/>
          </a:prstGeom>
        </p:spPr>
      </p:pic>
      <p:sp>
        <p:nvSpPr>
          <p:cNvPr id="8" name="Rectangle 7">
            <a:extLst>
              <a:ext uri="{FF2B5EF4-FFF2-40B4-BE49-F238E27FC236}">
                <a16:creationId xmlns="" xmlns:a16="http://schemas.microsoft.com/office/drawing/2014/main" id="{91230745-2B66-A87E-D381-7266C67406AF}"/>
              </a:ext>
            </a:extLst>
          </p:cNvPr>
          <p:cNvSpPr/>
          <p:nvPr/>
        </p:nvSpPr>
        <p:spPr>
          <a:xfrm>
            <a:off x="492369" y="4759569"/>
            <a:ext cx="8159262" cy="304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295435" y="3283641"/>
            <a:ext cx="2540000" cy="923330"/>
          </a:xfrm>
          <a:prstGeom prst="rect">
            <a:avLst/>
          </a:prstGeom>
          <a:noFill/>
          <a:ln>
            <a:solidFill>
              <a:srgbClr val="FF6600"/>
            </a:solidFill>
          </a:ln>
        </p:spPr>
        <p:txBody>
          <a:bodyPr wrap="square" rtlCol="0">
            <a:spAutoFit/>
          </a:bodyPr>
          <a:lstStyle/>
          <a:p>
            <a:r>
              <a:rPr lang="en-US" dirty="0" smtClean="0"/>
              <a:t>Need French version of graphic, or translation of text on left</a:t>
            </a:r>
            <a:endParaRPr lang="en-US" dirty="0"/>
          </a:p>
        </p:txBody>
      </p:sp>
    </p:spTree>
    <p:extLst>
      <p:ext uri="{BB962C8B-B14F-4D97-AF65-F5344CB8AC3E}">
        <p14:creationId xmlns:p14="http://schemas.microsoft.com/office/powerpoint/2010/main" val="2150577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96348" y="950857"/>
            <a:ext cx="4232374" cy="3158435"/>
          </a:xfrm>
        </p:spPr>
        <p:txBody>
          <a:bodyPr/>
          <a:lstStyle/>
          <a:p>
            <a:r>
              <a:rPr lang="en-US" sz="2600" dirty="0"/>
              <a:t>Les </a:t>
            </a:r>
            <a:r>
              <a:rPr lang="en-US" sz="2600" dirty="0" err="1"/>
              <a:t>esthéticiens</a:t>
            </a:r>
            <a:r>
              <a:rPr lang="en-US" sz="2600" dirty="0"/>
              <a:t> et </a:t>
            </a:r>
            <a:r>
              <a:rPr lang="en-US" sz="2600" dirty="0" err="1"/>
              <a:t>esthéticiennes</a:t>
            </a:r>
            <a:r>
              <a:rPr lang="en-US" sz="2600" dirty="0"/>
              <a:t> </a:t>
            </a:r>
            <a:r>
              <a:rPr lang="en-US" sz="2600" dirty="0" err="1"/>
              <a:t>doivent</a:t>
            </a:r>
            <a:r>
              <a:rPr lang="en-US" sz="2600" dirty="0"/>
              <a:t> </a:t>
            </a:r>
            <a:r>
              <a:rPr lang="en-US" sz="2600" dirty="0" err="1"/>
              <a:t>utiliser</a:t>
            </a:r>
            <a:r>
              <a:rPr lang="en-US" sz="2600" dirty="0"/>
              <a:t> le </a:t>
            </a:r>
            <a:r>
              <a:rPr lang="en-US" sz="2600" dirty="0" err="1"/>
              <a:t>matériel</a:t>
            </a:r>
            <a:r>
              <a:rPr lang="en-US" sz="2600" dirty="0"/>
              <a:t> </a:t>
            </a:r>
            <a:r>
              <a:rPr lang="en-US" sz="2600" dirty="0" err="1"/>
              <a:t>à</a:t>
            </a:r>
            <a:r>
              <a:rPr lang="en-US" sz="2600" dirty="0"/>
              <a:t> </a:t>
            </a:r>
            <a:r>
              <a:rPr lang="en-US" sz="2600" dirty="0" err="1"/>
              <a:t>leur</a:t>
            </a:r>
            <a:r>
              <a:rPr lang="en-US" sz="2600" dirty="0"/>
              <a:t> disposition de </a:t>
            </a:r>
            <a:r>
              <a:rPr lang="en-US" sz="2600" dirty="0" err="1"/>
              <a:t>façon</a:t>
            </a:r>
            <a:r>
              <a:rPr lang="en-US" sz="2600" dirty="0"/>
              <a:t> </a:t>
            </a:r>
            <a:r>
              <a:rPr lang="en-US" sz="2600" dirty="0" err="1"/>
              <a:t>originale</a:t>
            </a:r>
            <a:r>
              <a:rPr lang="en-US" sz="2600" dirty="0"/>
              <a:t> en </a:t>
            </a:r>
            <a:r>
              <a:rPr lang="en-US" sz="2600" dirty="0" err="1"/>
              <a:t>vue</a:t>
            </a:r>
            <a:r>
              <a:rPr lang="en-US" sz="2600" dirty="0"/>
              <a:t> de </a:t>
            </a:r>
            <a:r>
              <a:rPr lang="en-US" sz="2600" dirty="0" err="1"/>
              <a:t>concrétiser</a:t>
            </a:r>
            <a:r>
              <a:rPr lang="en-US" sz="2600" dirty="0"/>
              <a:t> le maquillage </a:t>
            </a:r>
            <a:r>
              <a:rPr lang="en-US" sz="2600" dirty="0" err="1"/>
              <a:t>envisagé</a:t>
            </a:r>
            <a:r>
              <a:rPr lang="en-US" sz="2600" dirty="0"/>
              <a:t> pour des films.</a:t>
            </a:r>
          </a:p>
        </p:txBody>
      </p:sp>
      <p:sp>
        <p:nvSpPr>
          <p:cNvPr id="3" name="Title 2"/>
          <p:cNvSpPr>
            <a:spLocks noGrp="1"/>
          </p:cNvSpPr>
          <p:nvPr>
            <p:ph type="title"/>
          </p:nvPr>
        </p:nvSpPr>
        <p:spPr/>
        <p:txBody>
          <a:bodyPr>
            <a:normAutofit/>
          </a:bodyPr>
          <a:lstStyle/>
          <a:p>
            <a:r>
              <a:rPr lang="en-US" sz="3200" spc="120" dirty="0"/>
              <a:t>La </a:t>
            </a:r>
            <a:r>
              <a:rPr lang="en-US" sz="3200" spc="120" dirty="0" err="1"/>
              <a:t>créativité</a:t>
            </a:r>
            <a:r>
              <a:rPr lang="en-US" sz="3200" spc="120" dirty="0"/>
              <a:t> et </a:t>
            </a:r>
            <a:r>
              <a:rPr lang="en-US" sz="3200" spc="120" dirty="0" err="1"/>
              <a:t>l’innovation</a:t>
            </a:r>
            <a:r>
              <a:rPr lang="en-US" sz="3200" spc="120" dirty="0"/>
              <a:t> </a:t>
            </a:r>
            <a:r>
              <a:rPr lang="en-US" sz="3200" spc="120" dirty="0" err="1"/>
              <a:t>concrètement</a:t>
            </a:r>
            <a:endParaRPr lang="fr-CA" sz="3200" dirty="0"/>
          </a:p>
        </p:txBody>
      </p:sp>
      <p:sp>
        <p:nvSpPr>
          <p:cNvPr id="5" name="Alternate Process 4"/>
          <p:cNvSpPr/>
          <p:nvPr/>
        </p:nvSpPr>
        <p:spPr>
          <a:xfrm>
            <a:off x="5036653" y="1102418"/>
            <a:ext cx="3606056" cy="2809180"/>
          </a:xfrm>
          <a:prstGeom prst="flowChartAlternateProcess">
            <a:avLst/>
          </a:prstGeom>
          <a:blipFill rotWithShape="1">
            <a:blip r:embed="rId3"/>
            <a:stretch>
              <a:fillRect/>
            </a:stretch>
          </a:blipFill>
          <a:ln w="101600">
            <a:solidFill>
              <a:srgbClr val="47B3C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2056987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0973" y="154616"/>
            <a:ext cx="4128006" cy="2950302"/>
          </a:xfrm>
        </p:spPr>
        <p:txBody>
          <a:bodyPr>
            <a:normAutofit/>
          </a:bodyPr>
          <a:lstStyle/>
          <a:p>
            <a:r>
              <a:rPr lang="en-US" sz="3600" dirty="0" smtClean="0"/>
              <a:t>Des </a:t>
            </a:r>
            <a:r>
              <a:rPr lang="en-US" sz="3600" dirty="0" err="1" smtClean="0"/>
              <a:t>emplois</a:t>
            </a:r>
            <a:r>
              <a:rPr lang="en-US" sz="3600" dirty="0" smtClean="0"/>
              <a:t> </a:t>
            </a:r>
            <a:r>
              <a:rPr lang="en-US" sz="3600" dirty="0" err="1" smtClean="0"/>
              <a:t>enrichissants</a:t>
            </a:r>
            <a:r>
              <a:rPr lang="en-US" sz="3600" dirty="0" smtClean="0"/>
              <a:t> </a:t>
            </a:r>
            <a:br>
              <a:rPr lang="en-US" sz="3600" dirty="0" smtClean="0"/>
            </a:br>
            <a:r>
              <a:rPr lang="en-US" sz="3600" dirty="0" smtClean="0"/>
              <a:t>qui </a:t>
            </a:r>
            <a:r>
              <a:rPr lang="en-US" sz="3600" dirty="0" err="1" smtClean="0"/>
              <a:t>s’appuient</a:t>
            </a:r>
            <a:r>
              <a:rPr lang="en-US" sz="3600" dirty="0" smtClean="0"/>
              <a:t> </a:t>
            </a:r>
            <a:r>
              <a:rPr lang="en-US" sz="3600" dirty="0" err="1" smtClean="0"/>
              <a:t>sur</a:t>
            </a:r>
            <a:r>
              <a:rPr lang="en-US" sz="3600" dirty="0" smtClean="0"/>
              <a:t> la </a:t>
            </a:r>
            <a:r>
              <a:rPr lang="en-US" sz="3600" dirty="0" err="1" smtClean="0"/>
              <a:t>créativité</a:t>
            </a:r>
            <a:r>
              <a:rPr lang="en-US" sz="3600" dirty="0" smtClean="0"/>
              <a:t> et </a:t>
            </a:r>
            <a:r>
              <a:rPr lang="en-US" sz="3600" dirty="0" err="1" smtClean="0"/>
              <a:t>l’innovation</a:t>
            </a:r>
            <a:endParaRPr lang="en-US" sz="3600" dirty="0"/>
          </a:p>
        </p:txBody>
      </p:sp>
      <p:pic>
        <p:nvPicPr>
          <p:cNvPr id="9" name="Content Placeholder 5" descr="13-Cooljobs-Creativity-FRE.jpg"/>
          <p:cNvPicPr>
            <a:picLocks noChangeAspect="1"/>
          </p:cNvPicPr>
          <p:nvPr/>
        </p:nvPicPr>
        <p:blipFill>
          <a:blip r:embed="rId3">
            <a:extLst>
              <a:ext uri="{28A0092B-C50C-407E-A947-70E740481C1C}">
                <a14:useLocalDpi xmlns:a14="http://schemas.microsoft.com/office/drawing/2010/main" val="0"/>
              </a:ext>
            </a:extLst>
          </a:blip>
          <a:srcRect l="-12198" r="-12198"/>
          <a:stretch>
            <a:fillRect/>
          </a:stretch>
        </p:blipFill>
        <p:spPr>
          <a:xfrm>
            <a:off x="4179613" y="274121"/>
            <a:ext cx="5213129" cy="4580100"/>
          </a:xfrm>
          <a:prstGeom prst="rect">
            <a:avLst/>
          </a:prstGeom>
        </p:spPr>
      </p:pic>
    </p:spTree>
    <p:extLst>
      <p:ext uri="{BB962C8B-B14F-4D97-AF65-F5344CB8AC3E}">
        <p14:creationId xmlns:p14="http://schemas.microsoft.com/office/powerpoint/2010/main" val="2545774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Commencez</a:t>
            </a:r>
            <a:r>
              <a:rPr lang="en-US" dirty="0"/>
              <a:t> par </a:t>
            </a:r>
            <a:r>
              <a:rPr lang="en-US" dirty="0" err="1"/>
              <a:t>une</a:t>
            </a:r>
            <a:r>
              <a:rPr lang="en-US" dirty="0"/>
              <a:t> </a:t>
            </a:r>
            <a:r>
              <a:rPr lang="en-US" dirty="0" err="1" smtClean="0"/>
              <a:t>activité</a:t>
            </a:r>
            <a:endParaRPr lang="en-US" dirty="0"/>
          </a:p>
        </p:txBody>
      </p:sp>
      <p:sp>
        <p:nvSpPr>
          <p:cNvPr id="9" name="Text Placeholder 8"/>
          <p:cNvSpPr>
            <a:spLocks noGrp="1"/>
          </p:cNvSpPr>
          <p:nvPr>
            <p:ph type="body" sz="quarter" idx="11"/>
          </p:nvPr>
        </p:nvSpPr>
        <p:spPr>
          <a:xfrm>
            <a:off x="596348" y="1176105"/>
            <a:ext cx="7939640" cy="1866087"/>
          </a:xfrm>
        </p:spPr>
        <p:txBody>
          <a:bodyPr/>
          <a:lstStyle/>
          <a:p>
            <a:pPr>
              <a:tabLst>
                <a:tab pos="2179638" algn="l"/>
              </a:tabLst>
            </a:pPr>
            <a:r>
              <a:rPr lang="en-US" sz="3200" dirty="0" err="1"/>
              <a:t>Activité</a:t>
            </a:r>
            <a:r>
              <a:rPr lang="en-US" sz="3200" dirty="0"/>
              <a:t> 1	</a:t>
            </a:r>
            <a:r>
              <a:rPr lang="en-US" sz="3200" dirty="0" err="1"/>
              <a:t>Constructeurs</a:t>
            </a:r>
            <a:r>
              <a:rPr lang="en-US" sz="3200" dirty="0"/>
              <a:t> de </a:t>
            </a:r>
            <a:r>
              <a:rPr lang="en-US" sz="3200" dirty="0" err="1"/>
              <a:t>maisons</a:t>
            </a:r>
            <a:endParaRPr lang="en-US" sz="3200" dirty="0"/>
          </a:p>
          <a:p>
            <a:pPr>
              <a:tabLst>
                <a:tab pos="2179638" algn="l"/>
              </a:tabLst>
            </a:pPr>
            <a:r>
              <a:rPr lang="en-US" sz="3200" dirty="0" err="1"/>
              <a:t>Activité</a:t>
            </a:r>
            <a:r>
              <a:rPr lang="en-US" sz="3200" dirty="0"/>
              <a:t> 2	Plus </a:t>
            </a:r>
            <a:r>
              <a:rPr lang="en-US" sz="3200" dirty="0" err="1"/>
              <a:t>jamais</a:t>
            </a:r>
            <a:r>
              <a:rPr lang="en-US" sz="3200" dirty="0"/>
              <a:t> </a:t>
            </a:r>
            <a:br>
              <a:rPr lang="en-US" sz="3200" dirty="0"/>
            </a:br>
            <a:r>
              <a:rPr lang="en-US" sz="3200" dirty="0"/>
              <a:t>	</a:t>
            </a:r>
            <a:r>
              <a:rPr lang="en-US" sz="3200" dirty="0" err="1"/>
              <a:t>comme</a:t>
            </a:r>
            <a:r>
              <a:rPr lang="en-US" sz="3200" dirty="0"/>
              <a:t> </a:t>
            </a:r>
            <a:r>
              <a:rPr lang="en-US" sz="3200" dirty="0" err="1"/>
              <a:t>avant</a:t>
            </a:r>
            <a:endParaRPr lang="en-US" sz="3200" dirty="0"/>
          </a:p>
          <a:p>
            <a:endParaRPr lang="en-US" dirty="0"/>
          </a:p>
        </p:txBody>
      </p:sp>
      <p:sp>
        <p:nvSpPr>
          <p:cNvPr id="7" name="Alternate Process 6"/>
          <p:cNvSpPr>
            <a:spLocks noChangeAspect="1"/>
          </p:cNvSpPr>
          <p:nvPr/>
        </p:nvSpPr>
        <p:spPr>
          <a:xfrm>
            <a:off x="5912556" y="2032000"/>
            <a:ext cx="2582333" cy="2444217"/>
          </a:xfrm>
          <a:prstGeom prst="flowChartAlternateProcess">
            <a:avLst/>
          </a:prstGeom>
          <a:blipFill rotWithShape="1">
            <a:blip r:embed="rId3"/>
            <a:srcRect/>
            <a:stretch>
              <a:fillRect l="-633" r="-539"/>
            </a:stretch>
          </a:blipFill>
          <a:ln w="101600">
            <a:solidFill>
              <a:srgbClr val="00A0D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1678399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596348" y="501803"/>
            <a:ext cx="8057725" cy="3670213"/>
          </a:xfrm>
        </p:spPr>
        <p:txBody>
          <a:bodyPr/>
          <a:lstStyle/>
          <a:p>
            <a:pPr marL="0" indent="0">
              <a:spcAft>
                <a:spcPts val="600"/>
              </a:spcAft>
              <a:buNone/>
            </a:pPr>
            <a:r>
              <a:rPr lang="en-US" sz="3000" b="1" dirty="0"/>
              <a:t>La </a:t>
            </a:r>
            <a:r>
              <a:rPr lang="en-US" sz="3000" b="1" dirty="0" err="1"/>
              <a:t>créativité</a:t>
            </a:r>
            <a:r>
              <a:rPr lang="en-US" sz="3000" b="1" dirty="0"/>
              <a:t> et </a:t>
            </a:r>
            <a:r>
              <a:rPr lang="en-US" sz="3000" b="1" dirty="0" err="1"/>
              <a:t>l’innovation</a:t>
            </a:r>
            <a:r>
              <a:rPr lang="en-US" sz="3000" b="1" dirty="0"/>
              <a:t> </a:t>
            </a:r>
            <a:r>
              <a:rPr lang="en-US" sz="3000" dirty="0" err="1"/>
              <a:t>s’entendent</a:t>
            </a:r>
            <a:r>
              <a:rPr lang="en-US" sz="3000" dirty="0"/>
              <a:t> de </a:t>
            </a:r>
            <a:r>
              <a:rPr lang="en-US" sz="3000" dirty="0" err="1"/>
              <a:t>votre</a:t>
            </a:r>
            <a:r>
              <a:rPr lang="en-US" sz="3000" dirty="0"/>
              <a:t> </a:t>
            </a:r>
            <a:r>
              <a:rPr lang="en-US" sz="3000" dirty="0" err="1"/>
              <a:t>capacité</a:t>
            </a:r>
            <a:r>
              <a:rPr lang="en-US" sz="3000" dirty="0"/>
              <a:t> </a:t>
            </a:r>
            <a:r>
              <a:rPr lang="en-US" sz="3000" dirty="0" err="1"/>
              <a:t>à</a:t>
            </a:r>
            <a:r>
              <a:rPr lang="en-US" sz="3000" dirty="0"/>
              <a:t> imaginer, </a:t>
            </a:r>
            <a:r>
              <a:rPr lang="en-US" sz="3000" dirty="0" err="1"/>
              <a:t>à</a:t>
            </a:r>
            <a:r>
              <a:rPr lang="en-US" sz="3000" dirty="0"/>
              <a:t> </a:t>
            </a:r>
            <a:r>
              <a:rPr lang="en-US" sz="3000" dirty="0" err="1"/>
              <a:t>développer</a:t>
            </a:r>
            <a:r>
              <a:rPr lang="en-US" sz="3000" dirty="0"/>
              <a:t>, </a:t>
            </a:r>
            <a:r>
              <a:rPr lang="en-US" sz="3000" dirty="0" err="1"/>
              <a:t>à</a:t>
            </a:r>
            <a:r>
              <a:rPr lang="en-US" sz="3000" dirty="0"/>
              <a:t> </a:t>
            </a:r>
            <a:r>
              <a:rPr lang="en-US" sz="3000" dirty="0" err="1"/>
              <a:t>exprimer</a:t>
            </a:r>
            <a:r>
              <a:rPr lang="en-US" sz="3000" dirty="0"/>
              <a:t> et </a:t>
            </a:r>
            <a:r>
              <a:rPr lang="en-US" sz="3000" dirty="0" err="1"/>
              <a:t>à</a:t>
            </a:r>
            <a:r>
              <a:rPr lang="en-US" sz="3000" dirty="0"/>
              <a:t> </a:t>
            </a:r>
            <a:r>
              <a:rPr lang="en-US" sz="3000" dirty="0" err="1"/>
              <a:t>appliquer</a:t>
            </a:r>
            <a:r>
              <a:rPr lang="en-US" sz="3000" dirty="0"/>
              <a:t> des </a:t>
            </a:r>
            <a:r>
              <a:rPr lang="en-US" sz="3000" dirty="0" err="1"/>
              <a:t>idées</a:t>
            </a:r>
            <a:r>
              <a:rPr lang="en-US" sz="3000" dirty="0"/>
              <a:t>, et </a:t>
            </a:r>
            <a:r>
              <a:rPr lang="en-US" sz="3000" dirty="0" err="1"/>
              <a:t>à</a:t>
            </a:r>
            <a:r>
              <a:rPr lang="en-US" sz="3000" dirty="0"/>
              <a:t> inviter les </a:t>
            </a:r>
            <a:r>
              <a:rPr lang="en-US" sz="3000" dirty="0" err="1"/>
              <a:t>autres</a:t>
            </a:r>
            <a:r>
              <a:rPr lang="en-US" sz="3000" dirty="0"/>
              <a:t> </a:t>
            </a:r>
            <a:r>
              <a:rPr lang="en-US" sz="3000" dirty="0" err="1"/>
              <a:t>à</a:t>
            </a:r>
            <a:r>
              <a:rPr lang="en-US" sz="3000" dirty="0"/>
              <a:t> faire de </a:t>
            </a:r>
            <a:r>
              <a:rPr lang="en-US" sz="3000" dirty="0" err="1"/>
              <a:t>même</a:t>
            </a:r>
            <a:r>
              <a:rPr lang="en-US" sz="3000" dirty="0"/>
              <a:t>, en </a:t>
            </a:r>
            <a:r>
              <a:rPr lang="en-US" sz="3000" dirty="0" err="1"/>
              <a:t>employant</a:t>
            </a:r>
            <a:r>
              <a:rPr lang="en-US" sz="3000" dirty="0"/>
              <a:t> des </a:t>
            </a:r>
            <a:r>
              <a:rPr lang="en-US" sz="3000" dirty="0" err="1"/>
              <a:t>façons</a:t>
            </a:r>
            <a:r>
              <a:rPr lang="en-US" sz="3000" dirty="0"/>
              <a:t> de faire qui </a:t>
            </a:r>
            <a:r>
              <a:rPr lang="en-US" sz="3000" dirty="0" err="1"/>
              <a:t>sont</a:t>
            </a:r>
            <a:r>
              <a:rPr lang="en-US" sz="3000" dirty="0"/>
              <a:t> </a:t>
            </a:r>
            <a:r>
              <a:rPr lang="en-US" sz="3000" dirty="0" err="1"/>
              <a:t>nouvelles</a:t>
            </a:r>
            <a:r>
              <a:rPr lang="en-US" sz="3000" dirty="0"/>
              <a:t> </a:t>
            </a:r>
            <a:r>
              <a:rPr lang="en-US" sz="3000" dirty="0" err="1"/>
              <a:t>ou</a:t>
            </a:r>
            <a:r>
              <a:rPr lang="en-US" sz="3000" dirty="0"/>
              <a:t> </a:t>
            </a:r>
            <a:r>
              <a:rPr lang="en-US" sz="3000" dirty="0" err="1"/>
              <a:t>inattendues</a:t>
            </a:r>
            <a:r>
              <a:rPr lang="en-US" sz="3000" dirty="0"/>
              <a:t>, </a:t>
            </a:r>
            <a:r>
              <a:rPr lang="en-US" sz="3000" dirty="0" err="1"/>
              <a:t>ou</a:t>
            </a:r>
            <a:r>
              <a:rPr lang="en-US" sz="3000" dirty="0"/>
              <a:t> qui </a:t>
            </a:r>
            <a:r>
              <a:rPr lang="en-US" sz="3000" dirty="0" err="1"/>
              <a:t>poussent</a:t>
            </a:r>
            <a:r>
              <a:rPr lang="en-US" sz="3000" dirty="0"/>
              <a:t> </a:t>
            </a:r>
            <a:r>
              <a:rPr lang="en-US" sz="3000" dirty="0" err="1"/>
              <a:t>à</a:t>
            </a:r>
            <a:r>
              <a:rPr lang="en-US" sz="3000" dirty="0"/>
              <a:t> examiner </a:t>
            </a:r>
            <a:r>
              <a:rPr lang="en-US" sz="3000" dirty="0" err="1"/>
              <a:t>rigoureusement</a:t>
            </a:r>
            <a:r>
              <a:rPr lang="en-US" sz="3000" dirty="0"/>
              <a:t> les </a:t>
            </a:r>
            <a:r>
              <a:rPr lang="en-US" sz="3000" dirty="0" err="1"/>
              <a:t>méthodes</a:t>
            </a:r>
            <a:r>
              <a:rPr lang="en-US" sz="3000" dirty="0"/>
              <a:t> et les </a:t>
            </a:r>
            <a:r>
              <a:rPr lang="en-US" sz="3000" dirty="0" err="1"/>
              <a:t>normes</a:t>
            </a:r>
            <a:r>
              <a:rPr lang="en-US" sz="3000" dirty="0"/>
              <a:t> </a:t>
            </a:r>
            <a:r>
              <a:rPr lang="en-US" sz="3000" dirty="0" err="1"/>
              <a:t>existantes</a:t>
            </a:r>
            <a:r>
              <a:rPr lang="en-US" sz="3000" dirty="0"/>
              <a:t>. </a:t>
            </a:r>
          </a:p>
        </p:txBody>
      </p:sp>
    </p:spTree>
    <p:extLst>
      <p:ext uri="{BB962C8B-B14F-4D97-AF65-F5344CB8AC3E}">
        <p14:creationId xmlns:p14="http://schemas.microsoft.com/office/powerpoint/2010/main" val="3960959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596348" y="950857"/>
            <a:ext cx="7336552" cy="3158435"/>
          </a:xfrm>
        </p:spPr>
        <p:txBody>
          <a:bodyPr/>
          <a:lstStyle/>
          <a:p>
            <a:pPr marL="514350" indent="-514350">
              <a:spcAft>
                <a:spcPts val="600"/>
              </a:spcAft>
              <a:buFont typeface="+mj-lt"/>
              <a:buAutoNum type="arabicPeriod"/>
            </a:pPr>
            <a:r>
              <a:rPr lang="en-US" sz="2700" dirty="0"/>
              <a:t>Les </a:t>
            </a:r>
            <a:r>
              <a:rPr lang="en-US" sz="2700" dirty="0" err="1"/>
              <a:t>idées</a:t>
            </a:r>
            <a:r>
              <a:rPr lang="en-US" sz="2700" dirty="0"/>
              <a:t> </a:t>
            </a:r>
            <a:r>
              <a:rPr lang="en-US" sz="2700" dirty="0" err="1"/>
              <a:t>créatives</a:t>
            </a:r>
            <a:r>
              <a:rPr lang="en-US" sz="2700" dirty="0"/>
              <a:t> </a:t>
            </a:r>
            <a:r>
              <a:rPr lang="en-US" sz="2700" dirty="0" err="1"/>
              <a:t>naissent</a:t>
            </a:r>
            <a:r>
              <a:rPr lang="en-US" sz="2700" dirty="0"/>
              <a:t> </a:t>
            </a:r>
            <a:r>
              <a:rPr lang="en-US" sz="2700" dirty="0" err="1"/>
              <a:t>souvent</a:t>
            </a:r>
            <a:r>
              <a:rPr lang="en-US" sz="2700" dirty="0"/>
              <a:t> </a:t>
            </a:r>
            <a:r>
              <a:rPr lang="en-US" sz="2700" dirty="0" err="1"/>
              <a:t>lorsque</a:t>
            </a:r>
            <a:r>
              <a:rPr lang="en-US" sz="2700" dirty="0"/>
              <a:t> </a:t>
            </a:r>
            <a:r>
              <a:rPr lang="en-US" sz="2700" dirty="0" err="1"/>
              <a:t>l’on</a:t>
            </a:r>
            <a:r>
              <a:rPr lang="en-US" sz="2700" dirty="0"/>
              <a:t> </a:t>
            </a:r>
            <a:r>
              <a:rPr lang="en-US" sz="2700" dirty="0" err="1"/>
              <a:t>rêve</a:t>
            </a:r>
            <a:r>
              <a:rPr lang="en-US" sz="2700" dirty="0"/>
              <a:t> </a:t>
            </a:r>
            <a:r>
              <a:rPr lang="en-US" sz="2700" dirty="0" err="1"/>
              <a:t>ou</a:t>
            </a:r>
            <a:r>
              <a:rPr lang="en-US" sz="2700" dirty="0"/>
              <a:t> </a:t>
            </a:r>
            <a:r>
              <a:rPr lang="en-US" sz="2700" dirty="0" err="1"/>
              <a:t>que</a:t>
            </a:r>
            <a:r>
              <a:rPr lang="en-US" sz="2700" dirty="0"/>
              <a:t> </a:t>
            </a:r>
            <a:r>
              <a:rPr lang="en-US" sz="2700" dirty="0" err="1"/>
              <a:t>l’on</a:t>
            </a:r>
            <a:r>
              <a:rPr lang="en-US" sz="2700" dirty="0"/>
              <a:t> </a:t>
            </a:r>
            <a:r>
              <a:rPr lang="en-US" sz="2700" dirty="0" err="1"/>
              <a:t>joue</a:t>
            </a:r>
            <a:r>
              <a:rPr lang="en-US" sz="2700" dirty="0"/>
              <a:t>.</a:t>
            </a:r>
          </a:p>
          <a:p>
            <a:pPr marL="514350" indent="-514350">
              <a:spcAft>
                <a:spcPts val="600"/>
              </a:spcAft>
              <a:buFont typeface="+mj-lt"/>
              <a:buAutoNum type="arabicPeriod"/>
            </a:pPr>
            <a:r>
              <a:rPr lang="en-US" sz="2700" dirty="0"/>
              <a:t>De </a:t>
            </a:r>
            <a:r>
              <a:rPr lang="en-US" sz="2700" dirty="0" err="1"/>
              <a:t>petits</a:t>
            </a:r>
            <a:r>
              <a:rPr lang="en-US" sz="2700" dirty="0"/>
              <a:t> </a:t>
            </a:r>
            <a:r>
              <a:rPr lang="en-US" sz="2700" dirty="0" err="1"/>
              <a:t>changements</a:t>
            </a:r>
            <a:r>
              <a:rPr lang="en-US" sz="2700" dirty="0"/>
              <a:t> </a:t>
            </a:r>
            <a:r>
              <a:rPr lang="en-US" sz="2700" dirty="0" err="1"/>
              <a:t>dans</a:t>
            </a:r>
            <a:r>
              <a:rPr lang="en-US" sz="2700" dirty="0"/>
              <a:t> </a:t>
            </a:r>
            <a:r>
              <a:rPr lang="en-US" sz="2700" dirty="0" smtClean="0"/>
              <a:t>les </a:t>
            </a:r>
            <a:r>
              <a:rPr lang="en-US" sz="2700" dirty="0"/>
              <a:t>habitudes </a:t>
            </a:r>
            <a:r>
              <a:rPr lang="en-US" sz="2700" dirty="0" err="1"/>
              <a:t>quotidiennes</a:t>
            </a:r>
            <a:r>
              <a:rPr lang="en-US" sz="2700" dirty="0"/>
              <a:t> </a:t>
            </a:r>
            <a:r>
              <a:rPr lang="en-US" sz="2700" dirty="0" err="1"/>
              <a:t>peuvent</a:t>
            </a:r>
            <a:r>
              <a:rPr lang="en-US" sz="2700" dirty="0"/>
              <a:t> </a:t>
            </a:r>
            <a:r>
              <a:rPr lang="en-US" sz="2700" dirty="0" err="1"/>
              <a:t>vous</a:t>
            </a:r>
            <a:r>
              <a:rPr lang="en-US" sz="2700" dirty="0"/>
              <a:t> aider </a:t>
            </a:r>
            <a:r>
              <a:rPr lang="en-US" sz="2700" dirty="0" err="1"/>
              <a:t>à</a:t>
            </a:r>
            <a:r>
              <a:rPr lang="en-US" sz="2700" dirty="0"/>
              <a:t> </a:t>
            </a:r>
            <a:r>
              <a:rPr lang="en-US" sz="2700" dirty="0" err="1"/>
              <a:t>perfectionner</a:t>
            </a:r>
            <a:r>
              <a:rPr lang="en-US" sz="2700" dirty="0"/>
              <a:t> </a:t>
            </a:r>
            <a:r>
              <a:rPr lang="en-US" sz="2700" dirty="0" err="1"/>
              <a:t>votre</a:t>
            </a:r>
            <a:r>
              <a:rPr lang="en-US" sz="2700" dirty="0"/>
              <a:t> </a:t>
            </a:r>
            <a:r>
              <a:rPr lang="en-US" sz="2700" dirty="0" err="1"/>
              <a:t>créativité</a:t>
            </a:r>
            <a:r>
              <a:rPr lang="en-US" sz="2700" dirty="0"/>
              <a:t>.</a:t>
            </a:r>
          </a:p>
          <a:p>
            <a:pPr marL="514350" indent="-514350">
              <a:spcAft>
                <a:spcPts val="600"/>
              </a:spcAft>
              <a:buFont typeface="+mj-lt"/>
              <a:buAutoNum type="arabicPeriod"/>
            </a:pPr>
            <a:r>
              <a:rPr lang="en-US" sz="2700" dirty="0" err="1"/>
              <a:t>L’échec</a:t>
            </a:r>
            <a:r>
              <a:rPr lang="en-US" sz="2700" dirty="0"/>
              <a:t> fait </a:t>
            </a:r>
            <a:r>
              <a:rPr lang="en-US" sz="2700" dirty="0" err="1"/>
              <a:t>souvent</a:t>
            </a:r>
            <a:r>
              <a:rPr lang="en-US" sz="2700" dirty="0"/>
              <a:t> </a:t>
            </a:r>
            <a:r>
              <a:rPr lang="en-US" sz="2700" dirty="0" err="1"/>
              <a:t>partie</a:t>
            </a:r>
            <a:r>
              <a:rPr lang="en-US" sz="2700" dirty="0"/>
              <a:t> </a:t>
            </a:r>
            <a:r>
              <a:rPr lang="en-US" sz="2700" dirty="0" err="1"/>
              <a:t>d’une</a:t>
            </a:r>
            <a:r>
              <a:rPr lang="en-US" sz="2700" dirty="0"/>
              <a:t> </a:t>
            </a:r>
            <a:r>
              <a:rPr lang="en-US" sz="2700" dirty="0" err="1"/>
              <a:t>réelle</a:t>
            </a:r>
            <a:r>
              <a:rPr lang="en-US" sz="2700" dirty="0"/>
              <a:t> </a:t>
            </a:r>
            <a:r>
              <a:rPr lang="en-US" sz="2700" dirty="0" err="1"/>
              <a:t>démarche</a:t>
            </a:r>
            <a:r>
              <a:rPr lang="en-US" sz="2700" dirty="0"/>
              <a:t> </a:t>
            </a:r>
            <a:r>
              <a:rPr lang="en-US" sz="2700" dirty="0" err="1"/>
              <a:t>créative</a:t>
            </a:r>
            <a:r>
              <a:rPr lang="en-US" sz="2700" dirty="0"/>
              <a:t>.</a:t>
            </a:r>
          </a:p>
        </p:txBody>
      </p:sp>
      <p:sp>
        <p:nvSpPr>
          <p:cNvPr id="4" name="Title 3"/>
          <p:cNvSpPr>
            <a:spLocks noGrp="1"/>
          </p:cNvSpPr>
          <p:nvPr>
            <p:ph type="title"/>
          </p:nvPr>
        </p:nvSpPr>
        <p:spPr>
          <a:xfrm>
            <a:off x="590972" y="154616"/>
            <a:ext cx="8553028" cy="839304"/>
          </a:xfrm>
        </p:spPr>
        <p:txBody>
          <a:bodyPr/>
          <a:lstStyle/>
          <a:p>
            <a:r>
              <a:rPr lang="en-US" dirty="0" err="1"/>
              <a:t>Vrai</a:t>
            </a:r>
            <a:r>
              <a:rPr lang="en-US" dirty="0"/>
              <a:t> </a:t>
            </a:r>
            <a:r>
              <a:rPr lang="en-US" dirty="0" err="1"/>
              <a:t>ou</a:t>
            </a:r>
            <a:r>
              <a:rPr lang="en-US" dirty="0"/>
              <a:t> faux?</a:t>
            </a:r>
            <a:endParaRPr lang="en-US" dirty="0"/>
          </a:p>
        </p:txBody>
      </p:sp>
    </p:spTree>
    <p:extLst>
      <p:ext uri="{BB962C8B-B14F-4D97-AF65-F5344CB8AC3E}">
        <p14:creationId xmlns:p14="http://schemas.microsoft.com/office/powerpoint/2010/main" val="340046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Sticky Note Png Images - Free Download on Freepik">
            <a:extLst>
              <a:ext uri="{FF2B5EF4-FFF2-40B4-BE49-F238E27FC236}">
                <a16:creationId xmlns:a16="http://schemas.microsoft.com/office/drawing/2014/main" xmlns="" id="{A800B1AF-4A00-3BAD-EF93-40273791D3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1576" y="482600"/>
            <a:ext cx="4178300" cy="41783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Sticky Note Png Images - Free Download on Freepik">
            <a:extLst>
              <a:ext uri="{FF2B5EF4-FFF2-40B4-BE49-F238E27FC236}">
                <a16:creationId xmlns:a16="http://schemas.microsoft.com/office/drawing/2014/main" xmlns="" id="{EFF8C3EC-F60B-B972-DC45-E774E30407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261" y="482600"/>
            <a:ext cx="4178300" cy="4178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6589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96348" y="950857"/>
            <a:ext cx="7509006" cy="3158435"/>
          </a:xfrm>
        </p:spPr>
        <p:txBody>
          <a:bodyPr/>
          <a:lstStyle/>
          <a:p>
            <a:pPr marL="457200" indent="-228600">
              <a:lnSpc>
                <a:spcPct val="90000"/>
              </a:lnSpc>
              <a:spcAft>
                <a:spcPts val="600"/>
              </a:spcAft>
            </a:pPr>
            <a:r>
              <a:rPr lang="en-US" dirty="0" err="1"/>
              <a:t>Faites</a:t>
            </a:r>
            <a:r>
              <a:rPr lang="en-US" dirty="0"/>
              <a:t> </a:t>
            </a:r>
            <a:r>
              <a:rPr lang="en-US" dirty="0" err="1"/>
              <a:t>preuve</a:t>
            </a:r>
            <a:r>
              <a:rPr lang="en-US" dirty="0"/>
              <a:t> </a:t>
            </a:r>
            <a:r>
              <a:rPr lang="en-US" dirty="0" err="1"/>
              <a:t>d’ouverture</a:t>
            </a:r>
            <a:r>
              <a:rPr lang="en-US" dirty="0"/>
              <a:t> </a:t>
            </a:r>
            <a:r>
              <a:rPr lang="en-US" dirty="0" err="1"/>
              <a:t>à</a:t>
            </a:r>
            <a:r>
              <a:rPr lang="en-US" dirty="0"/>
              <a:t> </a:t>
            </a:r>
            <a:r>
              <a:rPr lang="en-US" dirty="0" err="1"/>
              <a:t>l’égard</a:t>
            </a:r>
            <a:r>
              <a:rPr lang="en-US" dirty="0"/>
              <a:t> des </a:t>
            </a:r>
            <a:r>
              <a:rPr lang="en-US" dirty="0" err="1"/>
              <a:t>nouvelles</a:t>
            </a:r>
            <a:r>
              <a:rPr lang="en-US" dirty="0"/>
              <a:t> </a:t>
            </a:r>
            <a:r>
              <a:rPr lang="en-US" dirty="0" err="1"/>
              <a:t>idées</a:t>
            </a:r>
            <a:r>
              <a:rPr lang="en-US" dirty="0"/>
              <a:t>, sans porter de </a:t>
            </a:r>
            <a:r>
              <a:rPr lang="en-US" dirty="0" err="1"/>
              <a:t>jugement</a:t>
            </a:r>
            <a:r>
              <a:rPr lang="en-US" dirty="0"/>
              <a:t> </a:t>
            </a:r>
            <a:r>
              <a:rPr lang="en-US" dirty="0" err="1"/>
              <a:t>ni</a:t>
            </a:r>
            <a:r>
              <a:rPr lang="en-US" dirty="0"/>
              <a:t> </a:t>
            </a:r>
            <a:r>
              <a:rPr lang="en-US" dirty="0" err="1"/>
              <a:t>établir</a:t>
            </a:r>
            <a:r>
              <a:rPr lang="en-US" dirty="0"/>
              <a:t> des </a:t>
            </a:r>
            <a:r>
              <a:rPr lang="en-US" dirty="0" err="1"/>
              <a:t>limites</a:t>
            </a:r>
            <a:r>
              <a:rPr lang="en-US" dirty="0"/>
              <a:t>.</a:t>
            </a:r>
          </a:p>
          <a:p>
            <a:pPr marL="457200" indent="-228600">
              <a:lnSpc>
                <a:spcPct val="90000"/>
              </a:lnSpc>
              <a:spcAft>
                <a:spcPts val="600"/>
              </a:spcAft>
            </a:pPr>
            <a:r>
              <a:rPr lang="en-US" dirty="0" err="1"/>
              <a:t>Cernez</a:t>
            </a:r>
            <a:r>
              <a:rPr lang="en-US" dirty="0"/>
              <a:t> les occasions </a:t>
            </a:r>
            <a:r>
              <a:rPr lang="en-US" dirty="0" err="1"/>
              <a:t>d’innover</a:t>
            </a:r>
            <a:r>
              <a:rPr lang="en-US" dirty="0"/>
              <a:t> en </a:t>
            </a:r>
            <a:r>
              <a:rPr lang="en-US" dirty="0" err="1"/>
              <a:t>remettant</a:t>
            </a:r>
            <a:r>
              <a:rPr lang="en-US" dirty="0"/>
              <a:t> en question, de </a:t>
            </a:r>
            <a:r>
              <a:rPr lang="en-US" dirty="0" err="1"/>
              <a:t>manière</a:t>
            </a:r>
            <a:r>
              <a:rPr lang="en-US" dirty="0"/>
              <a:t> </a:t>
            </a:r>
            <a:r>
              <a:rPr lang="en-US" dirty="0" err="1"/>
              <a:t>respectueuse</a:t>
            </a:r>
            <a:r>
              <a:rPr lang="en-US" dirty="0"/>
              <a:t>, les </a:t>
            </a:r>
            <a:r>
              <a:rPr lang="en-US" dirty="0" err="1"/>
              <a:t>vieilles</a:t>
            </a:r>
            <a:r>
              <a:rPr lang="en-US" dirty="0"/>
              <a:t> </a:t>
            </a:r>
            <a:r>
              <a:rPr lang="en-US" dirty="0" err="1"/>
              <a:t>façons</a:t>
            </a:r>
            <a:r>
              <a:rPr lang="en-US" dirty="0"/>
              <a:t> de faire, habitudes et suppositions</a:t>
            </a:r>
            <a:r>
              <a:rPr lang="en-US" dirty="0" smtClean="0"/>
              <a:t>.</a:t>
            </a:r>
          </a:p>
          <a:p>
            <a:pPr marL="228600" indent="0" algn="r">
              <a:lnSpc>
                <a:spcPct val="90000"/>
              </a:lnSpc>
              <a:spcAft>
                <a:spcPts val="600"/>
              </a:spcAft>
              <a:buNone/>
            </a:pPr>
            <a:r>
              <a:rPr lang="en-US" sz="2400" b="1" dirty="0" smtClean="0"/>
              <a:t>suite ...</a:t>
            </a:r>
            <a:endParaRPr lang="en-US" sz="2400" b="1" dirty="0"/>
          </a:p>
        </p:txBody>
      </p:sp>
      <p:sp>
        <p:nvSpPr>
          <p:cNvPr id="2" name="Title 1"/>
          <p:cNvSpPr>
            <a:spLocks noGrp="1"/>
          </p:cNvSpPr>
          <p:nvPr>
            <p:ph type="title"/>
          </p:nvPr>
        </p:nvSpPr>
        <p:spPr/>
        <p:txBody>
          <a:bodyPr/>
          <a:lstStyle/>
          <a:p>
            <a:r>
              <a:rPr lang="en-US" dirty="0" err="1"/>
              <a:t>Créativité</a:t>
            </a:r>
            <a:r>
              <a:rPr lang="en-US" dirty="0"/>
              <a:t> et innovation</a:t>
            </a:r>
            <a:endParaRPr lang="en-US" dirty="0"/>
          </a:p>
        </p:txBody>
      </p:sp>
    </p:spTree>
    <p:extLst>
      <p:ext uri="{BB962C8B-B14F-4D97-AF65-F5344CB8AC3E}">
        <p14:creationId xmlns:p14="http://schemas.microsoft.com/office/powerpoint/2010/main" val="612440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96348" y="950857"/>
            <a:ext cx="7446296" cy="3158435"/>
          </a:xfrm>
        </p:spPr>
        <p:txBody>
          <a:bodyPr/>
          <a:lstStyle/>
          <a:p>
            <a:pPr>
              <a:spcAft>
                <a:spcPts val="600"/>
              </a:spcAft>
            </a:pPr>
            <a:r>
              <a:rPr lang="en-US" dirty="0" err="1"/>
              <a:t>Facilitez</a:t>
            </a:r>
            <a:r>
              <a:rPr lang="en-US" dirty="0"/>
              <a:t> </a:t>
            </a:r>
            <a:r>
              <a:rPr lang="en-US" dirty="0" err="1"/>
              <a:t>l’établissement</a:t>
            </a:r>
            <a:r>
              <a:rPr lang="en-US" dirty="0"/>
              <a:t> d’un </a:t>
            </a:r>
            <a:r>
              <a:rPr lang="en-US" dirty="0" err="1"/>
              <a:t>environnement</a:t>
            </a:r>
            <a:r>
              <a:rPr lang="en-US" dirty="0"/>
              <a:t> qui se </a:t>
            </a:r>
            <a:r>
              <a:rPr lang="en-US" dirty="0" err="1"/>
              <a:t>prête</a:t>
            </a:r>
            <a:r>
              <a:rPr lang="en-US" dirty="0"/>
              <a:t> </a:t>
            </a:r>
            <a:r>
              <a:rPr lang="en-US" dirty="0" err="1"/>
              <a:t>à</a:t>
            </a:r>
            <a:r>
              <a:rPr lang="en-US" dirty="0"/>
              <a:t> la </a:t>
            </a:r>
            <a:r>
              <a:rPr lang="en-US" dirty="0" err="1"/>
              <a:t>créativité</a:t>
            </a:r>
            <a:r>
              <a:rPr lang="en-US" dirty="0"/>
              <a:t> et </a:t>
            </a:r>
            <a:r>
              <a:rPr lang="en-US" dirty="0" err="1"/>
              <a:t>à</a:t>
            </a:r>
            <a:r>
              <a:rPr lang="en-US" dirty="0"/>
              <a:t> </a:t>
            </a:r>
            <a:r>
              <a:rPr lang="en-US" dirty="0" err="1"/>
              <a:t>l’innovation</a:t>
            </a:r>
            <a:r>
              <a:rPr lang="en-US" dirty="0"/>
              <a:t> au </a:t>
            </a:r>
            <a:r>
              <a:rPr lang="en-US" dirty="0" err="1"/>
              <a:t>moyen</a:t>
            </a:r>
            <a:r>
              <a:rPr lang="en-US" dirty="0"/>
              <a:t> de </a:t>
            </a:r>
            <a:r>
              <a:rPr lang="en-US" dirty="0" err="1"/>
              <a:t>jeux</a:t>
            </a:r>
            <a:r>
              <a:rPr lang="en-US" dirty="0"/>
              <a:t>, de </a:t>
            </a:r>
            <a:r>
              <a:rPr lang="en-US" dirty="0" err="1"/>
              <a:t>compétitions</a:t>
            </a:r>
            <a:r>
              <a:rPr lang="en-US" dirty="0"/>
              <a:t> </a:t>
            </a:r>
            <a:r>
              <a:rPr lang="en-US" dirty="0" err="1"/>
              <a:t>saines</a:t>
            </a:r>
            <a:r>
              <a:rPr lang="en-US" dirty="0"/>
              <a:t> de </a:t>
            </a:r>
            <a:r>
              <a:rPr lang="en-US" dirty="0" err="1"/>
              <a:t>même</a:t>
            </a:r>
            <a:r>
              <a:rPr lang="en-US" dirty="0"/>
              <a:t> </a:t>
            </a:r>
            <a:r>
              <a:rPr lang="en-US" dirty="0" err="1"/>
              <a:t>que</a:t>
            </a:r>
            <a:r>
              <a:rPr lang="en-US" dirty="0"/>
              <a:t> de la </a:t>
            </a:r>
            <a:r>
              <a:rPr lang="en-US" dirty="0" err="1"/>
              <a:t>mise</a:t>
            </a:r>
            <a:r>
              <a:rPr lang="en-US" dirty="0"/>
              <a:t> en </a:t>
            </a:r>
            <a:r>
              <a:rPr lang="en-US" dirty="0" err="1"/>
              <a:t>commun</a:t>
            </a:r>
            <a:r>
              <a:rPr lang="en-US" dirty="0"/>
              <a:t> </a:t>
            </a:r>
            <a:r>
              <a:rPr lang="en-US" dirty="0" err="1"/>
              <a:t>d’outils</a:t>
            </a:r>
            <a:r>
              <a:rPr lang="en-US" dirty="0"/>
              <a:t>, de </a:t>
            </a:r>
            <a:r>
              <a:rPr lang="en-US" dirty="0" err="1"/>
              <a:t>renseignements</a:t>
            </a:r>
            <a:r>
              <a:rPr lang="en-US" dirty="0"/>
              <a:t> et </a:t>
            </a:r>
            <a:r>
              <a:rPr lang="en-US" dirty="0" err="1"/>
              <a:t>d’idées</a:t>
            </a:r>
            <a:r>
              <a:rPr lang="en-US" dirty="0"/>
              <a:t>. </a:t>
            </a:r>
          </a:p>
          <a:p>
            <a:pPr>
              <a:spcAft>
                <a:spcPts val="600"/>
              </a:spcAft>
            </a:pPr>
            <a:r>
              <a:rPr lang="en-US" dirty="0" err="1"/>
              <a:t>Reconnaissez</a:t>
            </a:r>
            <a:r>
              <a:rPr lang="en-US" dirty="0"/>
              <a:t> les efforts de </a:t>
            </a:r>
            <a:r>
              <a:rPr lang="en-US" dirty="0" err="1"/>
              <a:t>créativité</a:t>
            </a:r>
            <a:r>
              <a:rPr lang="en-US" dirty="0"/>
              <a:t> et </a:t>
            </a:r>
            <a:r>
              <a:rPr lang="en-US" dirty="0" err="1"/>
              <a:t>mettez</a:t>
            </a:r>
            <a:r>
              <a:rPr lang="en-US" dirty="0"/>
              <a:t> en </a:t>
            </a:r>
            <a:r>
              <a:rPr lang="en-US" dirty="0" err="1"/>
              <a:t>valeur</a:t>
            </a:r>
            <a:r>
              <a:rPr lang="en-US" dirty="0"/>
              <a:t> les </a:t>
            </a:r>
            <a:r>
              <a:rPr lang="en-US" dirty="0" err="1"/>
              <a:t>nouvelles</a:t>
            </a:r>
            <a:r>
              <a:rPr lang="en-US" dirty="0"/>
              <a:t> </a:t>
            </a:r>
            <a:r>
              <a:rPr lang="en-US" dirty="0" err="1"/>
              <a:t>façons</a:t>
            </a:r>
            <a:r>
              <a:rPr lang="en-US" dirty="0"/>
              <a:t> de </a:t>
            </a:r>
            <a:r>
              <a:rPr lang="en-US" dirty="0" err="1"/>
              <a:t>penser</a:t>
            </a:r>
            <a:r>
              <a:rPr lang="en-US" dirty="0"/>
              <a:t>.</a:t>
            </a:r>
          </a:p>
        </p:txBody>
      </p:sp>
      <p:sp>
        <p:nvSpPr>
          <p:cNvPr id="2" name="Title 1"/>
          <p:cNvSpPr>
            <a:spLocks noGrp="1"/>
          </p:cNvSpPr>
          <p:nvPr>
            <p:ph type="title"/>
          </p:nvPr>
        </p:nvSpPr>
        <p:spPr/>
        <p:txBody>
          <a:bodyPr/>
          <a:lstStyle/>
          <a:p>
            <a:r>
              <a:rPr lang="en-US" dirty="0" err="1"/>
              <a:t>Créativité</a:t>
            </a:r>
            <a:r>
              <a:rPr lang="en-US" dirty="0"/>
              <a:t> et innovation</a:t>
            </a:r>
            <a:r>
              <a:rPr lang="en-US" sz="2400" dirty="0" smtClean="0"/>
              <a:t>   </a:t>
            </a:r>
            <a:r>
              <a:rPr lang="en-US" sz="2400" dirty="0" smtClean="0"/>
              <a:t>(suite)</a:t>
            </a:r>
            <a:endParaRPr lang="en-US" sz="2400" dirty="0"/>
          </a:p>
        </p:txBody>
      </p:sp>
    </p:spTree>
    <p:extLst>
      <p:ext uri="{BB962C8B-B14F-4D97-AF65-F5344CB8AC3E}">
        <p14:creationId xmlns:p14="http://schemas.microsoft.com/office/powerpoint/2010/main" val="3065888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96348" y="950857"/>
            <a:ext cx="4530250" cy="3158435"/>
          </a:xfrm>
        </p:spPr>
        <p:txBody>
          <a:bodyPr/>
          <a:lstStyle/>
          <a:p>
            <a:r>
              <a:rPr lang="en-US" sz="2600" dirty="0"/>
              <a:t>Les couturiers et </a:t>
            </a:r>
            <a:r>
              <a:rPr lang="en-US" sz="2600" dirty="0" err="1"/>
              <a:t>couturières</a:t>
            </a:r>
            <a:r>
              <a:rPr lang="en-US" sz="2600" dirty="0"/>
              <a:t> </a:t>
            </a:r>
            <a:r>
              <a:rPr lang="en-US" sz="2600" dirty="0" err="1"/>
              <a:t>créent</a:t>
            </a:r>
            <a:r>
              <a:rPr lang="en-US" sz="2600" dirty="0"/>
              <a:t> </a:t>
            </a:r>
            <a:r>
              <a:rPr lang="en-US" sz="2600" dirty="0" err="1"/>
              <a:t>leurs</a:t>
            </a:r>
            <a:r>
              <a:rPr lang="en-US" sz="2600" dirty="0"/>
              <a:t> </a:t>
            </a:r>
            <a:r>
              <a:rPr lang="en-US" sz="2600" dirty="0" err="1"/>
              <a:t>propres</a:t>
            </a:r>
            <a:r>
              <a:rPr lang="en-US" sz="2600" dirty="0"/>
              <a:t> concepts et patrons pour </a:t>
            </a:r>
            <a:r>
              <a:rPr lang="en-US" sz="2600" dirty="0" err="1"/>
              <a:t>produire</a:t>
            </a:r>
            <a:r>
              <a:rPr lang="en-US" sz="2600" dirty="0"/>
              <a:t> des </a:t>
            </a:r>
            <a:r>
              <a:rPr lang="en-US" sz="2600" dirty="0" err="1"/>
              <a:t>vêtements</a:t>
            </a:r>
            <a:r>
              <a:rPr lang="en-US" sz="2600" dirty="0"/>
              <a:t> </a:t>
            </a:r>
            <a:r>
              <a:rPr lang="en-US" sz="2600" dirty="0" err="1"/>
              <a:t>sur</a:t>
            </a:r>
            <a:r>
              <a:rPr lang="en-US" sz="2600" dirty="0"/>
              <a:t> </a:t>
            </a:r>
            <a:r>
              <a:rPr lang="en-US" sz="2600" dirty="0" err="1"/>
              <a:t>mesure</a:t>
            </a:r>
            <a:r>
              <a:rPr lang="en-US" sz="2600" dirty="0"/>
              <a:t> </a:t>
            </a:r>
            <a:r>
              <a:rPr lang="en-US" sz="2600" dirty="0" err="1"/>
              <a:t>destinés</a:t>
            </a:r>
            <a:r>
              <a:rPr lang="en-US" sz="2600" dirty="0"/>
              <a:t> </a:t>
            </a:r>
            <a:r>
              <a:rPr lang="en-US" sz="2600" dirty="0" err="1"/>
              <a:t>à</a:t>
            </a:r>
            <a:r>
              <a:rPr lang="en-US" sz="2600" dirty="0"/>
              <a:t> des clients en </a:t>
            </a:r>
            <a:r>
              <a:rPr lang="en-US" sz="2600" dirty="0" err="1"/>
              <a:t>particulier</a:t>
            </a:r>
            <a:r>
              <a:rPr lang="en-US" sz="2600" dirty="0"/>
              <a:t> </a:t>
            </a:r>
            <a:r>
              <a:rPr lang="en-US" sz="2600" dirty="0" err="1"/>
              <a:t>ou</a:t>
            </a:r>
            <a:r>
              <a:rPr lang="en-US" sz="2600" dirty="0"/>
              <a:t> </a:t>
            </a:r>
            <a:r>
              <a:rPr lang="en-US" sz="2600" dirty="0" err="1"/>
              <a:t>à</a:t>
            </a:r>
            <a:r>
              <a:rPr lang="en-US" sz="2600" dirty="0"/>
              <a:t> la </a:t>
            </a:r>
            <a:r>
              <a:rPr lang="en-US" sz="2600" dirty="0" err="1"/>
              <a:t>vente</a:t>
            </a:r>
            <a:r>
              <a:rPr lang="en-US" sz="2600" dirty="0"/>
              <a:t> au </a:t>
            </a:r>
            <a:r>
              <a:rPr lang="en-US" sz="2600" dirty="0" err="1"/>
              <a:t>détail</a:t>
            </a:r>
            <a:r>
              <a:rPr lang="en-US" sz="2600" dirty="0"/>
              <a:t> </a:t>
            </a:r>
            <a:r>
              <a:rPr lang="en-US" sz="2600" dirty="0" err="1"/>
              <a:t>dans</a:t>
            </a:r>
            <a:r>
              <a:rPr lang="en-US" sz="2600" dirty="0"/>
              <a:t> des </a:t>
            </a:r>
            <a:r>
              <a:rPr lang="en-US" sz="2600" dirty="0" err="1"/>
              <a:t>magasins</a:t>
            </a:r>
            <a:r>
              <a:rPr lang="en-US" sz="2600" dirty="0"/>
              <a:t>.</a:t>
            </a:r>
          </a:p>
          <a:p>
            <a:endParaRPr lang="fr-CA" sz="2600" dirty="0"/>
          </a:p>
        </p:txBody>
      </p:sp>
      <p:sp>
        <p:nvSpPr>
          <p:cNvPr id="3" name="Title 2"/>
          <p:cNvSpPr>
            <a:spLocks noGrp="1"/>
          </p:cNvSpPr>
          <p:nvPr>
            <p:ph type="title"/>
          </p:nvPr>
        </p:nvSpPr>
        <p:spPr/>
        <p:txBody>
          <a:bodyPr>
            <a:normAutofit/>
          </a:bodyPr>
          <a:lstStyle/>
          <a:p>
            <a:r>
              <a:rPr lang="en-US" sz="3200" spc="120" dirty="0"/>
              <a:t>La </a:t>
            </a:r>
            <a:r>
              <a:rPr lang="en-US" sz="3200" spc="120" dirty="0" err="1"/>
              <a:t>créativité</a:t>
            </a:r>
            <a:r>
              <a:rPr lang="en-US" sz="3200" spc="120" dirty="0"/>
              <a:t> et </a:t>
            </a:r>
            <a:r>
              <a:rPr lang="en-US" sz="3200" spc="120" dirty="0" err="1"/>
              <a:t>l’innovation</a:t>
            </a:r>
            <a:r>
              <a:rPr lang="en-US" sz="3200" spc="120" dirty="0"/>
              <a:t> </a:t>
            </a:r>
            <a:r>
              <a:rPr lang="en-US" sz="3200" spc="120" dirty="0" err="1"/>
              <a:t>concrètement</a:t>
            </a:r>
            <a:endParaRPr lang="fr-CA" sz="3200" dirty="0"/>
          </a:p>
        </p:txBody>
      </p:sp>
      <p:sp>
        <p:nvSpPr>
          <p:cNvPr id="4" name="Alternate Process 3"/>
          <p:cNvSpPr/>
          <p:nvPr/>
        </p:nvSpPr>
        <p:spPr>
          <a:xfrm>
            <a:off x="5263444" y="1128889"/>
            <a:ext cx="3316111" cy="2736428"/>
          </a:xfrm>
          <a:prstGeom prst="flowChartAlternateProcess">
            <a:avLst/>
          </a:prstGeom>
          <a:blipFill rotWithShape="1">
            <a:blip r:embed="rId3"/>
            <a:srcRect/>
            <a:stretch>
              <a:fillRect l="-26512" t="-1080" b="-2286"/>
            </a:stretch>
          </a:blipFill>
          <a:ln w="101600">
            <a:solidFill>
              <a:srgbClr val="47B3C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1465013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96348" y="950857"/>
            <a:ext cx="4263729" cy="3158435"/>
          </a:xfrm>
        </p:spPr>
        <p:txBody>
          <a:bodyPr/>
          <a:lstStyle/>
          <a:p>
            <a:r>
              <a:rPr lang="en-US" sz="2600" dirty="0"/>
              <a:t>Les </a:t>
            </a:r>
            <a:r>
              <a:rPr lang="en-US" sz="2600" dirty="0" err="1"/>
              <a:t>paysagistes</a:t>
            </a:r>
            <a:r>
              <a:rPr lang="en-US" sz="2600" dirty="0"/>
              <a:t> </a:t>
            </a:r>
            <a:r>
              <a:rPr lang="en-US" sz="2600" dirty="0" err="1"/>
              <a:t>doivent</a:t>
            </a:r>
            <a:r>
              <a:rPr lang="en-US" sz="2600" dirty="0"/>
              <a:t> </a:t>
            </a:r>
            <a:r>
              <a:rPr lang="en-US" sz="2600" dirty="0" err="1"/>
              <a:t>suivre</a:t>
            </a:r>
            <a:r>
              <a:rPr lang="en-US" sz="2600" dirty="0"/>
              <a:t> des concepts et </a:t>
            </a:r>
            <a:r>
              <a:rPr lang="en-US" sz="2600" dirty="0" err="1"/>
              <a:t>régler</a:t>
            </a:r>
            <a:r>
              <a:rPr lang="en-US" sz="2600" dirty="0"/>
              <a:t> des </a:t>
            </a:r>
            <a:r>
              <a:rPr lang="en-US" sz="2600" dirty="0" err="1"/>
              <a:t>problèmes</a:t>
            </a:r>
            <a:r>
              <a:rPr lang="en-US" sz="2600" dirty="0"/>
              <a:t> par des </a:t>
            </a:r>
            <a:r>
              <a:rPr lang="en-US" sz="2600" dirty="0" err="1"/>
              <a:t>moyens</a:t>
            </a:r>
            <a:r>
              <a:rPr lang="en-US" sz="2600" dirty="0"/>
              <a:t> </a:t>
            </a:r>
            <a:r>
              <a:rPr lang="en-US" sz="2600" dirty="0" err="1"/>
              <a:t>originaux</a:t>
            </a:r>
            <a:r>
              <a:rPr lang="en-US" sz="2600" dirty="0"/>
              <a:t> </a:t>
            </a:r>
            <a:r>
              <a:rPr lang="en-US" sz="2600" dirty="0" err="1"/>
              <a:t>lorsqu’il</a:t>
            </a:r>
            <a:r>
              <a:rPr lang="en-US" sz="2600" dirty="0"/>
              <a:t> </a:t>
            </a:r>
            <a:r>
              <a:rPr lang="en-US" sz="2600" dirty="0" err="1"/>
              <a:t>s’agit</a:t>
            </a:r>
            <a:r>
              <a:rPr lang="en-US" sz="2600" dirty="0"/>
              <a:t> de </a:t>
            </a:r>
            <a:r>
              <a:rPr lang="en-US" sz="2600" dirty="0" err="1"/>
              <a:t>réaliser</a:t>
            </a:r>
            <a:r>
              <a:rPr lang="en-US" sz="2600" dirty="0"/>
              <a:t> des </a:t>
            </a:r>
            <a:r>
              <a:rPr lang="en-US" sz="2600" dirty="0" err="1"/>
              <a:t>travaux</a:t>
            </a:r>
            <a:r>
              <a:rPr lang="en-US" sz="2600" dirty="0"/>
              <a:t> </a:t>
            </a:r>
            <a:r>
              <a:rPr lang="en-US" sz="2600" dirty="0" err="1"/>
              <a:t>d’aménagement</a:t>
            </a:r>
            <a:r>
              <a:rPr lang="en-US" sz="2600" dirty="0"/>
              <a:t> </a:t>
            </a:r>
            <a:r>
              <a:rPr lang="en-US" sz="2600" dirty="0" err="1"/>
              <a:t>sur</a:t>
            </a:r>
            <a:r>
              <a:rPr lang="en-US" sz="2600" dirty="0"/>
              <a:t> place.</a:t>
            </a:r>
          </a:p>
        </p:txBody>
      </p:sp>
      <p:sp>
        <p:nvSpPr>
          <p:cNvPr id="3" name="Title 2"/>
          <p:cNvSpPr>
            <a:spLocks noGrp="1"/>
          </p:cNvSpPr>
          <p:nvPr>
            <p:ph type="title"/>
          </p:nvPr>
        </p:nvSpPr>
        <p:spPr/>
        <p:txBody>
          <a:bodyPr>
            <a:normAutofit/>
          </a:bodyPr>
          <a:lstStyle/>
          <a:p>
            <a:r>
              <a:rPr lang="en-US" sz="3200" spc="120" dirty="0"/>
              <a:t>La </a:t>
            </a:r>
            <a:r>
              <a:rPr lang="en-US" sz="3200" spc="120" dirty="0" err="1"/>
              <a:t>créativité</a:t>
            </a:r>
            <a:r>
              <a:rPr lang="en-US" sz="3200" spc="120" dirty="0"/>
              <a:t> et </a:t>
            </a:r>
            <a:r>
              <a:rPr lang="en-US" sz="3200" spc="120" dirty="0" err="1"/>
              <a:t>l’innovation</a:t>
            </a:r>
            <a:r>
              <a:rPr lang="en-US" sz="3200" spc="120" dirty="0"/>
              <a:t> </a:t>
            </a:r>
            <a:r>
              <a:rPr lang="en-US" sz="3200" spc="120" dirty="0" err="1"/>
              <a:t>concrètement</a:t>
            </a:r>
            <a:endParaRPr lang="fr-CA" sz="3200" dirty="0"/>
          </a:p>
        </p:txBody>
      </p:sp>
      <p:sp>
        <p:nvSpPr>
          <p:cNvPr id="5" name="Alternate Process 4"/>
          <p:cNvSpPr/>
          <p:nvPr/>
        </p:nvSpPr>
        <p:spPr>
          <a:xfrm>
            <a:off x="4994320" y="1116530"/>
            <a:ext cx="3606056" cy="2809180"/>
          </a:xfrm>
          <a:prstGeom prst="flowChartAlternateProcess">
            <a:avLst/>
          </a:prstGeom>
          <a:blipFill rotWithShape="1">
            <a:blip r:embed="rId3"/>
            <a:stretch>
              <a:fillRect/>
            </a:stretch>
          </a:blipFill>
          <a:ln w="101600">
            <a:solidFill>
              <a:srgbClr val="47B3C6"/>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87426469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KILLS-2023">
  <a:themeElements>
    <a:clrScheme name="Custom 10">
      <a:dk1>
        <a:srgbClr val="47B3C6"/>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A0D6"/>
      </a:hlink>
      <a:folHlink>
        <a:srgbClr val="800080"/>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99450e6-b98c-46fe-969f-08a1e686a47c" xsi:nil="true"/>
    <lcf76f155ced4ddcb4097134ff3c332f xmlns="c31867ed-14af-43af-a40e-dbb258c2446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6A49B40CBCDAF48B72A00462F978272" ma:contentTypeVersion="17" ma:contentTypeDescription="Create a new document." ma:contentTypeScope="" ma:versionID="d8ce85f6f2ba012ed4d00bd9314ea16d">
  <xsd:schema xmlns:xsd="http://www.w3.org/2001/XMLSchema" xmlns:xs="http://www.w3.org/2001/XMLSchema" xmlns:p="http://schemas.microsoft.com/office/2006/metadata/properties" xmlns:ns2="b99450e6-b98c-46fe-969f-08a1e686a47c" xmlns:ns3="c31867ed-14af-43af-a40e-dbb258c24461" targetNamespace="http://schemas.microsoft.com/office/2006/metadata/properties" ma:root="true" ma:fieldsID="1448e659582f881a95c69b922e9ae848" ns2:_="" ns3:_="">
    <xsd:import namespace="b99450e6-b98c-46fe-969f-08a1e686a47c"/>
    <xsd:import namespace="c31867ed-14af-43af-a40e-dbb258c24461"/>
    <xsd:element name="properties">
      <xsd:complexType>
        <xsd:sequence>
          <xsd:element name="documentManagement">
            <xsd:complexType>
              <xsd:all>
                <xsd:element ref="ns2:TaxCatchAll" minOccurs="0"/>
                <xsd:element ref="ns3:MediaServiceMetadata" minOccurs="0"/>
                <xsd:element ref="ns3:MediaServiceFastMetadata" minOccurs="0"/>
                <xsd:element ref="ns3:MediaServiceDateTaken" minOccurs="0"/>
                <xsd:element ref="ns3:MediaServiceObjectDetectorVersions" minOccurs="0"/>
                <xsd:element ref="ns3:MediaServiceLocation" minOccurs="0"/>
                <xsd:element ref="ns3:MediaServiceOCR" minOccurs="0"/>
                <xsd:element ref="ns3:MediaServiceGenerationTime" minOccurs="0"/>
                <xsd:element ref="ns3:MediaServiceEventHashCode" minOccurs="0"/>
                <xsd:element ref="ns3:lcf76f155ced4ddcb4097134ff3c332f" minOccurs="0"/>
                <xsd:element ref="ns3:MediaLengthInSeconds" minOccurs="0"/>
                <xsd:element ref="ns2:SharedWithUsers" minOccurs="0"/>
                <xsd:element ref="ns2:SharedWithDetail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450e6-b98c-46fe-969f-08a1e686a47c"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d779b64e-ebf5-4ebd-a3a4-60f9e1ec8ab8}" ma:internalName="TaxCatchAll" ma:showField="CatchAllData" ma:web="b99450e6-b98c-46fe-969f-08a1e686a47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867ed-14af-43af-a40e-dbb258c24461"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Location" ma:index="13" nillable="true" ma:displayName="Location" ma:indexed="true" ma:internalName="MediaServiceLocatio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8d3b4c81-3f07-471f-9771-68e0463ff5a3" ma:termSetId="09814cd3-568e-fe90-9814-8d621ff8fb84" ma:anchorId="fba54fb3-c3e1-fe81-a776-ca4b69148c4d" ma:open="true" ma:isKeyword="false">
      <xsd:complexType>
        <xsd:sequence>
          <xsd:element ref="pc:Terms" minOccurs="0" maxOccurs="1"/>
        </xsd:sequence>
      </xsd:complex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96F0ED6-761D-4ED5-B6F0-273F8A9A09D8}">
  <ds:schemaRefs>
    <ds:schemaRef ds:uri="b99450e6-b98c-46fe-969f-08a1e686a47c"/>
    <ds:schemaRef ds:uri="c31867ed-14af-43af-a40e-dbb258c2446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5E04B516-1202-48B8-8AC0-2A62A9945EA6}">
  <ds:schemaRefs>
    <ds:schemaRef ds:uri="http://schemas.microsoft.com/sharepoint/v3/contenttype/forms"/>
  </ds:schemaRefs>
</ds:datastoreItem>
</file>

<file path=customXml/itemProps3.xml><?xml version="1.0" encoding="utf-8"?>
<ds:datastoreItem xmlns:ds="http://schemas.openxmlformats.org/officeDocument/2006/customXml" ds:itemID="{35EF34B3-205B-43B3-92D3-9C3F67AF1BB1}">
  <ds:schemaRefs>
    <ds:schemaRef ds:uri="b99450e6-b98c-46fe-969f-08a1e686a47c"/>
    <ds:schemaRef ds:uri="c31867ed-14af-43af-a40e-dbb258c2446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SKILLS-2023.thmx</Template>
  <TotalTime>6020</TotalTime>
  <Words>786</Words>
  <Application>Microsoft Macintosh PowerPoint</Application>
  <PresentationFormat>On-screen Show (16:9)</PresentationFormat>
  <Paragraphs>45</Paragraphs>
  <Slides>11</Slides>
  <Notes>10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SKILLS-2023</vt:lpstr>
      <vt:lpstr>Compétences pour réussir</vt:lpstr>
      <vt:lpstr>Commencez par une activité</vt:lpstr>
      <vt:lpstr>PowerPoint Presentation</vt:lpstr>
      <vt:lpstr>Vrai ou faux?</vt:lpstr>
      <vt:lpstr>PowerPoint Presentation</vt:lpstr>
      <vt:lpstr>Créativité et innovation</vt:lpstr>
      <vt:lpstr>Créativité et innovation   (suite)</vt:lpstr>
      <vt:lpstr>La créativité et l’innovation concrètement</vt:lpstr>
      <vt:lpstr>La créativité et l’innovation concrètement</vt:lpstr>
      <vt:lpstr>La créativité et l’innovation concrètement</vt:lpstr>
      <vt:lpstr>Des emplois enrichissants  qui s’appuient sur la créativité et l’innovation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Adaptability</dc:title>
  <dc:creator>Susan Corning</dc:creator>
  <cp:lastModifiedBy>Susan Corning</cp:lastModifiedBy>
  <cp:revision>71</cp:revision>
  <dcterms:created xsi:type="dcterms:W3CDTF">2023-11-15T11:01:28Z</dcterms:created>
  <dcterms:modified xsi:type="dcterms:W3CDTF">2024-03-25T15:13:02Z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0x01010076A49B40CBCDAF48B72A00462F978272</vt:lpwstr>
  </property>
  <property fmtid="{D5CDD505-2E9C-101B-9397-08002B2CF9AE}" pid="3" name="MediaServiceImageTags">
    <vt:lpwstr/>
  </property>
</Properties>
</file>