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7"/>
  </p:notesMasterIdLst>
  <p:sldIdLst>
    <p:sldId id="256" r:id="rId5"/>
    <p:sldId id="301" r:id="rId6"/>
    <p:sldId id="287" r:id="rId7"/>
    <p:sldId id="302" r:id="rId8"/>
    <p:sldId id="303" r:id="rId9"/>
    <p:sldId id="304" r:id="rId10"/>
    <p:sldId id="313" r:id="rId11"/>
    <p:sldId id="305" r:id="rId12"/>
    <p:sldId id="306" r:id="rId13"/>
    <p:sldId id="314" r:id="rId14"/>
    <p:sldId id="315" r:id="rId15"/>
    <p:sldId id="312"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81" d="100"/>
          <a:sy n="81" d="100"/>
        </p:scale>
        <p:origin x="-688" y="-108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dirty="0" smtClean="0"/>
              <a:t>Choisissez l’une des activités dans la section « Adaptabilité » du livret d’activités.</a:t>
            </a:r>
            <a:endParaRPr lang="fr-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trois premières causes de « l’incapacité à s’adapter ». Demandez aux élèves d’indiquer laquelle de ces causes correspond au scénario présenté. Réponse : obstacle. Demandez aux élèves de faire part d’un exemple qui correspond à la cause « peur/anxiété » ou « imposition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1632193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dirty="0" smtClean="0"/>
              <a:t>Faites savoir aux élèves que les employeurs veulent des employés </a:t>
            </a:r>
            <a:r>
              <a:rPr lang="fr-CA" dirty="0" smtClean="0"/>
              <a:t>qui comprennent quand il faut s’adapter aux circonstances changeantes, et comment s’y prendre, pour accomplir le travail efficacement</a:t>
            </a:r>
            <a:r>
              <a:rPr lang="fr-CA" sz="1200" dirty="0" smtClean="0"/>
              <a:t>! </a:t>
            </a:r>
            <a:r>
              <a:rPr lang="fr-CA" dirty="0" smtClean="0"/>
              <a:t>La nécessité de savoir s’adapter s’applique que l’on travaille seul(e) ou en collaboration avec d’autres, ou encore en tant que membre d’une équipe, dirigeant(e) ou superviseur(e).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dirty="0" smtClean="0"/>
              <a:t>Demandez aux élèves s’ils peuvent donner d’autres exemples.</a:t>
            </a:r>
            <a:endParaRPr lang="fr-CA" sz="1200"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1110982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Lisez la définition de l’adaptabilité. Rappelez aux élèves qu’il nous faut constamment nous adapter, que ce soit au travail ou dans notre vie de tous les jours.</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200" dirty="0" smtClean="0"/>
              <a:t>Demandez aux élèves d’indiquer pourquoi et comment les personnes qui exercent ces professions doivent s’adapter. Voici des exemples : </a:t>
            </a:r>
            <a:r>
              <a:rPr lang="fr-CA" dirty="0" smtClean="0"/>
              <a:t>les travailleurs et travailleuses en recherche et sauvetage doivent s’adapter aux conditions météorologiques, au travail à court préavis, à l’équipement de survie et au terrain. Les photographes, eux, doivent s’adapter à de multiples conditions d’éclairage, lieux et horaires. Enfin, pour leur part, les boulangers-pâtissiers et boulangères-pâtissières doivent d’adapter aux recettes à suivre quand aux demandes spéciales, aux restrictions alimentaires et au nombre grandissant de clients.</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3753688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attentes en matière d’adaptabilité. Demandez aux élèves de se remémorer une situation dans laquelle ils se sont adaptés et ont mis en pratique une ou plusieurs des attentes ci-dessus. </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994719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attentes en matière d’adaptabilité. Demandez aux élèves de se remémorer une situation dans laquelle ils se sont adaptés et ont mis en pratique une ou plusieurs des attentes ci-dessus. </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994719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trois premières causes de « l’incapacité à s’adapter ». Demandez aux élèves d’indiquer laquelle de ces causes correspond au scénario présenté. Réponse : obstacle. Demandez aux élèves de faire part d’un exemple qui correspond à la cause « peur/anxiété » ou « imposition ».</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2938033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trois premières causes de « l’incapacité à s’adapter ». Demandez aux élèves d’indiquer laquelle de ces causes correspond au scénario présenté. Réponse : obstacle. Demandez aux élèves de faire part d’un exemple qui correspond à la cause « peur/anxiété » ou « imposition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1632193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smtClean="0"/>
              <a:t>Passez en revue les trois causes suivantes de « l’incapacité à s’adapter ». Demandez aux élèves d’indiquer laquelle de ces causes correspond au scénario présenté. Réponse : risque d’échec. Demandez aux élèves de faire part d’un exemple qui correspond à la cause « motivation » ou « inaptitude ».</a:t>
            </a:r>
            <a:endParaRPr lang="fr-CA"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93803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720102" cy="1438031"/>
          </a:xfrm>
        </p:spPr>
        <p:txBody>
          <a:bodyPr anchor="b"/>
          <a:lstStyle/>
          <a:p>
            <a:r>
              <a:rPr lang="en-US" spc="200" dirty="0"/>
              <a:t>Compétences pour </a:t>
            </a:r>
            <a:r>
              <a:rPr lang="en-US" spc="200" dirty="0" err="1"/>
              <a:t>réussir</a:t>
            </a:r>
            <a:endParaRPr lang="en-US" spc="200" dirty="0"/>
          </a:p>
        </p:txBody>
      </p:sp>
      <p:sp>
        <p:nvSpPr>
          <p:cNvPr id="3" name="Subtitle 2"/>
          <p:cNvSpPr>
            <a:spLocks noGrp="1"/>
          </p:cNvSpPr>
          <p:nvPr>
            <p:ph type="subTitle" idx="1"/>
          </p:nvPr>
        </p:nvSpPr>
        <p:spPr>
          <a:xfrm>
            <a:off x="808550" y="2510766"/>
            <a:ext cx="7378700" cy="1131721"/>
          </a:xfrm>
        </p:spPr>
        <p:txBody>
          <a:bodyPr/>
          <a:lstStyle/>
          <a:p>
            <a:r>
              <a:rPr lang="en-US" spc="110" dirty="0" smtClean="0"/>
              <a:t>Adaptabilit</a:t>
            </a:r>
            <a:r>
              <a:rPr lang="en-US" spc="110" dirty="0" smtClean="0"/>
              <a:t>é</a:t>
            </a:r>
            <a:endParaRPr lang="en-US" spc="110" dirty="0">
              <a:solidFill>
                <a:schemeClr val="bg1">
                  <a:lumMod val="50000"/>
                </a:schemeClr>
              </a:solidFill>
            </a:endParaRPr>
          </a:p>
        </p:txBody>
      </p:sp>
      <p:pic>
        <p:nvPicPr>
          <p:cNvPr id="6" name="Picture 5">
            <a:extLst>
              <a:ext uri="{FF2B5EF4-FFF2-40B4-BE49-F238E27FC236}">
                <a16:creationId xmlns="" xmlns:a16="http://schemas.microsoft.com/office/drawing/2014/main"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 xmlns:a16="http://schemas.microsoft.com/office/drawing/2014/main"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 xmlns:a16="http://schemas.microsoft.com/office/drawing/2014/main"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295435" y="3283641"/>
            <a:ext cx="2540000" cy="923330"/>
          </a:xfrm>
          <a:prstGeom prst="rect">
            <a:avLst/>
          </a:prstGeom>
          <a:noFill/>
          <a:ln>
            <a:solidFill>
              <a:srgbClr val="FF6600"/>
            </a:solidFill>
          </a:ln>
        </p:spPr>
        <p:txBody>
          <a:bodyPr wrap="square" rtlCol="0">
            <a:spAutoFit/>
          </a:bodyPr>
          <a:lstStyle/>
          <a:p>
            <a:r>
              <a:rPr lang="en-US" dirty="0" smtClean="0"/>
              <a:t>Need French version of graphic, or translation of text on left</a:t>
            </a:r>
            <a:endParaRPr lang="en-US" dirty="0"/>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pPr marL="0" indent="0">
              <a:buNone/>
            </a:pPr>
            <a:r>
              <a:rPr lang="en-US" dirty="0" smtClean="0"/>
              <a:t>Mary a </a:t>
            </a:r>
            <a:r>
              <a:rPr lang="en-US" dirty="0" err="1" smtClean="0"/>
              <a:t>toujours</a:t>
            </a:r>
            <a:r>
              <a:rPr lang="en-US" dirty="0" smtClean="0"/>
              <a:t> </a:t>
            </a:r>
            <a:r>
              <a:rPr lang="en-US" dirty="0" err="1" smtClean="0"/>
              <a:t>été</a:t>
            </a:r>
            <a:r>
              <a:rPr lang="en-US" dirty="0" smtClean="0"/>
              <a:t> </a:t>
            </a:r>
            <a:r>
              <a:rPr lang="en-US" dirty="0" err="1" smtClean="0"/>
              <a:t>jugée</a:t>
            </a:r>
            <a:r>
              <a:rPr lang="en-US" dirty="0" smtClean="0"/>
              <a:t> </a:t>
            </a:r>
            <a:r>
              <a:rPr lang="en-US" dirty="0" err="1" smtClean="0"/>
              <a:t>comme</a:t>
            </a:r>
            <a:r>
              <a:rPr lang="en-US" dirty="0" smtClean="0"/>
              <a:t> </a:t>
            </a:r>
            <a:r>
              <a:rPr lang="en-US" dirty="0" err="1" smtClean="0"/>
              <a:t>excellente</a:t>
            </a:r>
            <a:r>
              <a:rPr lang="en-US" dirty="0" smtClean="0"/>
              <a:t> </a:t>
            </a:r>
            <a:r>
              <a:rPr lang="en-US" dirty="0" err="1" smtClean="0"/>
              <a:t>dans</a:t>
            </a:r>
            <a:r>
              <a:rPr lang="en-US" dirty="0" smtClean="0"/>
              <a:t> son métier de </a:t>
            </a:r>
            <a:r>
              <a:rPr lang="en-US" dirty="0" err="1" smtClean="0"/>
              <a:t>mécanicienne</a:t>
            </a:r>
            <a:r>
              <a:rPr lang="en-US" dirty="0" smtClean="0"/>
              <a:t> </a:t>
            </a:r>
            <a:r>
              <a:rPr lang="en-US" dirty="0" err="1" smtClean="0"/>
              <a:t>d’automobiles</a:t>
            </a:r>
            <a:r>
              <a:rPr lang="en-US" dirty="0" smtClean="0"/>
              <a:t>. </a:t>
            </a:r>
            <a:r>
              <a:rPr lang="en-US" dirty="0" err="1" smtClean="0"/>
              <a:t>Maintenant</a:t>
            </a:r>
            <a:r>
              <a:rPr lang="en-US" dirty="0" smtClean="0"/>
              <a:t> </a:t>
            </a:r>
            <a:r>
              <a:rPr lang="en-US" dirty="0" err="1" smtClean="0"/>
              <a:t>toutefois</a:t>
            </a:r>
            <a:r>
              <a:rPr lang="en-US" dirty="0" smtClean="0"/>
              <a:t>, on </a:t>
            </a:r>
            <a:r>
              <a:rPr lang="en-US" dirty="0" err="1" smtClean="0"/>
              <a:t>introduit</a:t>
            </a:r>
            <a:r>
              <a:rPr lang="en-US" dirty="0" smtClean="0"/>
              <a:t> de </a:t>
            </a:r>
            <a:r>
              <a:rPr lang="en-US" dirty="0" err="1" smtClean="0"/>
              <a:t>nouvelles</a:t>
            </a:r>
            <a:r>
              <a:rPr lang="en-US" dirty="0" smtClean="0"/>
              <a:t> technologies et </a:t>
            </a:r>
            <a:r>
              <a:rPr lang="en-US" dirty="0" err="1" smtClean="0"/>
              <a:t>elle</a:t>
            </a:r>
            <a:r>
              <a:rPr lang="en-US" dirty="0" smtClean="0"/>
              <a:t> </a:t>
            </a:r>
            <a:r>
              <a:rPr lang="en-US" dirty="0" err="1" smtClean="0"/>
              <a:t>craint</a:t>
            </a:r>
            <a:r>
              <a:rPr lang="en-US" dirty="0" smtClean="0"/>
              <a:t> de </a:t>
            </a:r>
            <a:r>
              <a:rPr lang="en-US" dirty="0" err="1" smtClean="0"/>
              <a:t>perdre</a:t>
            </a:r>
            <a:r>
              <a:rPr lang="en-US" dirty="0" smtClean="0"/>
              <a:t> </a:t>
            </a:r>
            <a:r>
              <a:rPr lang="en-US" dirty="0" err="1" smtClean="0"/>
              <a:t>cette</a:t>
            </a:r>
            <a:r>
              <a:rPr lang="en-US" dirty="0" smtClean="0"/>
              <a:t> cote </a:t>
            </a:r>
            <a:r>
              <a:rPr lang="en-US" dirty="0" err="1" smtClean="0"/>
              <a:t>élevée</a:t>
            </a:r>
            <a:r>
              <a:rPr lang="en-US" dirty="0" smtClean="0"/>
              <a:t> quant </a:t>
            </a:r>
            <a:r>
              <a:rPr lang="en-US" dirty="0" err="1" smtClean="0"/>
              <a:t>à</a:t>
            </a:r>
            <a:r>
              <a:rPr lang="en-US" dirty="0" smtClean="0"/>
              <a:t> </a:t>
            </a:r>
            <a:r>
              <a:rPr lang="en-US" dirty="0" err="1" smtClean="0"/>
              <a:t>sa</a:t>
            </a:r>
            <a:r>
              <a:rPr lang="en-US" dirty="0" smtClean="0"/>
              <a:t> </a:t>
            </a:r>
            <a:r>
              <a:rPr lang="en-US" dirty="0" err="1" smtClean="0"/>
              <a:t>compétence</a:t>
            </a:r>
            <a:r>
              <a:rPr lang="en-US" dirty="0" smtClean="0"/>
              <a:t>. Elle </a:t>
            </a:r>
            <a:r>
              <a:rPr lang="en-US" dirty="0" err="1" smtClean="0"/>
              <a:t>devient</a:t>
            </a:r>
            <a:r>
              <a:rPr lang="en-US" dirty="0" smtClean="0"/>
              <a:t> </a:t>
            </a:r>
            <a:r>
              <a:rPr lang="en-US" dirty="0" err="1" smtClean="0"/>
              <a:t>anxieuse</a:t>
            </a:r>
            <a:r>
              <a:rPr lang="en-US" dirty="0" smtClean="0"/>
              <a:t>, car </a:t>
            </a:r>
            <a:r>
              <a:rPr lang="en-US" dirty="0" err="1" smtClean="0"/>
              <a:t>cette</a:t>
            </a:r>
            <a:r>
              <a:rPr lang="en-US" dirty="0" smtClean="0"/>
              <a:t> cote </a:t>
            </a:r>
            <a:r>
              <a:rPr lang="en-US" dirty="0" err="1" smtClean="0"/>
              <a:t>est</a:t>
            </a:r>
            <a:r>
              <a:rPr lang="en-US" dirty="0" smtClean="0"/>
              <a:t> </a:t>
            </a:r>
            <a:r>
              <a:rPr lang="en-US" dirty="0" err="1" smtClean="0"/>
              <a:t>très</a:t>
            </a:r>
            <a:r>
              <a:rPr lang="en-US" dirty="0" smtClean="0"/>
              <a:t> </a:t>
            </a:r>
            <a:r>
              <a:rPr lang="en-US" dirty="0" err="1" smtClean="0"/>
              <a:t>importante</a:t>
            </a:r>
            <a:r>
              <a:rPr lang="en-US" dirty="0" smtClean="0"/>
              <a:t> pour </a:t>
            </a:r>
            <a:r>
              <a:rPr lang="en-US" dirty="0" err="1" smtClean="0"/>
              <a:t>elle</a:t>
            </a:r>
            <a:r>
              <a:rPr lang="en-US" dirty="0" smtClean="0"/>
              <a:t>.</a:t>
            </a:r>
            <a:endParaRPr lang="en-US" dirty="0"/>
          </a:p>
        </p:txBody>
      </p:sp>
      <p:sp>
        <p:nvSpPr>
          <p:cNvPr id="2" name="Title 1"/>
          <p:cNvSpPr>
            <a:spLocks noGrp="1"/>
          </p:cNvSpPr>
          <p:nvPr>
            <p:ph type="title"/>
          </p:nvPr>
        </p:nvSpPr>
        <p:spPr/>
        <p:txBody>
          <a:bodyPr/>
          <a:lstStyle/>
          <a:p>
            <a:r>
              <a:rPr lang="fr-CA" smtClean="0"/>
              <a:t>Incapacité à s’adapter</a:t>
            </a:r>
            <a:br>
              <a:rPr lang="fr-CA" smtClean="0"/>
            </a:br>
            <a:endParaRPr lang="en-US" dirty="0"/>
          </a:p>
        </p:txBody>
      </p:sp>
    </p:spTree>
    <p:extLst>
      <p:ext uri="{BB962C8B-B14F-4D97-AF65-F5344CB8AC3E}">
        <p14:creationId xmlns:p14="http://schemas.microsoft.com/office/powerpoint/2010/main" val="1423774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596348" y="950857"/>
            <a:ext cx="8371278" cy="3690838"/>
          </a:xfrm>
        </p:spPr>
        <p:txBody>
          <a:bodyPr/>
          <a:lstStyle/>
          <a:p>
            <a:pPr marL="514350" indent="-514350">
              <a:spcAft>
                <a:spcPts val="600"/>
              </a:spcAft>
              <a:buFont typeface="+mj-lt"/>
              <a:buAutoNum type="arabicPeriod" startAt="4"/>
            </a:pPr>
            <a:r>
              <a:rPr lang="en-CA" sz="2400" b="1" dirty="0" err="1"/>
              <a:t>Risque</a:t>
            </a:r>
            <a:r>
              <a:rPr lang="en-CA" sz="2400" b="1" dirty="0"/>
              <a:t> </a:t>
            </a:r>
            <a:r>
              <a:rPr lang="en-CA" sz="2400" b="1" dirty="0" err="1"/>
              <a:t>d'échec</a:t>
            </a:r>
            <a:r>
              <a:rPr lang="en-CA" sz="2400" b="1" dirty="0"/>
              <a:t> </a:t>
            </a:r>
            <a:r>
              <a:rPr lang="en-CA" sz="2400" dirty="0"/>
              <a:t>– La </a:t>
            </a:r>
            <a:r>
              <a:rPr lang="en-CA" sz="2400" dirty="0" err="1"/>
              <a:t>crainte</a:t>
            </a:r>
            <a:r>
              <a:rPr lang="en-CA" sz="2400" dirty="0"/>
              <a:t> </a:t>
            </a:r>
            <a:r>
              <a:rPr lang="en-CA" sz="2400" dirty="0" err="1"/>
              <a:t>que</a:t>
            </a:r>
            <a:r>
              <a:rPr lang="en-CA" sz="2400" dirty="0"/>
              <a:t> </a:t>
            </a:r>
            <a:r>
              <a:rPr lang="en-CA" sz="2400" dirty="0" err="1"/>
              <a:t>votre</a:t>
            </a:r>
            <a:r>
              <a:rPr lang="en-CA" sz="2400" dirty="0"/>
              <a:t> </a:t>
            </a:r>
            <a:r>
              <a:rPr lang="en-CA" sz="2400" dirty="0" err="1"/>
              <a:t>rendement</a:t>
            </a:r>
            <a:r>
              <a:rPr lang="en-CA" sz="2400" dirty="0"/>
              <a:t> </a:t>
            </a:r>
            <a:r>
              <a:rPr lang="en-CA" sz="2400" dirty="0" err="1"/>
              <a:t>soit</a:t>
            </a:r>
            <a:r>
              <a:rPr lang="en-CA" sz="2400" dirty="0"/>
              <a:t> </a:t>
            </a:r>
            <a:r>
              <a:rPr lang="en-CA" sz="2400" dirty="0" err="1"/>
              <a:t>moindre</a:t>
            </a:r>
            <a:r>
              <a:rPr lang="en-CA" sz="2400" dirty="0"/>
              <a:t> en raison du </a:t>
            </a:r>
            <a:r>
              <a:rPr lang="en-CA" sz="2400" dirty="0" err="1"/>
              <a:t>changement</a:t>
            </a:r>
            <a:r>
              <a:rPr lang="en-CA" sz="2400" dirty="0"/>
              <a:t>.  </a:t>
            </a:r>
          </a:p>
          <a:p>
            <a:pPr marL="514350" indent="-514350">
              <a:spcAft>
                <a:spcPts val="600"/>
              </a:spcAft>
              <a:buFont typeface="+mj-lt"/>
              <a:buAutoNum type="arabicPeriod" startAt="4"/>
            </a:pPr>
            <a:r>
              <a:rPr lang="en-CA" sz="2400" b="1" dirty="0"/>
              <a:t>Motivation</a:t>
            </a:r>
            <a:r>
              <a:rPr lang="en-CA" sz="2400" dirty="0"/>
              <a:t> – </a:t>
            </a:r>
            <a:r>
              <a:rPr lang="en-CA" sz="2400" dirty="0" err="1"/>
              <a:t>Parfois</a:t>
            </a:r>
            <a:r>
              <a:rPr lang="en-CA" sz="2400" dirty="0"/>
              <a:t>, </a:t>
            </a:r>
            <a:r>
              <a:rPr lang="en-CA" sz="2400" dirty="0" err="1"/>
              <a:t>vous</a:t>
            </a:r>
            <a:r>
              <a:rPr lang="en-CA" sz="2400" dirty="0"/>
              <a:t> </a:t>
            </a:r>
            <a:r>
              <a:rPr lang="en-CA" sz="2400" dirty="0" err="1"/>
              <a:t>pouvez</a:t>
            </a:r>
            <a:r>
              <a:rPr lang="en-CA" sz="2400" dirty="0"/>
              <a:t> </a:t>
            </a:r>
            <a:r>
              <a:rPr lang="en-CA" sz="2400" dirty="0" err="1"/>
              <a:t>être</a:t>
            </a:r>
            <a:r>
              <a:rPr lang="en-CA" sz="2400" dirty="0"/>
              <a:t> </a:t>
            </a:r>
            <a:r>
              <a:rPr lang="en-CA" sz="2400" dirty="0" err="1"/>
              <a:t>d’avis</a:t>
            </a:r>
            <a:r>
              <a:rPr lang="en-CA" sz="2400" dirty="0"/>
              <a:t> </a:t>
            </a:r>
            <a:r>
              <a:rPr lang="en-CA" sz="2400" dirty="0" err="1"/>
              <a:t>que</a:t>
            </a:r>
            <a:r>
              <a:rPr lang="en-CA" sz="2400" dirty="0"/>
              <a:t> la </a:t>
            </a:r>
            <a:r>
              <a:rPr lang="en-CA" sz="2400" dirty="0" err="1"/>
              <a:t>nécessité</a:t>
            </a:r>
            <a:r>
              <a:rPr lang="en-CA" sz="2400" dirty="0"/>
              <a:t> </a:t>
            </a:r>
            <a:r>
              <a:rPr lang="en-CA" sz="2400" dirty="0" err="1"/>
              <a:t>d’apporter</a:t>
            </a:r>
            <a:r>
              <a:rPr lang="en-CA" sz="2400" dirty="0"/>
              <a:t> un </a:t>
            </a:r>
            <a:r>
              <a:rPr lang="en-CA" sz="2400" dirty="0" err="1"/>
              <a:t>changement</a:t>
            </a:r>
            <a:r>
              <a:rPr lang="en-CA" sz="2400" dirty="0"/>
              <a:t> </a:t>
            </a:r>
            <a:r>
              <a:rPr lang="en-CA" sz="2400" dirty="0" err="1"/>
              <a:t>est</a:t>
            </a:r>
            <a:r>
              <a:rPr lang="en-CA" sz="2400" dirty="0"/>
              <a:t> </a:t>
            </a:r>
            <a:r>
              <a:rPr lang="en-CA" sz="2400" dirty="0" err="1"/>
              <a:t>suffisante</a:t>
            </a:r>
            <a:r>
              <a:rPr lang="en-CA" sz="2400" dirty="0"/>
              <a:t> pour </a:t>
            </a:r>
            <a:r>
              <a:rPr lang="en-CA" sz="2400" dirty="0" err="1"/>
              <a:t>vous</a:t>
            </a:r>
            <a:r>
              <a:rPr lang="en-CA" sz="2400" dirty="0"/>
              <a:t> </a:t>
            </a:r>
            <a:r>
              <a:rPr lang="en-CA" sz="2400" dirty="0" err="1"/>
              <a:t>motiver</a:t>
            </a:r>
            <a:r>
              <a:rPr lang="en-CA" sz="2400" dirty="0"/>
              <a:t>.</a:t>
            </a:r>
          </a:p>
          <a:p>
            <a:pPr marL="514350" indent="-514350">
              <a:spcAft>
                <a:spcPts val="600"/>
              </a:spcAft>
              <a:buFont typeface="+mj-lt"/>
              <a:buAutoNum type="arabicPeriod" startAt="4"/>
            </a:pPr>
            <a:r>
              <a:rPr lang="en-CA" sz="2400" b="1" dirty="0"/>
              <a:t>Inaptitude</a:t>
            </a:r>
            <a:r>
              <a:rPr lang="en-CA" sz="2400" dirty="0"/>
              <a:t> – Il </a:t>
            </a:r>
            <a:r>
              <a:rPr lang="en-CA" sz="2400" dirty="0" err="1"/>
              <a:t>est</a:t>
            </a:r>
            <a:r>
              <a:rPr lang="en-CA" sz="2400" dirty="0"/>
              <a:t> possible </a:t>
            </a:r>
            <a:r>
              <a:rPr lang="en-CA" sz="2400" dirty="0" err="1"/>
              <a:t>que</a:t>
            </a:r>
            <a:r>
              <a:rPr lang="en-CA" sz="2400" dirty="0"/>
              <a:t> </a:t>
            </a:r>
            <a:r>
              <a:rPr lang="en-CA" sz="2400" dirty="0" err="1"/>
              <a:t>vous</a:t>
            </a:r>
            <a:r>
              <a:rPr lang="en-CA" sz="2400" dirty="0"/>
              <a:t> </a:t>
            </a:r>
            <a:r>
              <a:rPr lang="en-CA" sz="2400" dirty="0" err="1"/>
              <a:t>n’ayez</a:t>
            </a:r>
            <a:r>
              <a:rPr lang="en-CA" sz="2400" dirty="0"/>
              <a:t> pas </a:t>
            </a:r>
            <a:r>
              <a:rPr lang="en-CA" sz="2400" dirty="0" err="1"/>
              <a:t>tous</a:t>
            </a:r>
            <a:r>
              <a:rPr lang="en-CA" sz="2400" dirty="0"/>
              <a:t> les </a:t>
            </a:r>
            <a:r>
              <a:rPr lang="en-CA" sz="2400" dirty="0" err="1"/>
              <a:t>renseignements</a:t>
            </a:r>
            <a:r>
              <a:rPr lang="en-CA" sz="2400" dirty="0"/>
              <a:t> </a:t>
            </a:r>
            <a:r>
              <a:rPr lang="en-CA" sz="2400" dirty="0" err="1"/>
              <a:t>ou</a:t>
            </a:r>
            <a:r>
              <a:rPr lang="en-CA" sz="2400" dirty="0"/>
              <a:t> </a:t>
            </a:r>
            <a:r>
              <a:rPr lang="en-CA" sz="2400" dirty="0" err="1"/>
              <a:t>toutes</a:t>
            </a:r>
            <a:r>
              <a:rPr lang="en-CA" sz="2400" dirty="0"/>
              <a:t> les </a:t>
            </a:r>
            <a:r>
              <a:rPr lang="en-CA" sz="2400" dirty="0" err="1"/>
              <a:t>habiletés</a:t>
            </a:r>
            <a:r>
              <a:rPr lang="en-CA" sz="2400" dirty="0"/>
              <a:t> </a:t>
            </a:r>
            <a:r>
              <a:rPr lang="en-CA" sz="2400" dirty="0" err="1"/>
              <a:t>nécessaires</a:t>
            </a:r>
            <a:r>
              <a:rPr lang="en-CA" sz="2400" dirty="0"/>
              <a:t> pour </a:t>
            </a:r>
            <a:r>
              <a:rPr lang="en-CA" sz="2400" dirty="0" err="1"/>
              <a:t>concrétiser</a:t>
            </a:r>
            <a:r>
              <a:rPr lang="en-CA" sz="2400" dirty="0"/>
              <a:t> le </a:t>
            </a:r>
            <a:r>
              <a:rPr lang="en-CA" sz="2400" dirty="0" err="1"/>
              <a:t>changement</a:t>
            </a:r>
            <a:r>
              <a:rPr lang="en-CA" sz="2400" dirty="0"/>
              <a:t>.</a:t>
            </a:r>
          </a:p>
        </p:txBody>
      </p:sp>
      <p:sp>
        <p:nvSpPr>
          <p:cNvPr id="2" name="Title 1"/>
          <p:cNvSpPr>
            <a:spLocks noGrp="1"/>
          </p:cNvSpPr>
          <p:nvPr>
            <p:ph type="title"/>
          </p:nvPr>
        </p:nvSpPr>
        <p:spPr/>
        <p:txBody>
          <a:bodyPr/>
          <a:lstStyle/>
          <a:p>
            <a:r>
              <a:rPr lang="en-US" dirty="0" err="1" smtClean="0"/>
              <a:t>Incapacité</a:t>
            </a:r>
            <a:r>
              <a:rPr lang="en-US" dirty="0" smtClean="0"/>
              <a:t> </a:t>
            </a:r>
            <a:r>
              <a:rPr lang="en-US" dirty="0" err="1" smtClean="0"/>
              <a:t>à</a:t>
            </a:r>
            <a:r>
              <a:rPr lang="en-US" dirty="0" smtClean="0"/>
              <a:t> </a:t>
            </a:r>
            <a:r>
              <a:rPr lang="en-US" dirty="0" err="1"/>
              <a:t>s’adapter</a:t>
            </a:r>
            <a:endParaRPr lang="en-US" dirty="0"/>
          </a:p>
        </p:txBody>
      </p:sp>
    </p:spTree>
    <p:extLst>
      <p:ext uri="{BB962C8B-B14F-4D97-AF65-F5344CB8AC3E}">
        <p14:creationId xmlns:p14="http://schemas.microsoft.com/office/powerpoint/2010/main" val="148599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4425882" cy="2887576"/>
          </a:xfrm>
        </p:spPr>
        <p:txBody>
          <a:bodyPr>
            <a:normAutofit/>
          </a:bodyPr>
          <a:lstStyle/>
          <a:p>
            <a:r>
              <a:rPr lang="en-US" sz="3600" dirty="0"/>
              <a:t>Des </a:t>
            </a:r>
            <a:r>
              <a:rPr lang="en-US" sz="3600" dirty="0" err="1"/>
              <a:t>emplois</a:t>
            </a:r>
            <a:r>
              <a:rPr lang="en-US" sz="3600" dirty="0"/>
              <a:t> </a:t>
            </a:r>
            <a:r>
              <a:rPr lang="en-US" sz="3600" dirty="0" err="1"/>
              <a:t>enrichissants</a:t>
            </a:r>
            <a:r>
              <a:rPr lang="en-US" sz="3600" dirty="0"/>
              <a:t> </a:t>
            </a:r>
            <a:br>
              <a:rPr lang="en-US" sz="3600" dirty="0"/>
            </a:br>
            <a:r>
              <a:rPr lang="en-US" sz="3600" dirty="0"/>
              <a:t>qui </a:t>
            </a:r>
            <a:r>
              <a:rPr lang="en-US" sz="3600" dirty="0" err="1"/>
              <a:t>s’appuient</a:t>
            </a:r>
            <a:r>
              <a:rPr lang="en-US" sz="3600" dirty="0"/>
              <a:t> </a:t>
            </a:r>
            <a:r>
              <a:rPr lang="en-US" sz="3600" dirty="0" err="1"/>
              <a:t>sur</a:t>
            </a:r>
            <a:r>
              <a:rPr lang="en-US" sz="3600" dirty="0"/>
              <a:t> </a:t>
            </a:r>
            <a:r>
              <a:rPr lang="en-US" sz="3600" dirty="0" err="1"/>
              <a:t>l’adaptabilité</a:t>
            </a:r>
            <a:endParaRPr lang="en-US" sz="3600" dirty="0"/>
          </a:p>
        </p:txBody>
      </p:sp>
      <p:pic>
        <p:nvPicPr>
          <p:cNvPr id="4" name="Content Placeholder 7" descr="CoolJobs-Adap-FRE.jpg"/>
          <p:cNvPicPr>
            <a:picLocks noChangeAspect="1"/>
          </p:cNvPicPr>
          <p:nvPr/>
        </p:nvPicPr>
        <p:blipFill>
          <a:blip r:embed="rId3">
            <a:extLst>
              <a:ext uri="{28A0092B-C50C-407E-A947-70E740481C1C}">
                <a14:useLocalDpi xmlns:a14="http://schemas.microsoft.com/office/drawing/2010/main" val="0"/>
              </a:ext>
            </a:extLst>
          </a:blip>
          <a:srcRect l="-12203" r="-12203"/>
          <a:stretch>
            <a:fillRect/>
          </a:stretch>
        </p:blipFill>
        <p:spPr>
          <a:xfrm>
            <a:off x="4093019" y="295419"/>
            <a:ext cx="5232568" cy="4597179"/>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Commencez</a:t>
            </a:r>
            <a:r>
              <a:rPr lang="en-US" dirty="0"/>
              <a:t> par </a:t>
            </a:r>
            <a:r>
              <a:rPr lang="en-US" dirty="0" err="1"/>
              <a:t>une</a:t>
            </a:r>
            <a:r>
              <a:rPr lang="en-US" dirty="0"/>
              <a:t> </a:t>
            </a:r>
            <a:r>
              <a:rPr lang="en-US" dirty="0" err="1" smtClean="0"/>
              <a:t>activité</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179638" algn="l"/>
              </a:tabLst>
            </a:pPr>
            <a:r>
              <a:rPr lang="en-US" sz="3200" dirty="0" err="1"/>
              <a:t>Activité</a:t>
            </a:r>
            <a:r>
              <a:rPr lang="en-US" sz="3200" dirty="0"/>
              <a:t> 1  	Tours </a:t>
            </a:r>
            <a:r>
              <a:rPr lang="en-US" sz="3200" dirty="0" err="1"/>
              <a:t>tactiques</a:t>
            </a:r>
            <a:endParaRPr lang="en-US" sz="3200" dirty="0"/>
          </a:p>
          <a:p>
            <a:pPr>
              <a:tabLst>
                <a:tab pos="2179638" algn="l"/>
              </a:tabLst>
            </a:pPr>
            <a:r>
              <a:rPr lang="en-US" sz="3200" dirty="0" err="1"/>
              <a:t>Activité</a:t>
            </a:r>
            <a:r>
              <a:rPr lang="en-US" sz="3200" dirty="0"/>
              <a:t> 2  	</a:t>
            </a:r>
            <a:r>
              <a:rPr lang="en-US" sz="3200" dirty="0" err="1"/>
              <a:t>Positifs</a:t>
            </a:r>
            <a:r>
              <a:rPr lang="en-US" sz="3200" dirty="0"/>
              <a:t> </a:t>
            </a:r>
            <a:br>
              <a:rPr lang="en-US" sz="3200" dirty="0"/>
            </a:br>
            <a:r>
              <a:rPr lang="en-US" sz="3200" dirty="0"/>
              <a:t>	et </a:t>
            </a:r>
            <a:r>
              <a:rPr lang="en-US" sz="3200" dirty="0" err="1"/>
              <a:t>négatifs</a:t>
            </a:r>
            <a:endParaRPr lang="en-US" sz="3200" dirty="0"/>
          </a:p>
          <a:p>
            <a:endParaRPr lang="en-US" dirty="0"/>
          </a:p>
        </p:txBody>
      </p:sp>
      <p:sp>
        <p:nvSpPr>
          <p:cNvPr id="5" name="Alternate Process 4"/>
          <p:cNvSpPr/>
          <p:nvPr/>
        </p:nvSpPr>
        <p:spPr>
          <a:xfrm>
            <a:off x="5854526" y="2210877"/>
            <a:ext cx="2739232" cy="2133909"/>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950857"/>
            <a:ext cx="2758673" cy="3158435"/>
          </a:xfrm>
        </p:spPr>
        <p:txBody>
          <a:bodyPr/>
          <a:lstStyle/>
          <a:p>
            <a:pPr marL="0" indent="0">
              <a:buNone/>
            </a:pPr>
            <a:r>
              <a:rPr lang="en-US" sz="3200" dirty="0" err="1"/>
              <a:t>Vous</a:t>
            </a:r>
            <a:r>
              <a:rPr lang="en-US" sz="3200" dirty="0"/>
              <a:t> </a:t>
            </a:r>
            <a:r>
              <a:rPr lang="en-US" sz="3200" dirty="0" err="1"/>
              <a:t>faites</a:t>
            </a:r>
            <a:r>
              <a:rPr lang="en-US" sz="3200" dirty="0"/>
              <a:t> </a:t>
            </a:r>
            <a:r>
              <a:rPr lang="en-US" sz="3200" dirty="0" err="1"/>
              <a:t>preuve</a:t>
            </a:r>
            <a:r>
              <a:rPr lang="en-US" sz="3200" dirty="0"/>
              <a:t> </a:t>
            </a:r>
            <a:r>
              <a:rPr lang="en-US" sz="3200" b="1" dirty="0" err="1"/>
              <a:t>d'adaptabilité</a:t>
            </a:r>
            <a:r>
              <a:rPr lang="en-US" sz="3200" dirty="0"/>
              <a:t> </a:t>
            </a:r>
            <a:r>
              <a:rPr lang="en-US" sz="3200" dirty="0" err="1"/>
              <a:t>si</a:t>
            </a:r>
            <a:r>
              <a:rPr lang="en-US" sz="3200" dirty="0"/>
              <a:t> </a:t>
            </a:r>
            <a:r>
              <a:rPr lang="en-US" sz="3200" dirty="0" err="1"/>
              <a:t>vous</a:t>
            </a:r>
            <a:r>
              <a:rPr lang="en-US" sz="3200" dirty="0"/>
              <a:t> . . . </a:t>
            </a:r>
          </a:p>
        </p:txBody>
      </p:sp>
      <p:sp>
        <p:nvSpPr>
          <p:cNvPr id="2" name="Text Placeholder 1"/>
          <p:cNvSpPr>
            <a:spLocks noGrp="1"/>
          </p:cNvSpPr>
          <p:nvPr>
            <p:ph type="body" sz="quarter" idx="12"/>
          </p:nvPr>
        </p:nvSpPr>
        <p:spPr>
          <a:xfrm>
            <a:off x="3746963" y="689982"/>
            <a:ext cx="4656267" cy="3763535"/>
          </a:xfrm>
        </p:spPr>
        <p:txBody>
          <a:bodyPr/>
          <a:lstStyle/>
          <a:p>
            <a:pPr marL="574675" indent="-574675">
              <a:lnSpc>
                <a:spcPct val="90000"/>
              </a:lnSpc>
              <a:spcAft>
                <a:spcPts val="450"/>
              </a:spcAft>
              <a:buFont typeface="+mj-lt"/>
              <a:buAutoNum type="arabicPeriod"/>
            </a:pPr>
            <a:r>
              <a:rPr lang="en-US" dirty="0" err="1"/>
              <a:t>Faites</a:t>
            </a:r>
            <a:r>
              <a:rPr lang="en-US" dirty="0"/>
              <a:t> des suggestions</a:t>
            </a:r>
          </a:p>
          <a:p>
            <a:pPr marL="574675" indent="-574675">
              <a:lnSpc>
                <a:spcPct val="90000"/>
              </a:lnSpc>
              <a:spcAft>
                <a:spcPts val="450"/>
              </a:spcAft>
              <a:buFont typeface="+mj-lt"/>
              <a:buAutoNum type="arabicPeriod"/>
            </a:pPr>
            <a:r>
              <a:rPr lang="en-US" dirty="0" err="1"/>
              <a:t>Portez</a:t>
            </a:r>
            <a:r>
              <a:rPr lang="en-US" dirty="0"/>
              <a:t> des </a:t>
            </a:r>
            <a:r>
              <a:rPr lang="en-US" dirty="0" err="1"/>
              <a:t>vêtements</a:t>
            </a:r>
            <a:r>
              <a:rPr lang="en-US" dirty="0"/>
              <a:t> qui </a:t>
            </a:r>
            <a:r>
              <a:rPr lang="en-US" dirty="0" err="1"/>
              <a:t>assurent</a:t>
            </a:r>
            <a:r>
              <a:rPr lang="en-US" dirty="0"/>
              <a:t> </a:t>
            </a:r>
            <a:r>
              <a:rPr lang="en-US" dirty="0" err="1"/>
              <a:t>votre</a:t>
            </a:r>
            <a:r>
              <a:rPr lang="en-US" dirty="0"/>
              <a:t> </a:t>
            </a:r>
            <a:r>
              <a:rPr lang="en-US" dirty="0" err="1"/>
              <a:t>sécurité</a:t>
            </a:r>
            <a:endParaRPr lang="en-US" dirty="0"/>
          </a:p>
          <a:p>
            <a:pPr marL="574675" indent="-574675">
              <a:lnSpc>
                <a:spcPct val="90000"/>
              </a:lnSpc>
              <a:spcAft>
                <a:spcPts val="450"/>
              </a:spcAft>
              <a:buFont typeface="+mj-lt"/>
              <a:buAutoNum type="arabicPeriod"/>
            </a:pPr>
            <a:r>
              <a:rPr lang="en-US" dirty="0" err="1"/>
              <a:t>Savez</a:t>
            </a:r>
            <a:r>
              <a:rPr lang="en-US" dirty="0"/>
              <a:t> </a:t>
            </a:r>
            <a:r>
              <a:rPr lang="en-US" dirty="0" err="1"/>
              <a:t>choisir</a:t>
            </a:r>
            <a:r>
              <a:rPr lang="en-US" dirty="0"/>
              <a:t> </a:t>
            </a:r>
            <a:r>
              <a:rPr lang="en-US" dirty="0" err="1"/>
              <a:t>parmi</a:t>
            </a:r>
            <a:r>
              <a:rPr lang="en-US" dirty="0"/>
              <a:t> </a:t>
            </a:r>
            <a:r>
              <a:rPr lang="en-US" dirty="0" err="1"/>
              <a:t>diverses</a:t>
            </a:r>
            <a:r>
              <a:rPr lang="en-US" dirty="0"/>
              <a:t> options</a:t>
            </a:r>
          </a:p>
          <a:p>
            <a:pPr marL="574675" indent="-574675">
              <a:lnSpc>
                <a:spcPct val="90000"/>
              </a:lnSpc>
              <a:spcAft>
                <a:spcPts val="450"/>
              </a:spcAft>
              <a:buFont typeface="+mj-lt"/>
              <a:buAutoNum type="arabicPeriod"/>
            </a:pPr>
            <a:r>
              <a:rPr lang="en-US" dirty="0" err="1"/>
              <a:t>Donnez</a:t>
            </a:r>
            <a:r>
              <a:rPr lang="en-US" dirty="0"/>
              <a:t> suite aux situations </a:t>
            </a:r>
            <a:r>
              <a:rPr lang="en-US" dirty="0" err="1" smtClean="0"/>
              <a:t>d’urgence</a:t>
            </a:r>
            <a:r>
              <a:rPr lang="en-US" dirty="0" smtClean="0"/>
              <a:t>.</a:t>
            </a:r>
            <a:endParaRPr lang="en-US" dirty="0"/>
          </a:p>
          <a:p>
            <a:pPr marL="574675" indent="-574675">
              <a:buNone/>
            </a:pPr>
            <a:endParaRPr lang="en-US" dirty="0"/>
          </a:p>
        </p:txBody>
      </p:sp>
    </p:spTree>
    <p:extLst>
      <p:ext uri="{BB962C8B-B14F-4D97-AF65-F5344CB8AC3E}">
        <p14:creationId xmlns:p14="http://schemas.microsoft.com/office/powerpoint/2010/main" val="3265729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8057725" cy="3670213"/>
          </a:xfrm>
        </p:spPr>
        <p:txBody>
          <a:bodyPr/>
          <a:lstStyle/>
          <a:p>
            <a:pPr marL="0" indent="0">
              <a:spcAft>
                <a:spcPts val="600"/>
              </a:spcAft>
              <a:buNone/>
            </a:pPr>
            <a:r>
              <a:rPr lang="en-US" b="1" dirty="0" err="1"/>
              <a:t>L'adaptabilité</a:t>
            </a:r>
            <a:r>
              <a:rPr lang="en-US" dirty="0"/>
              <a:t> </a:t>
            </a:r>
            <a:r>
              <a:rPr lang="en-US" sz="3000" dirty="0" err="1"/>
              <a:t>est</a:t>
            </a:r>
            <a:r>
              <a:rPr lang="en-US" sz="3000" dirty="0"/>
              <a:t> </a:t>
            </a:r>
            <a:r>
              <a:rPr lang="en-US" sz="3000" dirty="0" err="1"/>
              <a:t>votre</a:t>
            </a:r>
            <a:r>
              <a:rPr lang="en-US" sz="3000" dirty="0"/>
              <a:t> </a:t>
            </a:r>
            <a:r>
              <a:rPr lang="en-US" sz="3000" dirty="0" err="1"/>
              <a:t>capacité</a:t>
            </a:r>
            <a:r>
              <a:rPr lang="en-US" sz="3000" dirty="0"/>
              <a:t> </a:t>
            </a:r>
            <a:r>
              <a:rPr lang="en-US" sz="3000" dirty="0" err="1"/>
              <a:t>à</a:t>
            </a:r>
            <a:r>
              <a:rPr lang="en-US" sz="3000" dirty="0"/>
              <a:t> </a:t>
            </a:r>
            <a:r>
              <a:rPr lang="en-US" sz="3000" dirty="0" err="1"/>
              <a:t>atteindre</a:t>
            </a:r>
            <a:r>
              <a:rPr lang="en-US" sz="3000" dirty="0"/>
              <a:t> des buts </a:t>
            </a:r>
            <a:r>
              <a:rPr lang="en-US" sz="3000" dirty="0" err="1"/>
              <a:t>ou</a:t>
            </a:r>
            <a:r>
              <a:rPr lang="en-US" sz="3000" dirty="0"/>
              <a:t> </a:t>
            </a:r>
            <a:r>
              <a:rPr lang="en-US" sz="3000" dirty="0" err="1"/>
              <a:t>à</a:t>
            </a:r>
            <a:r>
              <a:rPr lang="en-US" sz="3000" dirty="0"/>
              <a:t> </a:t>
            </a:r>
            <a:r>
              <a:rPr lang="en-US" sz="3000" dirty="0" err="1"/>
              <a:t>rajuster</a:t>
            </a:r>
            <a:r>
              <a:rPr lang="en-US" sz="3000" dirty="0"/>
              <a:t> </a:t>
            </a:r>
            <a:r>
              <a:rPr lang="en-US" sz="3000" dirty="0" err="1"/>
              <a:t>ceux</a:t>
            </a:r>
            <a:r>
              <a:rPr lang="en-US" sz="3000" dirty="0"/>
              <a:t>-ci </a:t>
            </a:r>
            <a:r>
              <a:rPr lang="en-US" sz="3000" dirty="0" err="1"/>
              <a:t>lorsque</a:t>
            </a:r>
            <a:r>
              <a:rPr lang="en-US" sz="3000" dirty="0"/>
              <a:t> des </a:t>
            </a:r>
            <a:r>
              <a:rPr lang="en-US" sz="3000" dirty="0" err="1"/>
              <a:t>changements</a:t>
            </a:r>
            <a:r>
              <a:rPr lang="en-US" sz="3000" dirty="0"/>
              <a:t>, </a:t>
            </a:r>
            <a:r>
              <a:rPr lang="en-US" sz="3000" dirty="0" err="1"/>
              <a:t>attendus</a:t>
            </a:r>
            <a:r>
              <a:rPr lang="en-US" sz="3000" dirty="0"/>
              <a:t> </a:t>
            </a:r>
            <a:r>
              <a:rPr lang="en-US" sz="3000" dirty="0" err="1"/>
              <a:t>ou</a:t>
            </a:r>
            <a:r>
              <a:rPr lang="en-US" sz="3000" dirty="0"/>
              <a:t> non, </a:t>
            </a:r>
            <a:r>
              <a:rPr lang="en-US" sz="3000" dirty="0" err="1"/>
              <a:t>surviennent</a:t>
            </a:r>
            <a:r>
              <a:rPr lang="en-US" sz="3000" dirty="0"/>
              <a:t>. </a:t>
            </a:r>
          </a:p>
          <a:p>
            <a:pPr marL="0" indent="0">
              <a:spcAft>
                <a:spcPts val="600"/>
              </a:spcAft>
              <a:buNone/>
            </a:pPr>
            <a:r>
              <a:rPr lang="en-US" sz="3000" dirty="0"/>
              <a:t>On </a:t>
            </a:r>
            <a:r>
              <a:rPr lang="en-US" sz="3000" dirty="0" err="1"/>
              <a:t>montre</a:t>
            </a:r>
            <a:r>
              <a:rPr lang="en-US" sz="3000" dirty="0"/>
              <a:t> son </a:t>
            </a:r>
            <a:r>
              <a:rPr lang="en-US" sz="3000" dirty="0" err="1"/>
              <a:t>adaptabilité</a:t>
            </a:r>
            <a:r>
              <a:rPr lang="en-US" sz="3000" dirty="0"/>
              <a:t> en </a:t>
            </a:r>
            <a:r>
              <a:rPr lang="en-US" sz="3000" dirty="0" err="1"/>
              <a:t>planifiant</a:t>
            </a:r>
            <a:r>
              <a:rPr lang="en-US" sz="3000" dirty="0"/>
              <a:t>, </a:t>
            </a:r>
            <a:br>
              <a:rPr lang="en-US" sz="3000" dirty="0"/>
            </a:br>
            <a:r>
              <a:rPr lang="en-US" sz="3000" dirty="0"/>
              <a:t>en </a:t>
            </a:r>
            <a:r>
              <a:rPr lang="en-US" sz="3000" dirty="0" err="1"/>
              <a:t>maintenant</a:t>
            </a:r>
            <a:r>
              <a:rPr lang="en-US" sz="3000" dirty="0"/>
              <a:t> le cap, en </a:t>
            </a:r>
            <a:r>
              <a:rPr lang="en-US" sz="3000" dirty="0" err="1"/>
              <a:t>faisant</a:t>
            </a:r>
            <a:r>
              <a:rPr lang="en-US" sz="3000" dirty="0"/>
              <a:t> </a:t>
            </a:r>
            <a:r>
              <a:rPr lang="en-US" sz="3000" dirty="0" err="1"/>
              <a:t>preuve</a:t>
            </a:r>
            <a:r>
              <a:rPr lang="en-US" sz="3000" dirty="0"/>
              <a:t> de </a:t>
            </a:r>
            <a:r>
              <a:rPr lang="en-US" sz="3000" dirty="0" err="1"/>
              <a:t>persistance</a:t>
            </a:r>
            <a:r>
              <a:rPr lang="en-US" sz="3000" dirty="0"/>
              <a:t> et en se relevant </a:t>
            </a:r>
            <a:r>
              <a:rPr lang="en-US" sz="3000" dirty="0" err="1"/>
              <a:t>à</a:t>
            </a:r>
            <a:r>
              <a:rPr lang="en-US" sz="3000" dirty="0"/>
              <a:t> la suite </a:t>
            </a:r>
            <a:r>
              <a:rPr lang="en-US" sz="3000" dirty="0" err="1"/>
              <a:t>d’échecs</a:t>
            </a:r>
            <a:r>
              <a:rPr lang="en-US" sz="3000" dirty="0"/>
              <a:t>.</a:t>
            </a:r>
            <a:endParaRPr lang="en-US" sz="3000" dirty="0"/>
          </a:p>
        </p:txBody>
      </p:sp>
    </p:spTree>
    <p:extLst>
      <p:ext uri="{BB962C8B-B14F-4D97-AF65-F5344CB8AC3E}">
        <p14:creationId xmlns:p14="http://schemas.microsoft.com/office/powerpoint/2010/main" val="3960959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L'adaptabilité</a:t>
            </a:r>
            <a:r>
              <a:rPr lang="en-US" dirty="0"/>
              <a:t> </a:t>
            </a:r>
            <a:r>
              <a:rPr lang="en-US" dirty="0" err="1"/>
              <a:t>concrètement</a:t>
            </a:r>
            <a:endParaRPr lang="en-US" dirty="0"/>
          </a:p>
        </p:txBody>
      </p:sp>
      <p:sp>
        <p:nvSpPr>
          <p:cNvPr id="12" name="Text Placeholder 11"/>
          <p:cNvSpPr>
            <a:spLocks noGrp="1"/>
          </p:cNvSpPr>
          <p:nvPr>
            <p:ph type="body" sz="quarter" idx="11"/>
          </p:nvPr>
        </p:nvSpPr>
        <p:spPr>
          <a:xfrm>
            <a:off x="596347" y="1144742"/>
            <a:ext cx="2774351" cy="1301556"/>
          </a:xfrm>
        </p:spPr>
        <p:txBody>
          <a:bodyPr/>
          <a:lstStyle/>
          <a:p>
            <a:pPr marL="0" indent="0">
              <a:buNone/>
            </a:pPr>
            <a:r>
              <a:rPr lang="en-US" dirty="0" err="1"/>
              <a:t>L'adaptabilité</a:t>
            </a:r>
            <a:r>
              <a:rPr lang="en-US" dirty="0"/>
              <a:t> </a:t>
            </a:r>
            <a:r>
              <a:rPr lang="en-US" dirty="0" err="1"/>
              <a:t>est</a:t>
            </a:r>
            <a:r>
              <a:rPr lang="en-US" dirty="0"/>
              <a:t> la </a:t>
            </a:r>
            <a:r>
              <a:rPr lang="en-US" dirty="0" err="1"/>
              <a:t>clé</a:t>
            </a:r>
            <a:r>
              <a:rPr lang="en-US" dirty="0"/>
              <a:t> du </a:t>
            </a:r>
            <a:r>
              <a:rPr lang="en-US" dirty="0" err="1"/>
              <a:t>succès</a:t>
            </a:r>
            <a:r>
              <a:rPr lang="en-US" dirty="0"/>
              <a:t>!</a:t>
            </a:r>
          </a:p>
        </p:txBody>
      </p:sp>
      <p:sp>
        <p:nvSpPr>
          <p:cNvPr id="4" name="TextBox 3"/>
          <p:cNvSpPr txBox="1"/>
          <p:nvPr/>
        </p:nvSpPr>
        <p:spPr>
          <a:xfrm>
            <a:off x="3151731" y="3888989"/>
            <a:ext cx="3135013" cy="646331"/>
          </a:xfrm>
          <a:prstGeom prst="rect">
            <a:avLst/>
          </a:prstGeom>
          <a:noFill/>
        </p:spPr>
        <p:txBody>
          <a:bodyPr wrap="square" rtlCol="0">
            <a:spAutoFit/>
          </a:bodyPr>
          <a:lstStyle/>
          <a:p>
            <a:r>
              <a:rPr lang="en-US" dirty="0" err="1">
                <a:solidFill>
                  <a:srgbClr val="505150"/>
                </a:solidFill>
                <a:latin typeface="Calibri"/>
                <a:cs typeface="Calibri"/>
              </a:rPr>
              <a:t>Travailleur</a:t>
            </a:r>
            <a:r>
              <a:rPr lang="en-US" dirty="0">
                <a:solidFill>
                  <a:srgbClr val="505150"/>
                </a:solidFill>
                <a:latin typeface="Calibri"/>
                <a:cs typeface="Calibri"/>
              </a:rPr>
              <a:t>/</a:t>
            </a:r>
            <a:r>
              <a:rPr lang="en-US" dirty="0" err="1">
                <a:solidFill>
                  <a:srgbClr val="505150"/>
                </a:solidFill>
                <a:latin typeface="Calibri"/>
                <a:cs typeface="Calibri"/>
              </a:rPr>
              <a:t>travailleuse</a:t>
            </a:r>
            <a:r>
              <a:rPr lang="en-US" dirty="0">
                <a:solidFill>
                  <a:srgbClr val="505150"/>
                </a:solidFill>
                <a:latin typeface="Calibri"/>
                <a:cs typeface="Calibri"/>
              </a:rPr>
              <a:t> </a:t>
            </a:r>
            <a:r>
              <a:rPr lang="en-US" dirty="0" smtClean="0">
                <a:solidFill>
                  <a:srgbClr val="505150"/>
                </a:solidFill>
                <a:latin typeface="Calibri"/>
                <a:cs typeface="Calibri"/>
              </a:rPr>
              <a:t/>
            </a:r>
            <a:br>
              <a:rPr lang="en-US" dirty="0" smtClean="0">
                <a:solidFill>
                  <a:srgbClr val="505150"/>
                </a:solidFill>
                <a:latin typeface="Calibri"/>
                <a:cs typeface="Calibri"/>
              </a:rPr>
            </a:br>
            <a:r>
              <a:rPr lang="en-US" dirty="0" smtClean="0">
                <a:solidFill>
                  <a:srgbClr val="505150"/>
                </a:solidFill>
                <a:latin typeface="Calibri"/>
                <a:cs typeface="Calibri"/>
              </a:rPr>
              <a:t>en </a:t>
            </a:r>
            <a:r>
              <a:rPr lang="en-US" dirty="0" err="1">
                <a:solidFill>
                  <a:srgbClr val="505150"/>
                </a:solidFill>
                <a:latin typeface="Calibri"/>
                <a:cs typeface="Calibri"/>
              </a:rPr>
              <a:t>recherche</a:t>
            </a:r>
            <a:r>
              <a:rPr lang="en-US" dirty="0">
                <a:solidFill>
                  <a:srgbClr val="505150"/>
                </a:solidFill>
                <a:latin typeface="Calibri"/>
                <a:cs typeface="Calibri"/>
              </a:rPr>
              <a:t> et </a:t>
            </a:r>
            <a:r>
              <a:rPr lang="en-US" dirty="0" err="1">
                <a:solidFill>
                  <a:srgbClr val="505150"/>
                </a:solidFill>
                <a:latin typeface="Calibri"/>
                <a:cs typeface="Calibri"/>
              </a:rPr>
              <a:t>sauvetage</a:t>
            </a:r>
            <a:endParaRPr lang="en-US" dirty="0">
              <a:solidFill>
                <a:srgbClr val="505150"/>
              </a:solidFill>
              <a:latin typeface="Calibri"/>
              <a:cs typeface="Calibri"/>
            </a:endParaRPr>
          </a:p>
        </p:txBody>
      </p:sp>
      <p:sp>
        <p:nvSpPr>
          <p:cNvPr id="6" name="TextBox 5"/>
          <p:cNvSpPr txBox="1"/>
          <p:nvPr/>
        </p:nvSpPr>
        <p:spPr>
          <a:xfrm>
            <a:off x="6086853" y="3465161"/>
            <a:ext cx="2963079" cy="923330"/>
          </a:xfrm>
          <a:prstGeom prst="rect">
            <a:avLst/>
          </a:prstGeom>
          <a:noFill/>
        </p:spPr>
        <p:txBody>
          <a:bodyPr wrap="square" rtlCol="0">
            <a:spAutoFit/>
          </a:bodyPr>
          <a:lstStyle/>
          <a:p>
            <a:pPr algn="ctr"/>
            <a:r>
              <a:rPr lang="en-US" dirty="0" err="1">
                <a:solidFill>
                  <a:srgbClr val="505150"/>
                </a:solidFill>
                <a:latin typeface="Calibri"/>
                <a:cs typeface="Calibri"/>
              </a:rPr>
              <a:t>Cuisinier</a:t>
            </a:r>
            <a:r>
              <a:rPr lang="en-US" dirty="0">
                <a:solidFill>
                  <a:srgbClr val="505150"/>
                </a:solidFill>
                <a:latin typeface="Calibri"/>
                <a:cs typeface="Calibri"/>
              </a:rPr>
              <a:t>/</a:t>
            </a:r>
            <a:r>
              <a:rPr lang="en-US" dirty="0" err="1">
                <a:solidFill>
                  <a:srgbClr val="505150"/>
                </a:solidFill>
                <a:latin typeface="Calibri"/>
                <a:cs typeface="Calibri"/>
              </a:rPr>
              <a:t>cuisinière</a:t>
            </a:r>
            <a:r>
              <a:rPr lang="en-US" dirty="0">
                <a:solidFill>
                  <a:srgbClr val="505150"/>
                </a:solidFill>
                <a:latin typeface="Calibri"/>
                <a:cs typeface="Calibri"/>
              </a:rPr>
              <a:t>/</a:t>
            </a:r>
            <a:r>
              <a:rPr lang="en-US" dirty="0" err="1">
                <a:solidFill>
                  <a:srgbClr val="505150"/>
                </a:solidFill>
                <a:latin typeface="Calibri"/>
                <a:cs typeface="Calibri"/>
              </a:rPr>
              <a:t>boulanger-pâtissier</a:t>
            </a:r>
            <a:r>
              <a:rPr lang="en-US" dirty="0">
                <a:solidFill>
                  <a:srgbClr val="505150"/>
                </a:solidFill>
                <a:latin typeface="Calibri"/>
                <a:cs typeface="Calibri"/>
              </a:rPr>
              <a:t>/</a:t>
            </a:r>
            <a:r>
              <a:rPr lang="en-US" dirty="0" err="1">
                <a:solidFill>
                  <a:srgbClr val="505150"/>
                </a:solidFill>
                <a:latin typeface="Calibri"/>
                <a:cs typeface="Calibri"/>
              </a:rPr>
              <a:t>boulangère-pâtissière</a:t>
            </a:r>
            <a:endParaRPr lang="en-US" dirty="0">
              <a:solidFill>
                <a:srgbClr val="505150"/>
              </a:solidFill>
              <a:latin typeface="Calibri"/>
              <a:cs typeface="Calibri"/>
            </a:endParaRPr>
          </a:p>
        </p:txBody>
      </p:sp>
      <p:sp>
        <p:nvSpPr>
          <p:cNvPr id="7" name="TextBox 6"/>
          <p:cNvSpPr txBox="1"/>
          <p:nvPr/>
        </p:nvSpPr>
        <p:spPr>
          <a:xfrm>
            <a:off x="3637756" y="3324026"/>
            <a:ext cx="2361259" cy="369332"/>
          </a:xfrm>
          <a:prstGeom prst="rect">
            <a:avLst/>
          </a:prstGeom>
          <a:noFill/>
        </p:spPr>
        <p:txBody>
          <a:bodyPr wrap="square" rtlCol="0">
            <a:spAutoFit/>
          </a:bodyPr>
          <a:lstStyle/>
          <a:p>
            <a:pPr algn="ctr"/>
            <a:r>
              <a:rPr lang="en-US" dirty="0" err="1" smtClean="0">
                <a:solidFill>
                  <a:srgbClr val="505150"/>
                </a:solidFill>
                <a:latin typeface="Calibri"/>
                <a:cs typeface="Calibri"/>
              </a:rPr>
              <a:t>Photographe</a:t>
            </a:r>
            <a:endParaRPr lang="en-CA" dirty="0" smtClean="0">
              <a:solidFill>
                <a:srgbClr val="505150"/>
              </a:solidFill>
              <a:latin typeface="Calibri"/>
              <a:cs typeface="Calibri"/>
            </a:endParaRPr>
          </a:p>
        </p:txBody>
      </p:sp>
      <p:sp>
        <p:nvSpPr>
          <p:cNvPr id="8" name="Alternate Process 7"/>
          <p:cNvSpPr>
            <a:spLocks noChangeAspect="1"/>
          </p:cNvSpPr>
          <p:nvPr/>
        </p:nvSpPr>
        <p:spPr>
          <a:xfrm>
            <a:off x="6521910" y="1176110"/>
            <a:ext cx="2069452" cy="2195396"/>
          </a:xfrm>
          <a:prstGeom prst="flowChartAlternateProcess">
            <a:avLst/>
          </a:prstGeom>
          <a:blipFill rotWithShape="1">
            <a:blip r:embed="rId3"/>
            <a:srcRect/>
            <a:stretch>
              <a:fillRect l="-6818" t="-67142" r="-4458" b="708"/>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9" name="Alternate Process 8"/>
          <p:cNvSpPr>
            <a:spLocks noChangeAspect="1"/>
          </p:cNvSpPr>
          <p:nvPr/>
        </p:nvSpPr>
        <p:spPr>
          <a:xfrm>
            <a:off x="583724" y="2468333"/>
            <a:ext cx="2457744" cy="2031573"/>
          </a:xfrm>
          <a:prstGeom prst="flowChartAlternateProcess">
            <a:avLst/>
          </a:prstGeom>
          <a:blipFill rotWithShape="1">
            <a:blip r:embed="rId4"/>
            <a:srcRect/>
            <a:stretch>
              <a:fillRect l="-15339" t="-5614" r="-34950" b="-16074"/>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11" name="Alternate Process 10"/>
          <p:cNvSpPr>
            <a:spLocks noChangeAspect="1"/>
          </p:cNvSpPr>
          <p:nvPr/>
        </p:nvSpPr>
        <p:spPr>
          <a:xfrm>
            <a:off x="3737771" y="1195380"/>
            <a:ext cx="2183471" cy="2066352"/>
          </a:xfrm>
          <a:prstGeom prst="flowChartAlternateProcess">
            <a:avLst/>
          </a:prstGeom>
          <a:blipFill rotWithShape="1">
            <a:blip r:embed="rId5"/>
            <a:srcRect/>
            <a:stretch>
              <a:fillRect l="-13198" t="-1" r="-33064" b="731"/>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2932330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950857"/>
            <a:ext cx="7007321" cy="3158435"/>
          </a:xfrm>
        </p:spPr>
        <p:txBody>
          <a:bodyPr/>
          <a:lstStyle/>
          <a:p>
            <a:r>
              <a:rPr lang="en-US" sz="2700" dirty="0"/>
              <a:t>Se </a:t>
            </a:r>
            <a:r>
              <a:rPr lang="en-US" sz="2700" dirty="0" err="1"/>
              <a:t>concentrer</a:t>
            </a:r>
            <a:r>
              <a:rPr lang="en-US" sz="2700" dirty="0"/>
              <a:t> </a:t>
            </a:r>
            <a:r>
              <a:rPr lang="en-US" sz="2700" dirty="0" err="1"/>
              <a:t>sur</a:t>
            </a:r>
            <a:r>
              <a:rPr lang="en-US" sz="2700" dirty="0"/>
              <a:t> </a:t>
            </a:r>
            <a:r>
              <a:rPr lang="en-US" sz="2700" dirty="0" err="1"/>
              <a:t>ses</a:t>
            </a:r>
            <a:r>
              <a:rPr lang="en-US" sz="2700" dirty="0"/>
              <a:t> </a:t>
            </a:r>
            <a:r>
              <a:rPr lang="en-US" sz="2700" dirty="0" err="1"/>
              <a:t>tâches</a:t>
            </a:r>
            <a:r>
              <a:rPr lang="en-US" sz="2700" dirty="0"/>
              <a:t>, </a:t>
            </a:r>
            <a:r>
              <a:rPr lang="en-US" sz="2700" dirty="0" err="1"/>
              <a:t>gérer</a:t>
            </a:r>
            <a:r>
              <a:rPr lang="en-US" sz="2700" dirty="0"/>
              <a:t> son temps et </a:t>
            </a:r>
            <a:r>
              <a:rPr lang="en-US" sz="2700" dirty="0" err="1"/>
              <a:t>être</a:t>
            </a:r>
            <a:r>
              <a:rPr lang="en-US" sz="2700" dirty="0"/>
              <a:t> </a:t>
            </a:r>
            <a:r>
              <a:rPr lang="en-US" sz="2700" dirty="0" err="1"/>
              <a:t>fiable</a:t>
            </a:r>
            <a:r>
              <a:rPr lang="en-US" sz="2700" dirty="0"/>
              <a:t>.</a:t>
            </a:r>
          </a:p>
          <a:p>
            <a:r>
              <a:rPr lang="en-US" sz="2700" dirty="0" err="1"/>
              <a:t>Anticiper</a:t>
            </a:r>
            <a:r>
              <a:rPr lang="en-US" sz="2700" dirty="0"/>
              <a:t> le </a:t>
            </a:r>
            <a:r>
              <a:rPr lang="en-US" sz="2700" dirty="0" err="1"/>
              <a:t>changement</a:t>
            </a:r>
            <a:r>
              <a:rPr lang="en-US" sz="2700" dirty="0"/>
              <a:t> et savoir </a:t>
            </a:r>
            <a:r>
              <a:rPr lang="en-US" sz="2700" dirty="0" err="1"/>
              <a:t>quand</a:t>
            </a:r>
            <a:r>
              <a:rPr lang="en-US" sz="2700" dirty="0"/>
              <a:t> changer </a:t>
            </a:r>
            <a:r>
              <a:rPr lang="en-US" sz="2700" dirty="0" err="1"/>
              <a:t>d’approche</a:t>
            </a:r>
            <a:r>
              <a:rPr lang="en-US" sz="2700" dirty="0"/>
              <a:t>.</a:t>
            </a:r>
          </a:p>
          <a:p>
            <a:r>
              <a:rPr lang="en-US" sz="2700" dirty="0" err="1"/>
              <a:t>Être</a:t>
            </a:r>
            <a:r>
              <a:rPr lang="en-US" sz="2700" dirty="0"/>
              <a:t> </a:t>
            </a:r>
            <a:r>
              <a:rPr lang="en-US" sz="2700" dirty="0" err="1"/>
              <a:t>une</a:t>
            </a:r>
            <a:r>
              <a:rPr lang="en-US" sz="2700" dirty="0"/>
              <a:t> </a:t>
            </a:r>
            <a:r>
              <a:rPr lang="en-US" sz="2700" dirty="0" err="1"/>
              <a:t>personne</a:t>
            </a:r>
            <a:r>
              <a:rPr lang="en-US" sz="2700" dirty="0"/>
              <a:t> positive et </a:t>
            </a:r>
            <a:r>
              <a:rPr lang="en-US" sz="2700" dirty="0" err="1"/>
              <a:t>optimiste</a:t>
            </a:r>
            <a:r>
              <a:rPr lang="en-US" sz="2700" dirty="0"/>
              <a:t>.</a:t>
            </a:r>
          </a:p>
          <a:p>
            <a:r>
              <a:rPr lang="en-US" sz="2700" dirty="0" err="1"/>
              <a:t>Rester</a:t>
            </a:r>
            <a:r>
              <a:rPr lang="en-US" sz="2700" dirty="0"/>
              <a:t> </a:t>
            </a:r>
            <a:r>
              <a:rPr lang="en-US" sz="2700" dirty="0" err="1"/>
              <a:t>calme</a:t>
            </a:r>
            <a:r>
              <a:rPr lang="en-US" sz="2700" dirty="0"/>
              <a:t> et encourager les </a:t>
            </a:r>
            <a:r>
              <a:rPr lang="en-US" sz="2700" dirty="0" err="1"/>
              <a:t>autres</a:t>
            </a:r>
            <a:r>
              <a:rPr lang="en-US" sz="2700" dirty="0"/>
              <a:t> </a:t>
            </a:r>
            <a:r>
              <a:rPr lang="en-US" sz="2700" dirty="0" err="1"/>
              <a:t>à</a:t>
            </a:r>
            <a:r>
              <a:rPr lang="en-US" sz="2700" dirty="0"/>
              <a:t> faire de </a:t>
            </a:r>
            <a:r>
              <a:rPr lang="en-US" sz="2700" dirty="0" err="1"/>
              <a:t>même</a:t>
            </a:r>
            <a:r>
              <a:rPr lang="en-US" sz="2700" dirty="0" smtClean="0"/>
              <a:t>.</a:t>
            </a:r>
            <a:endParaRPr lang="en-US" sz="2700" dirty="0"/>
          </a:p>
          <a:p>
            <a:pPr marL="0" indent="0" algn="r">
              <a:lnSpc>
                <a:spcPct val="80000"/>
              </a:lnSpc>
              <a:spcBef>
                <a:spcPts val="0"/>
              </a:spcBef>
              <a:buNone/>
            </a:pPr>
            <a:r>
              <a:rPr lang="en-US" sz="2400" b="1" dirty="0" smtClean="0"/>
              <a:t>suite .</a:t>
            </a:r>
            <a:r>
              <a:rPr lang="en-US" sz="2400" b="1" dirty="0" smtClean="0"/>
              <a:t>..</a:t>
            </a:r>
            <a:endParaRPr lang="en-US" sz="2400" b="1" dirty="0"/>
          </a:p>
        </p:txBody>
      </p:sp>
      <p:sp>
        <p:nvSpPr>
          <p:cNvPr id="4" name="Title 3"/>
          <p:cNvSpPr>
            <a:spLocks noGrp="1"/>
          </p:cNvSpPr>
          <p:nvPr>
            <p:ph type="title"/>
          </p:nvPr>
        </p:nvSpPr>
        <p:spPr>
          <a:xfrm>
            <a:off x="590972" y="154616"/>
            <a:ext cx="8553028" cy="839304"/>
          </a:xfrm>
        </p:spPr>
        <p:txBody>
          <a:bodyPr/>
          <a:lstStyle/>
          <a:p>
            <a:r>
              <a:rPr lang="en-US" dirty="0" err="1"/>
              <a:t>Attentes</a:t>
            </a:r>
            <a:r>
              <a:rPr lang="en-US" dirty="0"/>
              <a:t> </a:t>
            </a:r>
            <a:r>
              <a:rPr lang="en-US" dirty="0" smtClean="0"/>
              <a:t>en </a:t>
            </a:r>
            <a:r>
              <a:rPr lang="en-US" dirty="0" err="1"/>
              <a:t>matière</a:t>
            </a:r>
            <a:r>
              <a:rPr lang="en-US" dirty="0"/>
              <a:t> </a:t>
            </a:r>
            <a:r>
              <a:rPr lang="en-US" dirty="0" err="1"/>
              <a:t>d’adaptabilité</a:t>
            </a:r>
            <a:r>
              <a:rPr lang="en-US" dirty="0"/>
              <a:t/>
            </a:r>
            <a:br>
              <a:rPr lang="en-US" dirty="0"/>
            </a:br>
            <a:endParaRPr lang="en-US" dirty="0"/>
          </a:p>
        </p:txBody>
      </p:sp>
    </p:spTree>
    <p:extLst>
      <p:ext uri="{BB962C8B-B14F-4D97-AF65-F5344CB8AC3E}">
        <p14:creationId xmlns:p14="http://schemas.microsoft.com/office/powerpoint/2010/main" val="340046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950857"/>
            <a:ext cx="6176405" cy="3158435"/>
          </a:xfrm>
        </p:spPr>
        <p:txBody>
          <a:bodyPr/>
          <a:lstStyle/>
          <a:p>
            <a:r>
              <a:rPr lang="en-US" sz="2700" dirty="0" err="1"/>
              <a:t>Établir</a:t>
            </a:r>
            <a:r>
              <a:rPr lang="en-US" sz="2700" dirty="0"/>
              <a:t> des buts et des </a:t>
            </a:r>
            <a:r>
              <a:rPr lang="en-US" sz="2700" dirty="0" err="1"/>
              <a:t>attentes</a:t>
            </a:r>
            <a:r>
              <a:rPr lang="en-US" sz="2700" dirty="0"/>
              <a:t> </a:t>
            </a:r>
            <a:r>
              <a:rPr lang="en-US" sz="2700" dirty="0" err="1"/>
              <a:t>réalistes</a:t>
            </a:r>
            <a:r>
              <a:rPr lang="en-US" sz="2700" dirty="0"/>
              <a:t>.</a:t>
            </a:r>
          </a:p>
          <a:p>
            <a:r>
              <a:rPr lang="en-US" sz="2700" dirty="0" err="1"/>
              <a:t>Planifier</a:t>
            </a:r>
            <a:r>
              <a:rPr lang="en-US" sz="2700" dirty="0"/>
              <a:t> </a:t>
            </a:r>
            <a:r>
              <a:rPr lang="en-US" sz="2700" dirty="0" err="1"/>
              <a:t>ses</a:t>
            </a:r>
            <a:r>
              <a:rPr lang="en-US" sz="2700" dirty="0"/>
              <a:t> </a:t>
            </a:r>
            <a:r>
              <a:rPr lang="en-US" sz="2700" dirty="0" err="1"/>
              <a:t>tâches</a:t>
            </a:r>
            <a:r>
              <a:rPr lang="en-US" sz="2700" dirty="0"/>
              <a:t> et les classer par </a:t>
            </a:r>
            <a:r>
              <a:rPr lang="en-US" sz="2700" dirty="0" err="1"/>
              <a:t>ordre</a:t>
            </a:r>
            <a:r>
              <a:rPr lang="en-US" sz="2700" dirty="0"/>
              <a:t> de </a:t>
            </a:r>
            <a:r>
              <a:rPr lang="en-US" sz="2700" dirty="0" err="1"/>
              <a:t>priorité</a:t>
            </a:r>
            <a:r>
              <a:rPr lang="en-US" sz="2700" dirty="0"/>
              <a:t>.</a:t>
            </a:r>
          </a:p>
          <a:p>
            <a:r>
              <a:rPr lang="en-US" sz="2700" dirty="0" err="1"/>
              <a:t>Apprendre</a:t>
            </a:r>
            <a:r>
              <a:rPr lang="en-US" sz="2700" dirty="0"/>
              <a:t> de </a:t>
            </a:r>
            <a:r>
              <a:rPr lang="en-US" sz="2700" dirty="0" err="1"/>
              <a:t>ses</a:t>
            </a:r>
            <a:r>
              <a:rPr lang="en-US" sz="2700" dirty="0"/>
              <a:t> </a:t>
            </a:r>
            <a:r>
              <a:rPr lang="en-US" sz="2700" dirty="0" err="1"/>
              <a:t>erreurs</a:t>
            </a:r>
            <a:r>
              <a:rPr lang="en-US" sz="2700" dirty="0"/>
              <a:t> et </a:t>
            </a:r>
            <a:r>
              <a:rPr lang="en-US" sz="2700" dirty="0" err="1"/>
              <a:t>chercher</a:t>
            </a:r>
            <a:r>
              <a:rPr lang="en-US" sz="2700" dirty="0"/>
              <a:t> des </a:t>
            </a:r>
            <a:r>
              <a:rPr lang="en-US" sz="2700" dirty="0" err="1"/>
              <a:t>moyens</a:t>
            </a:r>
            <a:r>
              <a:rPr lang="en-US" sz="2700" dirty="0"/>
              <a:t> de </a:t>
            </a:r>
            <a:r>
              <a:rPr lang="en-US" sz="2700" dirty="0" err="1"/>
              <a:t>s’améliorer</a:t>
            </a:r>
            <a:r>
              <a:rPr lang="en-US" sz="2700" dirty="0" smtClean="0"/>
              <a:t>.</a:t>
            </a:r>
            <a:endParaRPr lang="en-US" sz="2700" dirty="0"/>
          </a:p>
        </p:txBody>
      </p:sp>
      <p:sp>
        <p:nvSpPr>
          <p:cNvPr id="4" name="Title 3"/>
          <p:cNvSpPr>
            <a:spLocks noGrp="1"/>
          </p:cNvSpPr>
          <p:nvPr>
            <p:ph type="title"/>
          </p:nvPr>
        </p:nvSpPr>
        <p:spPr>
          <a:xfrm>
            <a:off x="590972" y="154616"/>
            <a:ext cx="8553028" cy="839304"/>
          </a:xfrm>
        </p:spPr>
        <p:txBody>
          <a:bodyPr/>
          <a:lstStyle/>
          <a:p>
            <a:r>
              <a:rPr lang="en-US" dirty="0" err="1" smtClean="0"/>
              <a:t>Attentes</a:t>
            </a:r>
            <a:r>
              <a:rPr lang="en-US" dirty="0" smtClean="0"/>
              <a:t>    </a:t>
            </a:r>
            <a:r>
              <a:rPr lang="en-US" sz="2400" dirty="0" smtClean="0"/>
              <a:t>(suite)</a:t>
            </a:r>
            <a:endParaRPr lang="en-US" sz="2400" dirty="0"/>
          </a:p>
        </p:txBody>
      </p:sp>
    </p:spTree>
    <p:extLst>
      <p:ext uri="{BB962C8B-B14F-4D97-AF65-F5344CB8AC3E}">
        <p14:creationId xmlns:p14="http://schemas.microsoft.com/office/powerpoint/2010/main" val="3646589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pPr marL="0" indent="0">
              <a:buNone/>
            </a:pPr>
            <a:r>
              <a:rPr lang="en-US" dirty="0" smtClean="0"/>
              <a:t>Jacques </a:t>
            </a:r>
            <a:r>
              <a:rPr lang="en-US" dirty="0" err="1" smtClean="0"/>
              <a:t>donne</a:t>
            </a:r>
            <a:r>
              <a:rPr lang="en-US" dirty="0" smtClean="0"/>
              <a:t> de la formation </a:t>
            </a:r>
            <a:r>
              <a:rPr lang="en-US" dirty="0" err="1" smtClean="0"/>
              <a:t>à</a:t>
            </a:r>
            <a:r>
              <a:rPr lang="en-US" dirty="0" smtClean="0"/>
              <a:t> des gens </a:t>
            </a:r>
            <a:r>
              <a:rPr lang="en-US" dirty="0" err="1" smtClean="0"/>
              <a:t>depuis</a:t>
            </a:r>
            <a:r>
              <a:rPr lang="en-US" dirty="0" smtClean="0"/>
              <a:t> </a:t>
            </a:r>
            <a:r>
              <a:rPr lang="en-US" dirty="0" err="1" smtClean="0"/>
              <a:t>deux</a:t>
            </a:r>
            <a:r>
              <a:rPr lang="en-US" dirty="0" smtClean="0"/>
              <a:t> </a:t>
            </a:r>
            <a:r>
              <a:rPr lang="en-US" dirty="0" err="1" smtClean="0"/>
              <a:t>ans</a:t>
            </a:r>
            <a:r>
              <a:rPr lang="en-US" dirty="0" smtClean="0"/>
              <a:t> et on </a:t>
            </a:r>
            <a:r>
              <a:rPr lang="en-US" dirty="0" err="1" smtClean="0"/>
              <a:t>lui</a:t>
            </a:r>
            <a:r>
              <a:rPr lang="en-US" dirty="0" smtClean="0"/>
              <a:t> a </a:t>
            </a:r>
            <a:r>
              <a:rPr lang="en-US" dirty="0" err="1" smtClean="0"/>
              <a:t>demandé</a:t>
            </a:r>
            <a:r>
              <a:rPr lang="en-US" dirty="0" smtClean="0"/>
              <a:t> </a:t>
            </a:r>
            <a:r>
              <a:rPr lang="en-US" dirty="0" err="1" smtClean="0"/>
              <a:t>d’assumer</a:t>
            </a:r>
            <a:r>
              <a:rPr lang="en-US" dirty="0" smtClean="0"/>
              <a:t> des </a:t>
            </a:r>
            <a:r>
              <a:rPr lang="en-US" dirty="0" err="1" smtClean="0"/>
              <a:t>tâches</a:t>
            </a:r>
            <a:r>
              <a:rPr lang="en-US" dirty="0" smtClean="0"/>
              <a:t> </a:t>
            </a:r>
            <a:r>
              <a:rPr lang="en-US" dirty="0" err="1" smtClean="0"/>
              <a:t>à</a:t>
            </a:r>
            <a:r>
              <a:rPr lang="en-US" dirty="0" smtClean="0"/>
              <a:t> un </a:t>
            </a:r>
            <a:r>
              <a:rPr lang="en-US" dirty="0" err="1" smtClean="0"/>
              <a:t>autre</a:t>
            </a:r>
            <a:r>
              <a:rPr lang="en-US" dirty="0" smtClean="0"/>
              <a:t> </a:t>
            </a:r>
            <a:r>
              <a:rPr lang="en-US" dirty="0" err="1" smtClean="0"/>
              <a:t>endroit</a:t>
            </a:r>
            <a:r>
              <a:rPr lang="en-US" dirty="0" smtClean="0"/>
              <a:t>, </a:t>
            </a:r>
            <a:r>
              <a:rPr lang="en-US" dirty="0" err="1" smtClean="0"/>
              <a:t>à</a:t>
            </a:r>
            <a:r>
              <a:rPr lang="en-US" dirty="0" smtClean="0"/>
              <a:t> 200 km </a:t>
            </a:r>
            <a:r>
              <a:rPr lang="en-US" dirty="0" err="1" smtClean="0"/>
              <a:t>d’où</a:t>
            </a:r>
            <a:r>
              <a:rPr lang="en-US" dirty="0" smtClean="0"/>
              <a:t> </a:t>
            </a:r>
            <a:r>
              <a:rPr lang="en-US" dirty="0" err="1" smtClean="0"/>
              <a:t>il</a:t>
            </a:r>
            <a:r>
              <a:rPr lang="en-US" dirty="0" smtClean="0"/>
              <a:t> se </a:t>
            </a:r>
            <a:r>
              <a:rPr lang="en-US" dirty="0" err="1" smtClean="0"/>
              <a:t>trouve</a:t>
            </a:r>
            <a:r>
              <a:rPr lang="en-US" dirty="0" smtClean="0"/>
              <a:t>. Il </a:t>
            </a:r>
            <a:r>
              <a:rPr lang="en-US" dirty="0" err="1" smtClean="0"/>
              <a:t>craint</a:t>
            </a:r>
            <a:r>
              <a:rPr lang="en-US" dirty="0" smtClean="0"/>
              <a:t> </a:t>
            </a:r>
            <a:r>
              <a:rPr lang="en-US" dirty="0" err="1" smtClean="0"/>
              <a:t>que</a:t>
            </a:r>
            <a:r>
              <a:rPr lang="en-US" dirty="0" smtClean="0"/>
              <a:t> le </a:t>
            </a:r>
            <a:r>
              <a:rPr lang="en-US" dirty="0" err="1" smtClean="0"/>
              <a:t>déplacement</a:t>
            </a:r>
            <a:r>
              <a:rPr lang="en-US" dirty="0" smtClean="0"/>
              <a:t> </a:t>
            </a:r>
            <a:r>
              <a:rPr lang="en-US" dirty="0" err="1" smtClean="0"/>
              <a:t>supplémentaire</a:t>
            </a:r>
            <a:r>
              <a:rPr lang="en-US" dirty="0" smtClean="0"/>
              <a:t> </a:t>
            </a:r>
            <a:r>
              <a:rPr lang="en-US" dirty="0" err="1" smtClean="0"/>
              <a:t>ait</a:t>
            </a:r>
            <a:r>
              <a:rPr lang="en-US" dirty="0" smtClean="0"/>
              <a:t> de </a:t>
            </a:r>
            <a:r>
              <a:rPr lang="en-US" dirty="0" err="1" smtClean="0"/>
              <a:t>grandes</a:t>
            </a:r>
            <a:r>
              <a:rPr lang="en-US" dirty="0" smtClean="0"/>
              <a:t> </a:t>
            </a:r>
            <a:r>
              <a:rPr lang="en-US" dirty="0" err="1" smtClean="0"/>
              <a:t>répercussions</a:t>
            </a:r>
            <a:r>
              <a:rPr lang="en-US" dirty="0" smtClean="0"/>
              <a:t> </a:t>
            </a:r>
            <a:r>
              <a:rPr lang="en-US" dirty="0" err="1" smtClean="0"/>
              <a:t>sur</a:t>
            </a:r>
            <a:r>
              <a:rPr lang="en-US" dirty="0" smtClean="0"/>
              <a:t> </a:t>
            </a:r>
            <a:r>
              <a:rPr lang="en-US" dirty="0" err="1" smtClean="0"/>
              <a:t>sa</a:t>
            </a:r>
            <a:r>
              <a:rPr lang="en-US" dirty="0" smtClean="0"/>
              <a:t> vie </a:t>
            </a:r>
            <a:r>
              <a:rPr lang="en-US" dirty="0" err="1" smtClean="0"/>
              <a:t>à</a:t>
            </a:r>
            <a:r>
              <a:rPr lang="en-US" dirty="0" smtClean="0"/>
              <a:t> la </a:t>
            </a:r>
            <a:r>
              <a:rPr lang="en-US" dirty="0" err="1" smtClean="0"/>
              <a:t>maison</a:t>
            </a:r>
            <a:r>
              <a:rPr lang="en-US" dirty="0" smtClean="0"/>
              <a:t>. </a:t>
            </a:r>
            <a:endParaRPr lang="en-US" dirty="0"/>
          </a:p>
        </p:txBody>
      </p:sp>
      <p:sp>
        <p:nvSpPr>
          <p:cNvPr id="2" name="Title 1"/>
          <p:cNvSpPr>
            <a:spLocks noGrp="1"/>
          </p:cNvSpPr>
          <p:nvPr>
            <p:ph type="title"/>
          </p:nvPr>
        </p:nvSpPr>
        <p:spPr/>
        <p:txBody>
          <a:bodyPr/>
          <a:lstStyle/>
          <a:p>
            <a:r>
              <a:rPr lang="fr-CA" smtClean="0"/>
              <a:t>Incapacité à s’adapter</a:t>
            </a:r>
            <a:br>
              <a:rPr lang="fr-CA" smtClean="0"/>
            </a:br>
            <a:endParaRPr lang="en-US" dirty="0"/>
          </a:p>
        </p:txBody>
      </p:sp>
    </p:spTree>
    <p:extLst>
      <p:ext uri="{BB962C8B-B14F-4D97-AF65-F5344CB8AC3E}">
        <p14:creationId xmlns:p14="http://schemas.microsoft.com/office/powerpoint/2010/main" val="2638586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596348" y="950857"/>
            <a:ext cx="8371278" cy="3690838"/>
          </a:xfrm>
        </p:spPr>
        <p:txBody>
          <a:bodyPr/>
          <a:lstStyle/>
          <a:p>
            <a:pPr marL="514350" indent="-514350">
              <a:spcAft>
                <a:spcPts val="600"/>
              </a:spcAft>
              <a:buFont typeface="+mj-lt"/>
              <a:buAutoNum type="arabicPeriod"/>
            </a:pPr>
            <a:r>
              <a:rPr lang="en-CA" sz="2400" b="1" dirty="0" err="1"/>
              <a:t>Peur</a:t>
            </a:r>
            <a:r>
              <a:rPr lang="en-CA" sz="2400" b="1" dirty="0"/>
              <a:t>/</a:t>
            </a:r>
            <a:r>
              <a:rPr lang="en-CA" sz="2400" b="1" dirty="0" err="1"/>
              <a:t>anxiété</a:t>
            </a:r>
            <a:r>
              <a:rPr lang="en-CA" sz="2400" b="1" dirty="0"/>
              <a:t> </a:t>
            </a:r>
            <a:r>
              <a:rPr lang="en-CA" sz="2400" dirty="0"/>
              <a:t>–</a:t>
            </a:r>
            <a:r>
              <a:rPr lang="en-US" sz="2400" dirty="0"/>
              <a:t> </a:t>
            </a:r>
            <a:r>
              <a:rPr lang="fr-CA" sz="2400" dirty="0"/>
              <a:t>La peur que </a:t>
            </a:r>
            <a:r>
              <a:rPr lang="fr-CA" sz="2400" dirty="0" smtClean="0"/>
              <a:t>le </a:t>
            </a:r>
            <a:r>
              <a:rPr lang="fr-CA" sz="2400" dirty="0"/>
              <a:t>changement ait des répercussions néfastes imprévues sur votre capacité à faire votre travail. </a:t>
            </a:r>
          </a:p>
          <a:p>
            <a:pPr marL="514350" indent="-514350">
              <a:spcAft>
                <a:spcPts val="600"/>
              </a:spcAft>
              <a:buFont typeface="+mj-lt"/>
              <a:buAutoNum type="arabicPeriod"/>
            </a:pPr>
            <a:r>
              <a:rPr lang="fr-CA" sz="2400" b="1" dirty="0" smtClean="0"/>
              <a:t>Obstacle</a:t>
            </a:r>
            <a:r>
              <a:rPr lang="fr-CA" sz="2400" dirty="0" smtClean="0"/>
              <a:t> – Il vous faut surmonter des obstacles dans votre environnement de travail qui rendront le changement difficile à concrétiser.</a:t>
            </a:r>
          </a:p>
          <a:p>
            <a:pPr marL="514350" indent="-514350">
              <a:spcAft>
                <a:spcPts val="600"/>
              </a:spcAft>
              <a:buFont typeface="+mj-lt"/>
              <a:buAutoNum type="arabicPeriod"/>
            </a:pPr>
            <a:r>
              <a:rPr lang="fr-CA" sz="2400" b="1" dirty="0" smtClean="0"/>
              <a:t>Imposition –</a:t>
            </a:r>
            <a:r>
              <a:rPr lang="fr-CA" sz="2400" dirty="0" smtClean="0"/>
              <a:t> Vous n’êtes peut-être pas d’avis que le changement est nécessaire ou qu’il s’agit d’une bonne idée.  </a:t>
            </a:r>
          </a:p>
          <a:p>
            <a:pPr marL="454025" indent="-407988"/>
            <a:endParaRPr lang="en-US" sz="2600" dirty="0"/>
          </a:p>
        </p:txBody>
      </p:sp>
      <p:sp>
        <p:nvSpPr>
          <p:cNvPr id="2" name="Title 1"/>
          <p:cNvSpPr>
            <a:spLocks noGrp="1"/>
          </p:cNvSpPr>
          <p:nvPr>
            <p:ph type="title"/>
          </p:nvPr>
        </p:nvSpPr>
        <p:spPr/>
        <p:txBody>
          <a:bodyPr/>
          <a:lstStyle/>
          <a:p>
            <a:r>
              <a:rPr lang="en-US" dirty="0" err="1" smtClean="0"/>
              <a:t>Incapacité</a:t>
            </a:r>
            <a:r>
              <a:rPr lang="en-US" dirty="0" smtClean="0"/>
              <a:t> </a:t>
            </a:r>
            <a:r>
              <a:rPr lang="en-US" dirty="0" err="1" smtClean="0"/>
              <a:t>à</a:t>
            </a:r>
            <a:r>
              <a:rPr lang="en-US" dirty="0" smtClean="0"/>
              <a:t> </a:t>
            </a:r>
            <a:r>
              <a:rPr lang="en-US" dirty="0" err="1"/>
              <a:t>s’adapter</a:t>
            </a:r>
            <a:endParaRPr lang="en-US" dirty="0"/>
          </a:p>
        </p:txBody>
      </p:sp>
    </p:spTree>
    <p:extLst>
      <p:ext uri="{BB962C8B-B14F-4D97-AF65-F5344CB8AC3E}">
        <p14:creationId xmlns:p14="http://schemas.microsoft.com/office/powerpoint/2010/main" val="20851276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5954</TotalTime>
  <Words>615</Words>
  <Application>Microsoft Macintosh PowerPoint</Application>
  <PresentationFormat>On-screen Show (16:9)</PresentationFormat>
  <Paragraphs>63</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SKILLS-2023</vt:lpstr>
      <vt:lpstr>Compétences pour réussir</vt:lpstr>
      <vt:lpstr>Commencez par une activité</vt:lpstr>
      <vt:lpstr>PowerPoint Presentation</vt:lpstr>
      <vt:lpstr>PowerPoint Presentation</vt:lpstr>
      <vt:lpstr>L'adaptabilité concrètement</vt:lpstr>
      <vt:lpstr>Attentes en matière d’adaptabilité </vt:lpstr>
      <vt:lpstr>Attentes    (suite)</vt:lpstr>
      <vt:lpstr>Incapacité à s’adapter </vt:lpstr>
      <vt:lpstr>Incapacité à s’adapter</vt:lpstr>
      <vt:lpstr>Incapacité à s’adapter </vt:lpstr>
      <vt:lpstr>Incapacité à s’adapter</vt:lpstr>
      <vt:lpstr>Des emplois enrichissants  qui s’appuient sur l’adaptabilité</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64</cp:revision>
  <dcterms:created xsi:type="dcterms:W3CDTF">2023-11-15T11:01:28Z</dcterms:created>
  <dcterms:modified xsi:type="dcterms:W3CDTF">2024-03-20T17:06:17Z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