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14"/>
  </p:notesMasterIdLst>
  <p:sldIdLst>
    <p:sldId id="256" r:id="rId5"/>
    <p:sldId id="301" r:id="rId6"/>
    <p:sldId id="302" r:id="rId7"/>
    <p:sldId id="313" r:id="rId8"/>
    <p:sldId id="314" r:id="rId9"/>
    <p:sldId id="315" r:id="rId10"/>
    <p:sldId id="316" r:id="rId11"/>
    <p:sldId id="317" r:id="rId12"/>
    <p:sldId id="312" r:id="rId13"/>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8BE8C80-9B71-0EF0-B856-2A9DAF7D39BA}" name="Michele Rogerson" initials="MR" userId="S::micheler@skillscanada.com::17d40708-dce1-4b86-94fe-cce130823a5f" providerId="AD"/>
  <p188:author id="{11EFACD4-64A3-1FBF-2316-684725D43376}" name="Marisa Sosa" initials="MS" userId="S::marisas@skillscanada.com::41c6d62e-e2ae-49ec-9be9-88f24e42ae4f"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636463"/>
    <a:srgbClr val="505150"/>
    <a:srgbClr val="FDFCFB"/>
    <a:srgbClr val="00A0D6"/>
    <a:srgbClr val="5BA03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103" autoAdjust="0"/>
    <p:restoredTop sz="60840" autoAdjust="0"/>
  </p:normalViewPr>
  <p:slideViewPr>
    <p:cSldViewPr snapToGrid="0">
      <p:cViewPr>
        <p:scale>
          <a:sx n="76" d="100"/>
          <a:sy n="76" d="100"/>
        </p:scale>
        <p:origin x="-656" y="-46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27" Type="http://schemas.microsoft.com/office/2018/10/relationships/authors" Target="author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notesMaster" Target="notesMasters/notes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EF5884-99C9-BB4A-ADA3-BD07E5543727}" type="datetimeFigureOut">
              <a:rPr lang="en-US" smtClean="0"/>
              <a:t>24-03-26</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E342EC-6DED-2245-AA22-C87F0AA07751}" type="slidenum">
              <a:rPr lang="en-US" smtClean="0"/>
              <a:t>‹#›</a:t>
            </a:fld>
            <a:endParaRPr lang="en-US"/>
          </a:p>
        </p:txBody>
      </p:sp>
    </p:spTree>
    <p:extLst>
      <p:ext uri="{BB962C8B-B14F-4D97-AF65-F5344CB8AC3E}">
        <p14:creationId xmlns:p14="http://schemas.microsoft.com/office/powerpoint/2010/main" val="17199714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A" dirty="0"/>
          </a:p>
        </p:txBody>
      </p:sp>
      <p:sp>
        <p:nvSpPr>
          <p:cNvPr id="4" name="Slide Number Placeholder 3"/>
          <p:cNvSpPr>
            <a:spLocks noGrp="1"/>
          </p:cNvSpPr>
          <p:nvPr>
            <p:ph type="sldNum" sz="quarter" idx="10"/>
          </p:nvPr>
        </p:nvSpPr>
        <p:spPr/>
        <p:txBody>
          <a:bodyPr/>
          <a:lstStyle/>
          <a:p>
            <a:fld id="{91E342EC-6DED-2245-AA22-C87F0AA07751}" type="slidenum">
              <a:rPr lang="en-US" smtClean="0"/>
              <a:t>1</a:t>
            </a:fld>
            <a:endParaRPr lang="en-US"/>
          </a:p>
        </p:txBody>
      </p:sp>
    </p:spTree>
    <p:extLst>
      <p:ext uri="{BB962C8B-B14F-4D97-AF65-F5344CB8AC3E}">
        <p14:creationId xmlns:p14="http://schemas.microsoft.com/office/powerpoint/2010/main" val="34655953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sz="1800" dirty="0" smtClean="0"/>
              <a:t>Choisissez l’une des activités dans la section « Résolution de problèmes » du livret d’activités</a:t>
            </a:r>
            <a:r>
              <a:rPr lang="en-CA" sz="1800" dirty="0" smtClean="0"/>
              <a:t>.</a:t>
            </a:r>
            <a:endParaRPr lang="en-CA" sz="1800" dirty="0"/>
          </a:p>
        </p:txBody>
      </p:sp>
      <p:sp>
        <p:nvSpPr>
          <p:cNvPr id="4" name="Slide Number Placeholder 3"/>
          <p:cNvSpPr>
            <a:spLocks noGrp="1"/>
          </p:cNvSpPr>
          <p:nvPr>
            <p:ph type="sldNum" sz="quarter" idx="10"/>
          </p:nvPr>
        </p:nvSpPr>
        <p:spPr/>
        <p:txBody>
          <a:bodyPr/>
          <a:lstStyle/>
          <a:p>
            <a:fld id="{91E342EC-6DED-2245-AA22-C87F0AA07751}" type="slidenum">
              <a:rPr lang="en-US" smtClean="0"/>
              <a:t>2</a:t>
            </a:fld>
            <a:endParaRPr lang="en-US"/>
          </a:p>
        </p:txBody>
      </p:sp>
    </p:spTree>
    <p:extLst>
      <p:ext uri="{BB962C8B-B14F-4D97-AF65-F5344CB8AC3E}">
        <p14:creationId xmlns:p14="http://schemas.microsoft.com/office/powerpoint/2010/main" val="27904344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CA" dirty="0" smtClean="0"/>
              <a:t>Lisez la définition de la résolution de problèmes. Expliquez que la résolution de problèmes peut inclure divers volets, comme réfléchir à différentes façons d’accomplir une tâche et choisir la meilleure solution possible, ou décider de ce qu’il faut faire en premier lorsque vous devez vous occuper de diverses activités. Lorsque vous êtes en mesure de réfléchir de manière approfondie, de prendre des décisions et de résoudre des problèmes efficacement, il vous est plus facile de réaliser des tâches et des activités, d’atteindre les objectifs et de respecter les délais, et ce, au travail ou dans d’autres situations de la vie quotidienne. De solides compétences en matière de résolution de problèmes vous aideront à recueillir les bons renseignements, à cerner des solutions et à prendre des décisions utiles.</a:t>
            </a:r>
          </a:p>
          <a:p>
            <a:endParaRPr lang="en-US" dirty="0"/>
          </a:p>
        </p:txBody>
      </p:sp>
      <p:sp>
        <p:nvSpPr>
          <p:cNvPr id="4" name="Slide Number Placeholder 3"/>
          <p:cNvSpPr>
            <a:spLocks noGrp="1"/>
          </p:cNvSpPr>
          <p:nvPr>
            <p:ph type="sldNum" sz="quarter" idx="10"/>
          </p:nvPr>
        </p:nvSpPr>
        <p:spPr/>
        <p:txBody>
          <a:bodyPr/>
          <a:lstStyle/>
          <a:p>
            <a:fld id="{91E342EC-6DED-2245-AA22-C87F0AA07751}" type="slidenum">
              <a:rPr lang="en-US" smtClean="0"/>
              <a:t>3</a:t>
            </a:fld>
            <a:endParaRPr lang="en-US"/>
          </a:p>
        </p:txBody>
      </p:sp>
    </p:spTree>
    <p:extLst>
      <p:ext uri="{BB962C8B-B14F-4D97-AF65-F5344CB8AC3E}">
        <p14:creationId xmlns:p14="http://schemas.microsoft.com/office/powerpoint/2010/main" val="6328018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CA" dirty="0" smtClean="0"/>
              <a:t>Demandez aux élèves d’établir l’ordre des activités ci-dessus et d’en discuter. Expliquez que la planification est un élément clé de la résolution efficace de problèmes. La planification des tâches avant le début du travail permet d’accroître l’efficacité et peut rendre le tout plus sécuritaire. Si vous êtes bien organisé(e), vous ne perdrez pas de temps à chercher des choses et vous aurez plus de temps pour travailler sur des tâches importantes. Vous augmenterez la quantité de travail que vous pouvez accomplir. De même, si vous êtes bien organisé(e), trouver les choses devrait être facile et non être une source de stress. Vous serez calme et concentré(e), et vous ferez le travail correctement – du premier coup!</a:t>
            </a:r>
          </a:p>
          <a:p>
            <a:endParaRPr lang="fr-CA" dirty="0"/>
          </a:p>
        </p:txBody>
      </p:sp>
      <p:sp>
        <p:nvSpPr>
          <p:cNvPr id="4" name="Slide Number Placeholder 3"/>
          <p:cNvSpPr>
            <a:spLocks noGrp="1"/>
          </p:cNvSpPr>
          <p:nvPr>
            <p:ph type="sldNum" sz="quarter" idx="10"/>
          </p:nvPr>
        </p:nvSpPr>
        <p:spPr/>
        <p:txBody>
          <a:bodyPr/>
          <a:lstStyle/>
          <a:p>
            <a:fld id="{91E342EC-6DED-2245-AA22-C87F0AA07751}" type="slidenum">
              <a:rPr lang="en-US" smtClean="0"/>
              <a:t>4</a:t>
            </a:fld>
            <a:endParaRPr lang="en-US"/>
          </a:p>
        </p:txBody>
      </p:sp>
    </p:spTree>
    <p:extLst>
      <p:ext uri="{BB962C8B-B14F-4D97-AF65-F5344CB8AC3E}">
        <p14:creationId xmlns:p14="http://schemas.microsoft.com/office/powerpoint/2010/main" val="17445707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CA" dirty="0" smtClean="0"/>
              <a:t>Demandez aux élèves d’établir l’ordre des activités ci-dessus et d’en discuter. Expliquez que la planification est un élément clé de la résolution efficace de problèmes. La planification des tâches avant le début du travail permet d’accroître l’efficacité et peut rendre le tout plus sécuritaire. Si vous êtes bien organisé(e), vous ne perdrez pas de temps à chercher des choses et vous aurez plus de temps pour travailler sur des tâches importantes. Vous augmenterez la quantité de travail que vous pouvez accomplir. De même, si vous êtes bien organisé(e), trouver les choses devrait être facile et non être une source de stress. Vous serez calme et concentré(e), et vous ferez le travail correctement – du premier coup!</a:t>
            </a:r>
          </a:p>
          <a:p>
            <a:endParaRPr lang="fr-CA" dirty="0"/>
          </a:p>
        </p:txBody>
      </p:sp>
      <p:sp>
        <p:nvSpPr>
          <p:cNvPr id="4" name="Slide Number Placeholder 3"/>
          <p:cNvSpPr>
            <a:spLocks noGrp="1"/>
          </p:cNvSpPr>
          <p:nvPr>
            <p:ph type="sldNum" sz="quarter" idx="10"/>
          </p:nvPr>
        </p:nvSpPr>
        <p:spPr/>
        <p:txBody>
          <a:bodyPr/>
          <a:lstStyle/>
          <a:p>
            <a:fld id="{91E342EC-6DED-2245-AA22-C87F0AA07751}" type="slidenum">
              <a:rPr lang="en-US" smtClean="0"/>
              <a:t>5</a:t>
            </a:fld>
            <a:endParaRPr lang="en-US"/>
          </a:p>
        </p:txBody>
      </p:sp>
    </p:spTree>
    <p:extLst>
      <p:ext uri="{BB962C8B-B14F-4D97-AF65-F5344CB8AC3E}">
        <p14:creationId xmlns:p14="http://schemas.microsoft.com/office/powerpoint/2010/main" val="15413439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CA" dirty="0" smtClean="0"/>
              <a:t>La prise de décision consiste à faire un choix parmi diverses options. Le choix de la meilleure solution pour le problème en cause est une partie importante de la résolution efficace des problèmes; de même, il se peut que vous deviez prendre plusieurs décisions pour résoudre un problème.</a:t>
            </a:r>
          </a:p>
          <a:p>
            <a:endParaRPr lang="fr-CA" dirty="0"/>
          </a:p>
        </p:txBody>
      </p:sp>
      <p:sp>
        <p:nvSpPr>
          <p:cNvPr id="4" name="Slide Number Placeholder 3"/>
          <p:cNvSpPr>
            <a:spLocks noGrp="1"/>
          </p:cNvSpPr>
          <p:nvPr>
            <p:ph type="sldNum" sz="quarter" idx="10"/>
          </p:nvPr>
        </p:nvSpPr>
        <p:spPr/>
        <p:txBody>
          <a:bodyPr/>
          <a:lstStyle/>
          <a:p>
            <a:fld id="{91E342EC-6DED-2245-AA22-C87F0AA07751}" type="slidenum">
              <a:rPr lang="en-US" smtClean="0"/>
              <a:t>6</a:t>
            </a:fld>
            <a:endParaRPr lang="en-US"/>
          </a:p>
        </p:txBody>
      </p:sp>
    </p:spTree>
    <p:extLst>
      <p:ext uri="{BB962C8B-B14F-4D97-AF65-F5344CB8AC3E}">
        <p14:creationId xmlns:p14="http://schemas.microsoft.com/office/powerpoint/2010/main" val="33167500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defRPr/>
            </a:pPr>
            <a:r>
              <a:rPr lang="fr-CA" dirty="0" smtClean="0"/>
              <a:t>Guidez les élèves dans le processus de résolution d’un problème en cinq étapes à l’aide de ce scénario. Expliquez que l’analyse critique des problèmes nous aide à prendre des décisions logiques qui peuvent être expliquées plus clairement aux autres. La pensée critique est une composante importante de la résolution de problèmes</a:t>
            </a:r>
            <a:r>
              <a:rPr lang="fr-CA" sz="1200" dirty="0" smtClean="0"/>
              <a:t>. </a:t>
            </a:r>
            <a:endParaRPr lang="fr-CA" dirty="0" smtClean="0"/>
          </a:p>
        </p:txBody>
      </p:sp>
      <p:sp>
        <p:nvSpPr>
          <p:cNvPr id="4" name="Slide Number Placeholder 3"/>
          <p:cNvSpPr>
            <a:spLocks noGrp="1"/>
          </p:cNvSpPr>
          <p:nvPr>
            <p:ph type="sldNum" sz="quarter" idx="10"/>
          </p:nvPr>
        </p:nvSpPr>
        <p:spPr/>
        <p:txBody>
          <a:bodyPr/>
          <a:lstStyle/>
          <a:p>
            <a:fld id="{91E342EC-6DED-2245-AA22-C87F0AA07751}" type="slidenum">
              <a:rPr lang="en-US" smtClean="0"/>
              <a:t>7</a:t>
            </a:fld>
            <a:endParaRPr lang="en-US"/>
          </a:p>
        </p:txBody>
      </p:sp>
    </p:spTree>
    <p:extLst>
      <p:ext uri="{BB962C8B-B14F-4D97-AF65-F5344CB8AC3E}">
        <p14:creationId xmlns:p14="http://schemas.microsoft.com/office/powerpoint/2010/main" val="39660303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defRPr/>
            </a:pPr>
            <a:r>
              <a:rPr lang="fr-CA" dirty="0" smtClean="0"/>
              <a:t>Guidez les élèves dans le processus de résolution d’un problème en cinq étapes à l’aide de ce scénario. Expliquez que l’analyse critique des problèmes nous aide à prendre des décisions logiques qui peuvent être expliquées plus clairement aux autres. La pensée critique est une composante importante de la résolution de problèmes</a:t>
            </a:r>
            <a:r>
              <a:rPr lang="fr-CA" sz="1200" dirty="0" smtClean="0"/>
              <a:t>. </a:t>
            </a:r>
            <a:endParaRPr lang="fr-CA" dirty="0" smtClean="0"/>
          </a:p>
          <a:p>
            <a:endParaRPr lang="en-CA" dirty="0" smtClean="0"/>
          </a:p>
          <a:p>
            <a:endParaRPr lang="en-US" dirty="0"/>
          </a:p>
        </p:txBody>
      </p:sp>
      <p:sp>
        <p:nvSpPr>
          <p:cNvPr id="4" name="Slide Number Placeholder 3"/>
          <p:cNvSpPr>
            <a:spLocks noGrp="1"/>
          </p:cNvSpPr>
          <p:nvPr>
            <p:ph type="sldNum" sz="quarter" idx="10"/>
          </p:nvPr>
        </p:nvSpPr>
        <p:spPr/>
        <p:txBody>
          <a:bodyPr/>
          <a:lstStyle/>
          <a:p>
            <a:fld id="{91E342EC-6DED-2245-AA22-C87F0AA07751}" type="slidenum">
              <a:rPr lang="en-US" smtClean="0"/>
              <a:t>8</a:t>
            </a:fld>
            <a:endParaRPr lang="en-US"/>
          </a:p>
        </p:txBody>
      </p:sp>
    </p:spTree>
    <p:extLst>
      <p:ext uri="{BB962C8B-B14F-4D97-AF65-F5344CB8AC3E}">
        <p14:creationId xmlns:p14="http://schemas.microsoft.com/office/powerpoint/2010/main" val="39660303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CA" dirty="0" smtClean="0"/>
              <a:t>Chaque jour, sur les lieux de travail, des problèmes sont résolus, des décisions sont prises et des tâches sont planifiées. Certaines de ces activités sont de petite envergure et courantes, mais d’autres ont un impact énorme sur la situation qui aura cours sur le lieu de travail, à savoir s’il y aura des difficultés ou un changement d’orientation, ou si l’on connaîtra le succès. Entreprenez une carrière dans un métier et faites partie de la solution!</a:t>
            </a:r>
          </a:p>
          <a:p>
            <a:endParaRPr lang="en-US" dirty="0"/>
          </a:p>
        </p:txBody>
      </p:sp>
      <p:sp>
        <p:nvSpPr>
          <p:cNvPr id="4" name="Slide Number Placeholder 3"/>
          <p:cNvSpPr>
            <a:spLocks noGrp="1"/>
          </p:cNvSpPr>
          <p:nvPr>
            <p:ph type="sldNum" sz="quarter" idx="10"/>
          </p:nvPr>
        </p:nvSpPr>
        <p:spPr/>
        <p:txBody>
          <a:bodyPr/>
          <a:lstStyle/>
          <a:p>
            <a:fld id="{91E342EC-6DED-2245-AA22-C87F0AA07751}" type="slidenum">
              <a:rPr lang="en-US" smtClean="0"/>
              <a:t>9</a:t>
            </a:fld>
            <a:endParaRPr lang="en-US"/>
          </a:p>
        </p:txBody>
      </p:sp>
    </p:spTree>
    <p:extLst>
      <p:ext uri="{BB962C8B-B14F-4D97-AF65-F5344CB8AC3E}">
        <p14:creationId xmlns:p14="http://schemas.microsoft.com/office/powerpoint/2010/main" val="20099463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5048" y="1"/>
            <a:ext cx="7543800" cy="2282311"/>
          </a:xfrm>
          <a:prstGeom prst="rect">
            <a:avLst/>
          </a:prstGeom>
          <a:blipFill rotWithShape="1">
            <a:blip r:embed="rId2"/>
            <a:stretch>
              <a:fillRect/>
            </a:stretch>
          </a:blipFill>
        </p:spPr>
      </p:pic>
      <p:sp>
        <p:nvSpPr>
          <p:cNvPr id="2" name="Title 1"/>
          <p:cNvSpPr>
            <a:spLocks noGrp="1"/>
          </p:cNvSpPr>
          <p:nvPr>
            <p:ph type="ctrTitle"/>
          </p:nvPr>
        </p:nvSpPr>
        <p:spPr>
          <a:xfrm>
            <a:off x="838200" y="691127"/>
            <a:ext cx="7205323" cy="1478557"/>
          </a:xfrm>
          <a:prstGeom prst="rect">
            <a:avLst/>
          </a:prstGeom>
        </p:spPr>
        <p:txBody>
          <a:bodyPr>
            <a:noAutofit/>
          </a:bodyPr>
          <a:lstStyle>
            <a:lvl1pPr algn="l">
              <a:defRPr sz="4800" b="1" i="0" spc="300">
                <a:solidFill>
                  <a:schemeClr val="bg1"/>
                </a:solidFill>
                <a:latin typeface="Komika Text Kaps"/>
                <a:cs typeface="Komika Text Kaps"/>
              </a:defRPr>
            </a:lvl1pPr>
          </a:lstStyle>
          <a:p>
            <a:r>
              <a:rPr lang="en-CA" dirty="0"/>
              <a:t>Click to edit Master title style</a:t>
            </a:r>
            <a:endParaRPr lang="en-US" dirty="0"/>
          </a:p>
        </p:txBody>
      </p:sp>
      <p:sp>
        <p:nvSpPr>
          <p:cNvPr id="3" name="Subtitle 2"/>
          <p:cNvSpPr>
            <a:spLocks noGrp="1"/>
          </p:cNvSpPr>
          <p:nvPr>
            <p:ph type="subTitle" idx="1"/>
          </p:nvPr>
        </p:nvSpPr>
        <p:spPr>
          <a:xfrm>
            <a:off x="843221" y="2850900"/>
            <a:ext cx="7462579" cy="1131721"/>
          </a:xfrm>
          <a:prstGeom prst="rect">
            <a:avLst/>
          </a:prstGeom>
        </p:spPr>
        <p:txBody>
          <a:bodyPr anchor="t" anchorCtr="0">
            <a:noAutofit/>
          </a:bodyPr>
          <a:lstStyle>
            <a:lvl1pPr marL="0" indent="0" algn="l">
              <a:buNone/>
              <a:defRPr sz="4800" spc="0">
                <a:solidFill>
                  <a:schemeClr val="bg1">
                    <a:lumMod val="50000"/>
                  </a:schemeClr>
                </a:solidFill>
                <a:latin typeface="Komika Text"/>
                <a:cs typeface="Komika Text"/>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CA" dirty="0"/>
              <a:t>Click to edit Master subtitle style</a:t>
            </a:r>
            <a:endParaRPr lang="en-US" dirty="0"/>
          </a:p>
        </p:txBody>
      </p:sp>
      <p:sp>
        <p:nvSpPr>
          <p:cNvPr id="4" name="Date Placeholder 3"/>
          <p:cNvSpPr>
            <a:spLocks noGrp="1"/>
          </p:cNvSpPr>
          <p:nvPr>
            <p:ph type="dt" sz="half" idx="10"/>
          </p:nvPr>
        </p:nvSpPr>
        <p:spPr>
          <a:xfrm>
            <a:off x="6438894" y="4763038"/>
            <a:ext cx="2133600" cy="273844"/>
          </a:xfrm>
          <a:prstGeom prst="rect">
            <a:avLst/>
          </a:prstGeom>
        </p:spPr>
        <p:txBody>
          <a:bodyPr/>
          <a:lstStyle>
            <a:lvl1pPr algn="r">
              <a:defRPr sz="1000" b="0" i="0">
                <a:solidFill>
                  <a:schemeClr val="tx1"/>
                </a:solidFill>
                <a:latin typeface="Arial" panose="020B0604020202020204" pitchFamily="34" charset="0"/>
                <a:cs typeface="Arial" panose="020B0604020202020204" pitchFamily="34" charset="0"/>
              </a:defRPr>
            </a:lvl1pPr>
          </a:lstStyle>
          <a:p>
            <a:fld id="{5F612117-C0BC-EC43-AA68-675AB14ADD96}" type="slidenum">
              <a:rPr lang="en-US" smtClean="0"/>
              <a:pPr/>
              <a:t>‹#›</a:t>
            </a:fld>
            <a:endParaRPr lang="en-US" dirty="0"/>
          </a:p>
        </p:txBody>
      </p:sp>
      <p:sp>
        <p:nvSpPr>
          <p:cNvPr id="10" name="Rectangle 9"/>
          <p:cNvSpPr/>
          <p:nvPr userDrawn="1"/>
        </p:nvSpPr>
        <p:spPr>
          <a:xfrm>
            <a:off x="765048" y="0"/>
            <a:ext cx="7543800" cy="285750"/>
          </a:xfrm>
          <a:prstGeom prst="rect">
            <a:avLst/>
          </a:prstGeom>
          <a:solidFill>
            <a:srgbClr val="00A0D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solidFill>
                <a:srgbClr val="3366FF"/>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layout">
    <p:spTree>
      <p:nvGrpSpPr>
        <p:cNvPr id="1" name=""/>
        <p:cNvGrpSpPr/>
        <p:nvPr/>
      </p:nvGrpSpPr>
      <p:grpSpPr>
        <a:xfrm>
          <a:off x="0" y="0"/>
          <a:ext cx="0" cy="0"/>
          <a:chOff x="0" y="0"/>
          <a:chExt cx="0" cy="0"/>
        </a:xfrm>
      </p:grpSpPr>
      <p:pic>
        <p:nvPicPr>
          <p:cNvPr id="7" name="Picture 6"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t="1" r="2174" b="27302"/>
          <a:stretch/>
        </p:blipFill>
        <p:spPr>
          <a:xfrm>
            <a:off x="0" y="-1"/>
            <a:ext cx="9144000" cy="3289301"/>
          </a:xfrm>
          <a:prstGeom prst="rect">
            <a:avLst/>
          </a:prstGeom>
        </p:spPr>
      </p:pic>
      <p:sp>
        <p:nvSpPr>
          <p:cNvPr id="3" name="Title 1"/>
          <p:cNvSpPr>
            <a:spLocks noGrp="1"/>
          </p:cNvSpPr>
          <p:nvPr>
            <p:ph type="title"/>
          </p:nvPr>
        </p:nvSpPr>
        <p:spPr>
          <a:xfrm>
            <a:off x="590972" y="154616"/>
            <a:ext cx="7931537" cy="839304"/>
          </a:xfrm>
          <a:prstGeom prst="rect">
            <a:avLst/>
          </a:prstGeom>
        </p:spPr>
        <p:txBody>
          <a:bodyPr>
            <a:normAutofit/>
          </a:bodyPr>
          <a:lstStyle>
            <a:lvl1pPr>
              <a:defRPr sz="4000" b="1" i="0" spc="200">
                <a:solidFill>
                  <a:schemeClr val="bg1"/>
                </a:solidFill>
                <a:latin typeface="Komika Text Kaps"/>
                <a:cs typeface="Komika Text Kaps"/>
              </a:defRPr>
            </a:lvl1pPr>
          </a:lstStyle>
          <a:p>
            <a:r>
              <a:rPr lang="en-CA" dirty="0"/>
              <a:t>Click to edit Master title style</a:t>
            </a:r>
            <a:endParaRPr lang="en-US" dirty="0"/>
          </a:p>
        </p:txBody>
      </p:sp>
      <p:sp>
        <p:nvSpPr>
          <p:cNvPr id="4"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sp>
        <p:nvSpPr>
          <p:cNvPr id="6" name="Text Placeholder 9"/>
          <p:cNvSpPr>
            <a:spLocks noGrp="1"/>
          </p:cNvSpPr>
          <p:nvPr>
            <p:ph type="body" sz="quarter" idx="11"/>
          </p:nvPr>
        </p:nvSpPr>
        <p:spPr>
          <a:xfrm>
            <a:off x="596348" y="950857"/>
            <a:ext cx="7939640" cy="3158435"/>
          </a:xfrm>
          <a:prstGeom prst="rect">
            <a:avLst/>
          </a:prstGeom>
        </p:spPr>
        <p:txBody>
          <a:bodyPr vert="horz"/>
          <a:lstStyle>
            <a:lvl1pPr>
              <a:spcBef>
                <a:spcPts val="800"/>
              </a:spcBef>
              <a:defRPr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Tree>
    <p:extLst>
      <p:ext uri="{BB962C8B-B14F-4D97-AF65-F5344CB8AC3E}">
        <p14:creationId xmlns:p14="http://schemas.microsoft.com/office/powerpoint/2010/main" val="13093123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ull green background">
    <p:spTree>
      <p:nvGrpSpPr>
        <p:cNvPr id="1" name=""/>
        <p:cNvGrpSpPr/>
        <p:nvPr/>
      </p:nvGrpSpPr>
      <p:grpSpPr>
        <a:xfrm>
          <a:off x="0" y="0"/>
          <a:ext cx="0" cy="0"/>
          <a:chOff x="0" y="0"/>
          <a:chExt cx="0" cy="0"/>
        </a:xfrm>
      </p:grpSpPr>
      <p:pic>
        <p:nvPicPr>
          <p:cNvPr id="5" name="Picture 4"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r="2174"/>
          <a:stretch/>
        </p:blipFill>
        <p:spPr>
          <a:xfrm>
            <a:off x="0" y="-1"/>
            <a:ext cx="9144000" cy="4524663"/>
          </a:xfrm>
          <a:prstGeom prst="rect">
            <a:avLst/>
          </a:prstGeom>
        </p:spPr>
      </p:pic>
      <p:sp>
        <p:nvSpPr>
          <p:cNvPr id="3"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sp>
        <p:nvSpPr>
          <p:cNvPr id="9" name="Text Placeholder 9"/>
          <p:cNvSpPr>
            <a:spLocks noGrp="1"/>
          </p:cNvSpPr>
          <p:nvPr>
            <p:ph type="body" sz="quarter" idx="11"/>
          </p:nvPr>
        </p:nvSpPr>
        <p:spPr>
          <a:xfrm>
            <a:off x="596348" y="950857"/>
            <a:ext cx="7939640" cy="3158435"/>
          </a:xfrm>
          <a:prstGeom prst="rect">
            <a:avLst/>
          </a:prstGeom>
        </p:spPr>
        <p:txBody>
          <a:bodyPr vert="horz"/>
          <a:lstStyle>
            <a:lvl1pPr>
              <a:spcBef>
                <a:spcPts val="800"/>
              </a:spcBef>
              <a:defRPr sz="2800"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
        <p:nvSpPr>
          <p:cNvPr id="6" name="Title 1"/>
          <p:cNvSpPr>
            <a:spLocks noGrp="1"/>
          </p:cNvSpPr>
          <p:nvPr>
            <p:ph type="title"/>
          </p:nvPr>
        </p:nvSpPr>
        <p:spPr>
          <a:xfrm>
            <a:off x="590972" y="154616"/>
            <a:ext cx="7931537" cy="839304"/>
          </a:xfrm>
          <a:prstGeom prst="rect">
            <a:avLst/>
          </a:prstGeom>
        </p:spPr>
        <p:txBody>
          <a:bodyPr>
            <a:normAutofit/>
          </a:bodyPr>
          <a:lstStyle>
            <a:lvl1pPr>
              <a:defRPr sz="4000" b="1" i="0" spc="200">
                <a:solidFill>
                  <a:schemeClr val="bg1"/>
                </a:solidFill>
                <a:latin typeface="Komika Text Kaps"/>
                <a:cs typeface="Komika Text Kaps"/>
              </a:defRPr>
            </a:lvl1pPr>
          </a:lstStyle>
          <a:p>
            <a:r>
              <a:rPr lang="en-CA" dirty="0"/>
              <a:t>Click to edit Master title style</a:t>
            </a:r>
            <a:endParaRPr lang="en-US" dirty="0"/>
          </a:p>
        </p:txBody>
      </p:sp>
    </p:spTree>
    <p:extLst>
      <p:ext uri="{BB962C8B-B14F-4D97-AF65-F5344CB8AC3E}">
        <p14:creationId xmlns:p14="http://schemas.microsoft.com/office/powerpoint/2010/main" val="17658320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o header">
    <p:spTree>
      <p:nvGrpSpPr>
        <p:cNvPr id="1" name=""/>
        <p:cNvGrpSpPr/>
        <p:nvPr/>
      </p:nvGrpSpPr>
      <p:grpSpPr>
        <a:xfrm>
          <a:off x="0" y="0"/>
          <a:ext cx="0" cy="0"/>
          <a:chOff x="0" y="0"/>
          <a:chExt cx="0" cy="0"/>
        </a:xfrm>
      </p:grpSpPr>
      <p:pic>
        <p:nvPicPr>
          <p:cNvPr id="3" name="Picture 2"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r="2174"/>
          <a:stretch/>
        </p:blipFill>
        <p:spPr>
          <a:xfrm>
            <a:off x="0" y="-1"/>
            <a:ext cx="9144000" cy="4524663"/>
          </a:xfrm>
          <a:prstGeom prst="rect">
            <a:avLst/>
          </a:prstGeom>
        </p:spPr>
      </p:pic>
      <p:sp>
        <p:nvSpPr>
          <p:cNvPr id="4"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sp>
        <p:nvSpPr>
          <p:cNvPr id="5" name="Text Placeholder 9"/>
          <p:cNvSpPr>
            <a:spLocks noGrp="1"/>
          </p:cNvSpPr>
          <p:nvPr>
            <p:ph type="body" sz="quarter" idx="11"/>
          </p:nvPr>
        </p:nvSpPr>
        <p:spPr>
          <a:xfrm>
            <a:off x="596348" y="501803"/>
            <a:ext cx="7939640" cy="3670213"/>
          </a:xfrm>
          <a:prstGeom prst="rect">
            <a:avLst/>
          </a:prstGeom>
        </p:spPr>
        <p:txBody>
          <a:bodyPr vert="horz"/>
          <a:lstStyle>
            <a:lvl1pPr>
              <a:spcBef>
                <a:spcPts val="800"/>
              </a:spcBef>
              <a:defRPr sz="3200"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Tree>
    <p:extLst>
      <p:ext uri="{BB962C8B-B14F-4D97-AF65-F5344CB8AC3E}">
        <p14:creationId xmlns:p14="http://schemas.microsoft.com/office/powerpoint/2010/main" val="3824575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ull green with 2 boxes">
    <p:spTree>
      <p:nvGrpSpPr>
        <p:cNvPr id="1" name=""/>
        <p:cNvGrpSpPr/>
        <p:nvPr/>
      </p:nvGrpSpPr>
      <p:grpSpPr>
        <a:xfrm>
          <a:off x="0" y="0"/>
          <a:ext cx="0" cy="0"/>
          <a:chOff x="0" y="0"/>
          <a:chExt cx="0" cy="0"/>
        </a:xfrm>
      </p:grpSpPr>
      <p:sp>
        <p:nvSpPr>
          <p:cNvPr id="5"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pic>
        <p:nvPicPr>
          <p:cNvPr id="8" name="Picture 7"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r="2174"/>
          <a:stretch/>
        </p:blipFill>
        <p:spPr>
          <a:xfrm>
            <a:off x="0" y="-1"/>
            <a:ext cx="9144000" cy="4524663"/>
          </a:xfrm>
          <a:prstGeom prst="rect">
            <a:avLst/>
          </a:prstGeom>
        </p:spPr>
      </p:pic>
      <p:sp>
        <p:nvSpPr>
          <p:cNvPr id="9" name="Text Placeholder 9"/>
          <p:cNvSpPr>
            <a:spLocks noGrp="1"/>
          </p:cNvSpPr>
          <p:nvPr>
            <p:ph type="body" sz="quarter" idx="11"/>
          </p:nvPr>
        </p:nvSpPr>
        <p:spPr>
          <a:xfrm>
            <a:off x="596348" y="950857"/>
            <a:ext cx="3366052" cy="3158435"/>
          </a:xfrm>
          <a:prstGeom prst="rect">
            <a:avLst/>
          </a:prstGeom>
        </p:spPr>
        <p:txBody>
          <a:bodyPr vert="horz"/>
          <a:lstStyle>
            <a:lvl1pPr>
              <a:spcBef>
                <a:spcPts val="800"/>
              </a:spcBef>
              <a:defRPr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
        <p:nvSpPr>
          <p:cNvPr id="11" name="Text Placeholder 9"/>
          <p:cNvSpPr>
            <a:spLocks noGrp="1"/>
          </p:cNvSpPr>
          <p:nvPr>
            <p:ph type="body" sz="quarter" idx="12"/>
          </p:nvPr>
        </p:nvSpPr>
        <p:spPr>
          <a:xfrm>
            <a:off x="4101548" y="950857"/>
            <a:ext cx="4420152" cy="3158435"/>
          </a:xfrm>
          <a:prstGeom prst="rect">
            <a:avLst/>
          </a:prstGeom>
        </p:spPr>
        <p:txBody>
          <a:bodyPr vert="horz"/>
          <a:lstStyle>
            <a:lvl1pPr>
              <a:spcBef>
                <a:spcPts val="800"/>
              </a:spcBef>
              <a:defRPr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
        <p:nvSpPr>
          <p:cNvPr id="7" name="Title 1"/>
          <p:cNvSpPr>
            <a:spLocks noGrp="1"/>
          </p:cNvSpPr>
          <p:nvPr>
            <p:ph type="title"/>
          </p:nvPr>
        </p:nvSpPr>
        <p:spPr>
          <a:xfrm>
            <a:off x="590972" y="154616"/>
            <a:ext cx="7931537" cy="839304"/>
          </a:xfrm>
          <a:prstGeom prst="rect">
            <a:avLst/>
          </a:prstGeom>
        </p:spPr>
        <p:txBody>
          <a:bodyPr>
            <a:normAutofit/>
          </a:bodyPr>
          <a:lstStyle>
            <a:lvl1pPr>
              <a:defRPr sz="4000" b="1" i="0" spc="200">
                <a:solidFill>
                  <a:schemeClr val="bg1"/>
                </a:solidFill>
                <a:latin typeface="Komika Text Kaps"/>
                <a:cs typeface="Komika Text Kaps"/>
              </a:defRPr>
            </a:lvl1pPr>
          </a:lstStyle>
          <a:p>
            <a:r>
              <a:rPr lang="en-CA" dirty="0"/>
              <a:t>Click to edit Master title style</a:t>
            </a:r>
            <a:endParaRPr lang="en-US" dirty="0"/>
          </a:p>
        </p:txBody>
      </p:sp>
    </p:spTree>
    <p:extLst>
      <p:ext uri="{BB962C8B-B14F-4D97-AF65-F5344CB8AC3E}">
        <p14:creationId xmlns:p14="http://schemas.microsoft.com/office/powerpoint/2010/main" val="9299718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lt - short green">
    <p:spTree>
      <p:nvGrpSpPr>
        <p:cNvPr id="1" name=""/>
        <p:cNvGrpSpPr/>
        <p:nvPr/>
      </p:nvGrpSpPr>
      <p:grpSpPr>
        <a:xfrm>
          <a:off x="0" y="0"/>
          <a:ext cx="0" cy="0"/>
          <a:chOff x="0" y="0"/>
          <a:chExt cx="0" cy="0"/>
        </a:xfrm>
      </p:grpSpPr>
      <p:pic>
        <p:nvPicPr>
          <p:cNvPr id="3" name="Picture 2"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r="2174" b="68282"/>
          <a:stretch/>
        </p:blipFill>
        <p:spPr>
          <a:xfrm>
            <a:off x="0" y="-1"/>
            <a:ext cx="9144000" cy="1435101"/>
          </a:xfrm>
          <a:prstGeom prst="rect">
            <a:avLst/>
          </a:prstGeom>
        </p:spPr>
      </p:pic>
      <p:sp>
        <p:nvSpPr>
          <p:cNvPr id="4" name="Title 1"/>
          <p:cNvSpPr>
            <a:spLocks noGrp="1"/>
          </p:cNvSpPr>
          <p:nvPr>
            <p:ph type="title"/>
          </p:nvPr>
        </p:nvSpPr>
        <p:spPr>
          <a:xfrm>
            <a:off x="590972" y="304800"/>
            <a:ext cx="8260928" cy="901700"/>
          </a:xfrm>
          <a:prstGeom prst="rect">
            <a:avLst/>
          </a:prstGeom>
        </p:spPr>
        <p:txBody>
          <a:bodyPr>
            <a:normAutofit/>
          </a:bodyPr>
          <a:lstStyle>
            <a:lvl1pPr>
              <a:defRPr sz="4000" b="1" i="0" spc="200">
                <a:solidFill>
                  <a:schemeClr val="bg1"/>
                </a:solidFill>
                <a:latin typeface="Komika Text Kaps"/>
                <a:cs typeface="Komika Text Kaps"/>
              </a:defRPr>
            </a:lvl1pPr>
          </a:lstStyle>
          <a:p>
            <a:r>
              <a:rPr lang="en-CA" dirty="0"/>
              <a:t>Click to edit Master title style</a:t>
            </a:r>
            <a:endParaRPr lang="en-US" dirty="0"/>
          </a:p>
        </p:txBody>
      </p:sp>
      <p:sp>
        <p:nvSpPr>
          <p:cNvPr id="5"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sp>
        <p:nvSpPr>
          <p:cNvPr id="6" name="Text Placeholder 9"/>
          <p:cNvSpPr>
            <a:spLocks noGrp="1"/>
          </p:cNvSpPr>
          <p:nvPr>
            <p:ph type="body" sz="quarter" idx="11"/>
          </p:nvPr>
        </p:nvSpPr>
        <p:spPr>
          <a:xfrm>
            <a:off x="596348" y="1587500"/>
            <a:ext cx="7939640" cy="2933700"/>
          </a:xfrm>
          <a:prstGeom prst="rect">
            <a:avLst/>
          </a:prstGeom>
        </p:spPr>
        <p:txBody>
          <a:bodyPr vert="horz"/>
          <a:lstStyle>
            <a:lvl1pPr>
              <a:spcBef>
                <a:spcPts val="0"/>
              </a:spcBef>
              <a:spcAft>
                <a:spcPts val="800"/>
              </a:spcAft>
              <a:defRPr b="0" spc="0">
                <a:solidFill>
                  <a:srgbClr val="636463"/>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Tree>
    <p:extLst>
      <p:ext uri="{BB962C8B-B14F-4D97-AF65-F5344CB8AC3E}">
        <p14:creationId xmlns:p14="http://schemas.microsoft.com/office/powerpoint/2010/main" val="34368157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571506" y="4715540"/>
            <a:ext cx="8000989" cy="20574"/>
          </a:xfrm>
          <a:prstGeom prst="rect">
            <a:avLst/>
          </a:prstGeom>
          <a:solidFill>
            <a:srgbClr val="5BA03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dirty="0"/>
              <a:t>- </a:t>
            </a:r>
          </a:p>
        </p:txBody>
      </p:sp>
      <p:sp>
        <p:nvSpPr>
          <p:cNvPr id="10" name="Text Placeholder 11"/>
          <p:cNvSpPr txBox="1">
            <a:spLocks/>
          </p:cNvSpPr>
          <p:nvPr userDrawn="1"/>
        </p:nvSpPr>
        <p:spPr>
          <a:xfrm>
            <a:off x="487209" y="4763038"/>
            <a:ext cx="3545529" cy="317500"/>
          </a:xfrm>
          <a:prstGeom prst="rect">
            <a:avLst/>
          </a:prstGeom>
        </p:spPr>
        <p:txBody>
          <a:bodyPr>
            <a:normAutofit/>
          </a:bodyPr>
          <a:lstStyle>
            <a:lvl1pPr marL="0" indent="0" algn="l" defTabSz="685800" rtl="0" eaLnBrk="1" latinLnBrk="0" hangingPunct="1">
              <a:spcBef>
                <a:spcPct val="20000"/>
              </a:spcBef>
              <a:buClr>
                <a:schemeClr val="accent1"/>
              </a:buClr>
              <a:buFont typeface="Arial" pitchFamily="34" charset="0"/>
              <a:buNone/>
              <a:defRPr sz="1200" b="0" i="0" kern="1200">
                <a:solidFill>
                  <a:schemeClr val="tx2"/>
                </a:solidFill>
                <a:latin typeface="Calibri"/>
                <a:ea typeface="+mn-ea"/>
                <a:cs typeface="Calibri"/>
              </a:defRPr>
            </a:lvl1pPr>
            <a:lvl2pPr marL="445770" indent="-205740" algn="l" defTabSz="685800" rtl="0" eaLnBrk="1" latinLnBrk="0" hangingPunct="1">
              <a:spcBef>
                <a:spcPct val="20000"/>
              </a:spcBef>
              <a:buClr>
                <a:schemeClr val="accent1"/>
              </a:buClr>
              <a:buFont typeface="Arial" pitchFamily="34" charset="0"/>
              <a:buChar char="•"/>
              <a:defRPr sz="1700" b="1" i="0" kern="1200">
                <a:solidFill>
                  <a:schemeClr val="tx2"/>
                </a:solidFill>
                <a:latin typeface="Komika Text"/>
                <a:ea typeface="+mn-ea"/>
                <a:cs typeface="Komika Text"/>
              </a:defRPr>
            </a:lvl2pPr>
            <a:lvl3pPr marL="651510" indent="-171450" algn="l" defTabSz="685800" rtl="0" eaLnBrk="1" latinLnBrk="0" hangingPunct="1">
              <a:spcBef>
                <a:spcPct val="20000"/>
              </a:spcBef>
              <a:buClr>
                <a:schemeClr val="accent1"/>
              </a:buClr>
              <a:buFont typeface="Arial" pitchFamily="34" charset="0"/>
              <a:buChar char="•"/>
              <a:defRPr sz="1500" b="1" i="0" kern="1200">
                <a:solidFill>
                  <a:schemeClr val="tx2"/>
                </a:solidFill>
                <a:latin typeface="Komika Text"/>
                <a:ea typeface="+mn-ea"/>
                <a:cs typeface="Komika Text"/>
              </a:defRPr>
            </a:lvl3pPr>
            <a:lvl4pPr marL="857250" indent="-171450" algn="l" defTabSz="685800" rtl="0" eaLnBrk="1" latinLnBrk="0" hangingPunct="1">
              <a:spcBef>
                <a:spcPct val="20000"/>
              </a:spcBef>
              <a:buClr>
                <a:schemeClr val="accent1"/>
              </a:buClr>
              <a:buFont typeface="Arial" pitchFamily="34" charset="0"/>
              <a:buChar char="•"/>
              <a:defRPr sz="1400" b="1" i="0" kern="1200">
                <a:solidFill>
                  <a:schemeClr val="tx2"/>
                </a:solidFill>
                <a:latin typeface="Komika Text"/>
                <a:ea typeface="+mn-ea"/>
                <a:cs typeface="Komika Text"/>
              </a:defRPr>
            </a:lvl4pPr>
            <a:lvl5pPr marL="1028700" indent="-171450" algn="l" defTabSz="685800" rtl="0" eaLnBrk="1" latinLnBrk="0" hangingPunct="1">
              <a:spcBef>
                <a:spcPct val="20000"/>
              </a:spcBef>
              <a:buClr>
                <a:schemeClr val="accent1"/>
              </a:buClr>
              <a:buFont typeface="Arial" pitchFamily="34" charset="0"/>
              <a:buChar char="•"/>
              <a:defRPr sz="1400" b="1" i="0" kern="1200" baseline="0">
                <a:solidFill>
                  <a:schemeClr val="tx2"/>
                </a:solidFill>
                <a:latin typeface="Komika Text"/>
                <a:ea typeface="+mn-ea"/>
                <a:cs typeface="Komika Text"/>
              </a:defRPr>
            </a:lvl5pPr>
            <a:lvl6pPr marL="123444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6pPr>
            <a:lvl7pPr marL="1426464"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7pPr>
            <a:lvl8pPr marL="164592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8pPr>
            <a:lvl9pPr marL="185166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9pPr>
          </a:lstStyle>
          <a:p>
            <a:r>
              <a:rPr lang="en-US" sz="1050" b="0" i="0" dirty="0">
                <a:solidFill>
                  <a:schemeClr val="tx1"/>
                </a:solidFill>
                <a:latin typeface="Arial" panose="020B0604020202020204" pitchFamily="34" charset="0"/>
                <a:cs typeface="Arial" panose="020B0604020202020204" pitchFamily="34" charset="0"/>
              </a:rPr>
              <a:t>Skills/</a:t>
            </a:r>
            <a:r>
              <a:rPr lang="en-US" sz="1050" b="0" i="0" dirty="0" err="1">
                <a:solidFill>
                  <a:schemeClr val="tx1"/>
                </a:solidFill>
                <a:latin typeface="Arial" panose="020B0604020202020204" pitchFamily="34" charset="0"/>
                <a:cs typeface="Arial" panose="020B0604020202020204" pitchFamily="34" charset="0"/>
              </a:rPr>
              <a:t>Compétences</a:t>
            </a:r>
            <a:r>
              <a:rPr lang="en-US" sz="1050" b="0" i="0" dirty="0">
                <a:solidFill>
                  <a:schemeClr val="tx1"/>
                </a:solidFill>
                <a:latin typeface="Arial" panose="020B0604020202020204" pitchFamily="34" charset="0"/>
                <a:cs typeface="Arial" panose="020B0604020202020204" pitchFamily="34" charset="0"/>
              </a:rPr>
              <a:t> Canada — Skills for Success</a:t>
            </a:r>
          </a:p>
        </p:txBody>
      </p:sp>
    </p:spTree>
  </p:cSld>
  <p:clrMap bg1="lt1" tx1="dk1" bg2="lt2" tx2="dk2" accent1="accent1" accent2="accent2" accent3="accent3" accent4="accent4" accent5="accent5" accent6="accent6" hlink="hlink" folHlink="folHlink"/>
  <p:sldLayoutIdLst>
    <p:sldLayoutId id="2147483661" r:id="rId1"/>
    <p:sldLayoutId id="2147483688" r:id="rId2"/>
    <p:sldLayoutId id="2147483687" r:id="rId3"/>
    <p:sldLayoutId id="2147483691" r:id="rId4"/>
    <p:sldLayoutId id="2147483689" r:id="rId5"/>
    <p:sldLayoutId id="2147483690" r:id="rId6"/>
  </p:sldLayoutIdLst>
  <p:timing>
    <p:tnLst>
      <p:par>
        <p:cTn xmlns:p14="http://schemas.microsoft.com/office/powerpoint/2010/main" id="1" dur="indefinite" restart="never" nodeType="tmRoot"/>
      </p:par>
    </p:tnLst>
  </p:timing>
  <p:txStyles>
    <p:titleStyle>
      <a:lvl1pPr algn="l" defTabSz="685800" rtl="0" eaLnBrk="1" latinLnBrk="0" hangingPunct="1">
        <a:spcBef>
          <a:spcPct val="0"/>
        </a:spcBef>
        <a:buNone/>
        <a:defRPr sz="4000" b="1" i="0" kern="1200" spc="250">
          <a:solidFill>
            <a:schemeClr val="tx1">
              <a:lumMod val="85000"/>
              <a:lumOff val="15000"/>
            </a:schemeClr>
          </a:solidFill>
          <a:latin typeface="Komika Text Kaps"/>
          <a:ea typeface="+mj-ea"/>
          <a:cs typeface="Komika Text Kap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05740" indent="-205740" algn="l" defTabSz="685800" rtl="0" eaLnBrk="1" latinLnBrk="0" hangingPunct="1">
        <a:spcBef>
          <a:spcPct val="20000"/>
        </a:spcBef>
        <a:buClr>
          <a:schemeClr val="accent1"/>
        </a:buClr>
        <a:buFont typeface="Arial" pitchFamily="34" charset="0"/>
        <a:buChar char="•"/>
        <a:defRPr sz="2800" b="1" i="0" kern="1200" spc="100">
          <a:solidFill>
            <a:schemeClr val="tx2"/>
          </a:solidFill>
          <a:latin typeface="Calibri"/>
          <a:ea typeface="+mn-ea"/>
          <a:cs typeface="Calibri"/>
        </a:defRPr>
      </a:lvl1pPr>
      <a:lvl2pPr marL="445770" indent="-205740" algn="l" defTabSz="685800" rtl="0" eaLnBrk="1" latinLnBrk="0" hangingPunct="1">
        <a:spcBef>
          <a:spcPct val="20000"/>
        </a:spcBef>
        <a:buClr>
          <a:schemeClr val="accent1"/>
        </a:buClr>
        <a:buFont typeface="Arial" pitchFamily="34" charset="0"/>
        <a:buChar char="•"/>
        <a:defRPr sz="2800" b="1" i="0" kern="1200" spc="100">
          <a:solidFill>
            <a:schemeClr val="tx2"/>
          </a:solidFill>
          <a:latin typeface="Calibri"/>
          <a:ea typeface="+mn-ea"/>
          <a:cs typeface="Calibri"/>
        </a:defRPr>
      </a:lvl2pPr>
      <a:lvl3pPr marL="651510" indent="-171450" algn="l" defTabSz="685800" rtl="0" eaLnBrk="1" latinLnBrk="0" hangingPunct="1">
        <a:spcBef>
          <a:spcPct val="20000"/>
        </a:spcBef>
        <a:buClr>
          <a:schemeClr val="accent1"/>
        </a:buClr>
        <a:buFont typeface="Arial" pitchFamily="34" charset="0"/>
        <a:buChar char="•"/>
        <a:defRPr sz="2800" b="1" i="0" kern="1200">
          <a:solidFill>
            <a:schemeClr val="tx2"/>
          </a:solidFill>
          <a:latin typeface="Calibri"/>
          <a:ea typeface="+mn-ea"/>
          <a:cs typeface="Calibri"/>
        </a:defRPr>
      </a:lvl3pPr>
      <a:lvl4pPr marL="857250" indent="-171450" algn="l" defTabSz="685800" rtl="0" eaLnBrk="1" latinLnBrk="0" hangingPunct="1">
        <a:spcBef>
          <a:spcPct val="20000"/>
        </a:spcBef>
        <a:buClr>
          <a:schemeClr val="accent1"/>
        </a:buClr>
        <a:buFont typeface="Arial" pitchFamily="34" charset="0"/>
        <a:buChar char="•"/>
        <a:defRPr sz="1400" b="1" i="0" kern="1200">
          <a:solidFill>
            <a:schemeClr val="tx2"/>
          </a:solidFill>
          <a:latin typeface="Komika Text"/>
          <a:ea typeface="+mn-ea"/>
          <a:cs typeface="Komika Text"/>
        </a:defRPr>
      </a:lvl4pPr>
      <a:lvl5pPr marL="1028700" indent="-171450" algn="l" defTabSz="685800" rtl="0" eaLnBrk="1" latinLnBrk="0" hangingPunct="1">
        <a:spcBef>
          <a:spcPct val="20000"/>
        </a:spcBef>
        <a:buClr>
          <a:schemeClr val="accent1"/>
        </a:buClr>
        <a:buFont typeface="Arial" pitchFamily="34" charset="0"/>
        <a:buChar char="•"/>
        <a:defRPr sz="1400" b="1" i="0" kern="1200" baseline="0">
          <a:solidFill>
            <a:schemeClr val="tx2"/>
          </a:solidFill>
          <a:latin typeface="Komika Text"/>
          <a:ea typeface="+mn-ea"/>
          <a:cs typeface="Komika Text"/>
        </a:defRPr>
      </a:lvl5pPr>
      <a:lvl6pPr marL="123444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6pPr>
      <a:lvl7pPr marL="1426464"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7pPr>
      <a:lvl8pPr marL="164592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8pPr>
      <a:lvl9pPr marL="185166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em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6.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 Id="rId3" Type="http://schemas.openxmlformats.org/officeDocument/2006/relationships/image" Target="../media/image7.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8550" y="273538"/>
            <a:ext cx="7720102" cy="1438031"/>
          </a:xfrm>
        </p:spPr>
        <p:txBody>
          <a:bodyPr anchor="b"/>
          <a:lstStyle/>
          <a:p>
            <a:r>
              <a:rPr lang="en-US" spc="200" dirty="0"/>
              <a:t>Compétences pour </a:t>
            </a:r>
            <a:r>
              <a:rPr lang="en-US" spc="200" dirty="0" err="1"/>
              <a:t>réussir</a:t>
            </a:r>
            <a:endParaRPr lang="en-US" spc="200" dirty="0"/>
          </a:p>
        </p:txBody>
      </p:sp>
      <p:sp>
        <p:nvSpPr>
          <p:cNvPr id="3" name="Subtitle 2"/>
          <p:cNvSpPr>
            <a:spLocks noGrp="1"/>
          </p:cNvSpPr>
          <p:nvPr>
            <p:ph type="subTitle" idx="1"/>
          </p:nvPr>
        </p:nvSpPr>
        <p:spPr>
          <a:xfrm>
            <a:off x="808550" y="2510766"/>
            <a:ext cx="7378700" cy="1131721"/>
          </a:xfrm>
        </p:spPr>
        <p:txBody>
          <a:bodyPr/>
          <a:lstStyle/>
          <a:p>
            <a:r>
              <a:rPr lang="en-US" spc="100" dirty="0"/>
              <a:t> </a:t>
            </a:r>
            <a:r>
              <a:rPr lang="en-US" spc="100" dirty="0" err="1"/>
              <a:t>Résolution</a:t>
            </a:r>
            <a:r>
              <a:rPr lang="en-US" spc="100" dirty="0"/>
              <a:t> de </a:t>
            </a:r>
            <a:r>
              <a:rPr lang="en-US" spc="100" dirty="0" err="1"/>
              <a:t>problèmes</a:t>
            </a:r>
            <a:endParaRPr lang="en-US" spc="100" dirty="0"/>
          </a:p>
        </p:txBody>
      </p:sp>
      <p:pic>
        <p:nvPicPr>
          <p:cNvPr id="6" name="Picture 5">
            <a:extLst>
              <a:ext uri="{FF2B5EF4-FFF2-40B4-BE49-F238E27FC236}">
                <a16:creationId xmlns:a16="http://schemas.microsoft.com/office/drawing/2014/main" xmlns="" id="{7FD970B4-1C95-9B14-6CCD-F1258FD62CC4}"/>
              </a:ext>
            </a:extLst>
          </p:cNvPr>
          <p:cNvPicPr>
            <a:picLocks noChangeAspect="1"/>
          </p:cNvPicPr>
          <p:nvPr/>
        </p:nvPicPr>
        <p:blipFill>
          <a:blip r:embed="rId3"/>
          <a:srcRect/>
          <a:stretch/>
        </p:blipFill>
        <p:spPr>
          <a:xfrm>
            <a:off x="578339" y="3835692"/>
            <a:ext cx="1756856" cy="796882"/>
          </a:xfrm>
          <a:prstGeom prst="rect">
            <a:avLst/>
          </a:prstGeom>
        </p:spPr>
      </p:pic>
      <p:pic>
        <p:nvPicPr>
          <p:cNvPr id="7" name="Picture 6">
            <a:extLst>
              <a:ext uri="{FF2B5EF4-FFF2-40B4-BE49-F238E27FC236}">
                <a16:creationId xmlns:a16="http://schemas.microsoft.com/office/drawing/2014/main" xmlns="" id="{D59C70E6-298E-C7F5-48DD-D2B620E200F8}"/>
              </a:ext>
            </a:extLst>
          </p:cNvPr>
          <p:cNvPicPr>
            <a:picLocks noChangeAspect="1"/>
          </p:cNvPicPr>
          <p:nvPr/>
        </p:nvPicPr>
        <p:blipFill>
          <a:blip r:embed="rId4"/>
          <a:srcRect/>
          <a:stretch/>
        </p:blipFill>
        <p:spPr>
          <a:xfrm>
            <a:off x="6510308" y="4363571"/>
            <a:ext cx="2055353" cy="269003"/>
          </a:xfrm>
          <a:prstGeom prst="rect">
            <a:avLst/>
          </a:prstGeom>
        </p:spPr>
      </p:pic>
      <p:sp>
        <p:nvSpPr>
          <p:cNvPr id="8" name="Rectangle 7">
            <a:extLst>
              <a:ext uri="{FF2B5EF4-FFF2-40B4-BE49-F238E27FC236}">
                <a16:creationId xmlns:a16="http://schemas.microsoft.com/office/drawing/2014/main" xmlns="" id="{91230745-2B66-A87E-D381-7266C67406AF}"/>
              </a:ext>
            </a:extLst>
          </p:cNvPr>
          <p:cNvSpPr/>
          <p:nvPr/>
        </p:nvSpPr>
        <p:spPr>
          <a:xfrm>
            <a:off x="492369" y="4759569"/>
            <a:ext cx="8159262" cy="3048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6295435" y="3283641"/>
            <a:ext cx="2540000" cy="923330"/>
          </a:xfrm>
          <a:prstGeom prst="rect">
            <a:avLst/>
          </a:prstGeom>
          <a:noFill/>
          <a:ln>
            <a:solidFill>
              <a:srgbClr val="FF6600"/>
            </a:solidFill>
          </a:ln>
        </p:spPr>
        <p:txBody>
          <a:bodyPr wrap="square" rtlCol="0">
            <a:spAutoFit/>
          </a:bodyPr>
          <a:lstStyle/>
          <a:p>
            <a:r>
              <a:rPr lang="en-US" dirty="0" smtClean="0"/>
              <a:t>Need French version of graphic, or translation of text on left</a:t>
            </a:r>
            <a:endParaRPr lang="en-US" dirty="0"/>
          </a:p>
        </p:txBody>
      </p:sp>
    </p:spTree>
    <p:extLst>
      <p:ext uri="{BB962C8B-B14F-4D97-AF65-F5344CB8AC3E}">
        <p14:creationId xmlns:p14="http://schemas.microsoft.com/office/powerpoint/2010/main" val="21505772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a:t>Commencez</a:t>
            </a:r>
            <a:r>
              <a:rPr lang="en-US" dirty="0"/>
              <a:t> par </a:t>
            </a:r>
            <a:r>
              <a:rPr lang="en-US" dirty="0" err="1"/>
              <a:t>une</a:t>
            </a:r>
            <a:r>
              <a:rPr lang="en-US" dirty="0"/>
              <a:t> </a:t>
            </a:r>
            <a:r>
              <a:rPr lang="en-US" dirty="0" err="1" smtClean="0"/>
              <a:t>activité</a:t>
            </a:r>
            <a:endParaRPr lang="en-US" dirty="0"/>
          </a:p>
        </p:txBody>
      </p:sp>
      <p:sp>
        <p:nvSpPr>
          <p:cNvPr id="9" name="Text Placeholder 8"/>
          <p:cNvSpPr>
            <a:spLocks noGrp="1"/>
          </p:cNvSpPr>
          <p:nvPr>
            <p:ph type="body" sz="quarter" idx="11"/>
          </p:nvPr>
        </p:nvSpPr>
        <p:spPr>
          <a:xfrm>
            <a:off x="596348" y="1176105"/>
            <a:ext cx="7939640" cy="1866087"/>
          </a:xfrm>
        </p:spPr>
        <p:txBody>
          <a:bodyPr/>
          <a:lstStyle/>
          <a:p>
            <a:pPr>
              <a:lnSpc>
                <a:spcPct val="90000"/>
              </a:lnSpc>
              <a:tabLst>
                <a:tab pos="2179638" algn="l"/>
              </a:tabLst>
            </a:pPr>
            <a:r>
              <a:rPr lang="en-US" sz="3200" dirty="0" err="1"/>
              <a:t>Activité</a:t>
            </a:r>
            <a:r>
              <a:rPr lang="en-US" sz="3200" dirty="0"/>
              <a:t> 1	</a:t>
            </a:r>
            <a:r>
              <a:rPr lang="en-US" sz="3200" dirty="0" smtClean="0"/>
              <a:t>Des </a:t>
            </a:r>
            <a:r>
              <a:rPr lang="en-US" sz="3200" dirty="0" err="1"/>
              <a:t>catégories</a:t>
            </a:r>
            <a:r>
              <a:rPr lang="en-US" sz="3200" dirty="0"/>
              <a:t> </a:t>
            </a:r>
            <a:br>
              <a:rPr lang="en-US" sz="3200" dirty="0"/>
            </a:br>
            <a:r>
              <a:rPr lang="en-US" sz="3200" dirty="0"/>
              <a:t>	</a:t>
            </a:r>
            <a:r>
              <a:rPr lang="en-US" sz="3200" dirty="0" err="1" smtClean="0"/>
              <a:t>à</a:t>
            </a:r>
            <a:r>
              <a:rPr lang="en-US" sz="3200" dirty="0" smtClean="0"/>
              <a:t> </a:t>
            </a:r>
            <a:r>
              <a:rPr lang="en-US" sz="3200" dirty="0"/>
              <a:t>profusion! </a:t>
            </a:r>
          </a:p>
          <a:p>
            <a:pPr>
              <a:lnSpc>
                <a:spcPct val="90000"/>
              </a:lnSpc>
              <a:tabLst>
                <a:tab pos="2179638" algn="l"/>
              </a:tabLst>
            </a:pPr>
            <a:r>
              <a:rPr lang="en-US" sz="3200" dirty="0" err="1"/>
              <a:t>Activité</a:t>
            </a:r>
            <a:r>
              <a:rPr lang="en-US" sz="3200" dirty="0"/>
              <a:t> 2	</a:t>
            </a:r>
            <a:r>
              <a:rPr lang="en-US" sz="3200" dirty="0" err="1"/>
              <a:t>Qu’est-ce</a:t>
            </a:r>
            <a:r>
              <a:rPr lang="en-US" sz="3200" dirty="0"/>
              <a:t> qui </a:t>
            </a:r>
            <a:br>
              <a:rPr lang="en-US" sz="3200" dirty="0"/>
            </a:br>
            <a:r>
              <a:rPr lang="en-US" sz="3200" dirty="0"/>
              <a:t>	</a:t>
            </a:r>
            <a:r>
              <a:rPr lang="en-US" sz="3200" dirty="0" smtClean="0"/>
              <a:t>a </a:t>
            </a:r>
            <a:r>
              <a:rPr lang="en-US" sz="3200" dirty="0" err="1"/>
              <a:t>changé</a:t>
            </a:r>
            <a:r>
              <a:rPr lang="en-US" sz="3200" dirty="0"/>
              <a:t>?</a:t>
            </a:r>
          </a:p>
          <a:p>
            <a:pPr>
              <a:lnSpc>
                <a:spcPct val="90000"/>
              </a:lnSpc>
            </a:pPr>
            <a:endParaRPr lang="en-US" dirty="0"/>
          </a:p>
        </p:txBody>
      </p:sp>
      <p:sp>
        <p:nvSpPr>
          <p:cNvPr id="5" name="Alternate Process 4"/>
          <p:cNvSpPr/>
          <p:nvPr/>
        </p:nvSpPr>
        <p:spPr>
          <a:xfrm>
            <a:off x="5655530" y="2301369"/>
            <a:ext cx="2840741" cy="2175259"/>
          </a:xfrm>
          <a:prstGeom prst="flowChartAlternateProcess">
            <a:avLst/>
          </a:prstGeom>
          <a:blipFill rotWithShape="1">
            <a:blip r:embed="rId3"/>
            <a:stretch>
              <a:fillRect/>
            </a:stretch>
          </a:blipFill>
          <a:ln w="127000">
            <a:solidFill>
              <a:srgbClr val="00A0D6"/>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spTree>
    <p:extLst>
      <p:ext uri="{BB962C8B-B14F-4D97-AF65-F5344CB8AC3E}">
        <p14:creationId xmlns:p14="http://schemas.microsoft.com/office/powerpoint/2010/main" val="16783999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596348" y="317553"/>
            <a:ext cx="8057725" cy="3854464"/>
          </a:xfrm>
        </p:spPr>
        <p:txBody>
          <a:bodyPr/>
          <a:lstStyle/>
          <a:p>
            <a:pPr marL="0" indent="0">
              <a:spcAft>
                <a:spcPts val="600"/>
              </a:spcAft>
              <a:buNone/>
            </a:pPr>
            <a:r>
              <a:rPr lang="fr-CA" sz="2700" b="1" dirty="0" smtClean="0"/>
              <a:t>La résolution de problèmes </a:t>
            </a:r>
            <a:r>
              <a:rPr lang="fr-CA" sz="2700" dirty="0" smtClean="0"/>
              <a:t>s'entend de votre capacité à relever et à analyser les problèmes, à évaluer des solutions et à prendre des décisions à propos des solutions à choisir et de la mesure dans laquelle elles fonctionnent bien.</a:t>
            </a:r>
          </a:p>
          <a:p>
            <a:pPr marL="0" indent="0">
              <a:spcAft>
                <a:spcPts val="600"/>
              </a:spcAft>
              <a:buNone/>
            </a:pPr>
            <a:r>
              <a:rPr lang="fr-CA" sz="2700" dirty="0" smtClean="0"/>
              <a:t>La compétence de la résolution de problèmes vous aide à remédier à des problèmes, à évaluer le degré de réussite des mesures prises et à tirer des leçons des expériences à cet égard.</a:t>
            </a:r>
            <a:endParaRPr lang="fr-CA" sz="2700" dirty="0"/>
          </a:p>
        </p:txBody>
      </p:sp>
    </p:spTree>
    <p:extLst>
      <p:ext uri="{BB962C8B-B14F-4D97-AF65-F5344CB8AC3E}">
        <p14:creationId xmlns:p14="http://schemas.microsoft.com/office/powerpoint/2010/main" val="39609599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a:t>Planification et préparation</a:t>
            </a:r>
          </a:p>
        </p:txBody>
      </p:sp>
      <p:sp>
        <p:nvSpPr>
          <p:cNvPr id="3" name="Text Placeholder 2"/>
          <p:cNvSpPr>
            <a:spLocks noGrp="1"/>
          </p:cNvSpPr>
          <p:nvPr>
            <p:ph type="body" sz="quarter" idx="11"/>
          </p:nvPr>
        </p:nvSpPr>
        <p:spPr>
          <a:xfrm>
            <a:off x="596348" y="1524776"/>
            <a:ext cx="6333181" cy="2933700"/>
          </a:xfrm>
        </p:spPr>
        <p:txBody>
          <a:bodyPr/>
          <a:lstStyle/>
          <a:p>
            <a:pPr marL="0" indent="0">
              <a:buNone/>
            </a:pPr>
            <a:r>
              <a:rPr lang="fr-CA" sz="2500" b="1" dirty="0"/>
              <a:t>Les boulangers-pâtissiers ou boulangères-pâtissières</a:t>
            </a:r>
            <a:r>
              <a:rPr lang="fr-CA" sz="2500" dirty="0"/>
              <a:t> doivent faire du </a:t>
            </a:r>
            <a:r>
              <a:rPr lang="fr-CA" sz="2500" dirty="0" smtClean="0"/>
              <a:t>pain, des bagels, des bretzels, </a:t>
            </a:r>
            <a:r>
              <a:rPr lang="fr-CA" sz="2500" dirty="0"/>
              <a:t>des </a:t>
            </a:r>
            <a:r>
              <a:rPr lang="fr-CA" sz="2500" dirty="0" smtClean="0"/>
              <a:t>gâteaux, </a:t>
            </a:r>
            <a:r>
              <a:rPr lang="fr-CA" sz="2500" dirty="0"/>
              <a:t>des biscuits et d’autres pâtisseries ainsi que du chocolat et des friandises, des sculptures en sucre et du glaçage. Ils ou elles peuvent préparer différents produits de boulangerie-pâtisserie ou se spécialiser dans un seul. </a:t>
            </a:r>
          </a:p>
          <a:p>
            <a:endParaRPr lang="fr-CA" sz="2500" dirty="0"/>
          </a:p>
        </p:txBody>
      </p:sp>
      <p:sp>
        <p:nvSpPr>
          <p:cNvPr id="4" name="Alternate Process 3"/>
          <p:cNvSpPr/>
          <p:nvPr/>
        </p:nvSpPr>
        <p:spPr>
          <a:xfrm>
            <a:off x="6939084" y="1082016"/>
            <a:ext cx="1624793" cy="2250133"/>
          </a:xfrm>
          <a:prstGeom prst="flowChartAlternateProcess">
            <a:avLst/>
          </a:prstGeom>
          <a:blipFill rotWithShape="1">
            <a:blip r:embed="rId3"/>
            <a:srcRect/>
            <a:stretch>
              <a:fillRect t="-21612"/>
            </a:stretch>
          </a:blipFill>
          <a:ln w="101600">
            <a:solidFill>
              <a:srgbClr val="00A0D6"/>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spTree>
    <p:extLst>
      <p:ext uri="{BB962C8B-B14F-4D97-AF65-F5344CB8AC3E}">
        <p14:creationId xmlns:p14="http://schemas.microsoft.com/office/powerpoint/2010/main" val="38475353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a:t>Planification et préparation</a:t>
            </a:r>
          </a:p>
        </p:txBody>
      </p:sp>
      <p:sp>
        <p:nvSpPr>
          <p:cNvPr id="3" name="Text Placeholder 2"/>
          <p:cNvSpPr>
            <a:spLocks noGrp="1"/>
          </p:cNvSpPr>
          <p:nvPr>
            <p:ph type="body" sz="quarter" idx="11"/>
          </p:nvPr>
        </p:nvSpPr>
        <p:spPr>
          <a:xfrm>
            <a:off x="596348" y="1524776"/>
            <a:ext cx="8292890" cy="2933700"/>
          </a:xfrm>
        </p:spPr>
        <p:txBody>
          <a:bodyPr numCol="2" spcCol="182880"/>
          <a:lstStyle/>
          <a:p>
            <a:pPr marL="514350" indent="-514350">
              <a:buFont typeface="+mj-lt"/>
              <a:buAutoNum type="alphaUcPeriod"/>
            </a:pPr>
            <a:r>
              <a:rPr lang="fr-CA" sz="2400" dirty="0"/>
              <a:t>Rajuster la couleur </a:t>
            </a:r>
            <a:r>
              <a:rPr lang="fr-CA" sz="2400" dirty="0" smtClean="0"/>
              <a:t/>
            </a:r>
            <a:br>
              <a:rPr lang="fr-CA" sz="2400" dirty="0" smtClean="0"/>
            </a:br>
            <a:r>
              <a:rPr lang="fr-CA" sz="2400" dirty="0" smtClean="0"/>
              <a:t>du glaçage</a:t>
            </a:r>
            <a:endParaRPr lang="fr-CA" sz="2400" dirty="0"/>
          </a:p>
          <a:p>
            <a:pPr marL="514350" indent="-514350">
              <a:buFont typeface="+mj-lt"/>
              <a:buAutoNum type="alphaUcPeriod"/>
            </a:pPr>
            <a:r>
              <a:rPr lang="fr-CA" sz="2400" dirty="0"/>
              <a:t>Rassembler les </a:t>
            </a:r>
            <a:r>
              <a:rPr lang="fr-CA" sz="2400" dirty="0" smtClean="0"/>
              <a:t>ingrédients</a:t>
            </a:r>
            <a:endParaRPr lang="fr-CA" sz="2400" dirty="0"/>
          </a:p>
          <a:p>
            <a:pPr marL="514350" indent="-514350">
              <a:buFont typeface="+mj-lt"/>
              <a:buAutoNum type="alphaUcPeriod"/>
            </a:pPr>
            <a:r>
              <a:rPr lang="fr-CA" sz="2400" dirty="0"/>
              <a:t>Faire cuire la </a:t>
            </a:r>
            <a:r>
              <a:rPr lang="fr-CA" sz="2400" dirty="0" smtClean="0"/>
              <a:t>pâte</a:t>
            </a:r>
            <a:endParaRPr lang="fr-CA" sz="2400" dirty="0"/>
          </a:p>
          <a:p>
            <a:pPr marL="514350" indent="-514350">
              <a:buFont typeface="+mj-lt"/>
              <a:buAutoNum type="alphaUcPeriod"/>
            </a:pPr>
            <a:r>
              <a:rPr lang="fr-CA" sz="2400" dirty="0"/>
              <a:t>Préparer la pâte et </a:t>
            </a:r>
            <a:r>
              <a:rPr lang="fr-CA" sz="2400" dirty="0" smtClean="0"/>
              <a:t/>
            </a:r>
            <a:br>
              <a:rPr lang="fr-CA" sz="2400" dirty="0" smtClean="0"/>
            </a:br>
            <a:r>
              <a:rPr lang="fr-CA" sz="2400" dirty="0" smtClean="0"/>
              <a:t>le </a:t>
            </a:r>
            <a:r>
              <a:rPr lang="fr-CA" sz="2400" dirty="0"/>
              <a:t>glaçage pour le </a:t>
            </a:r>
            <a:r>
              <a:rPr lang="fr-CA" sz="2400" dirty="0" smtClean="0"/>
              <a:t>gâteau</a:t>
            </a:r>
            <a:endParaRPr lang="fr-CA" sz="2400" dirty="0"/>
          </a:p>
          <a:p>
            <a:pPr marL="514350" indent="-514350">
              <a:buFont typeface="+mj-lt"/>
              <a:buAutoNum type="alphaUcPeriod" startAt="5"/>
            </a:pPr>
            <a:r>
              <a:rPr lang="fr-CA" sz="2400" dirty="0"/>
              <a:t>Étendre le glaçage sur </a:t>
            </a:r>
            <a:r>
              <a:rPr lang="fr-CA" sz="2400" dirty="0" smtClean="0"/>
              <a:t/>
            </a:r>
            <a:br>
              <a:rPr lang="fr-CA" sz="2400" dirty="0" smtClean="0"/>
            </a:br>
            <a:r>
              <a:rPr lang="fr-CA" sz="2400" dirty="0" smtClean="0"/>
              <a:t>le gâteau</a:t>
            </a:r>
            <a:endParaRPr lang="fr-CA" sz="2400" dirty="0"/>
          </a:p>
          <a:p>
            <a:pPr marL="514350" indent="-514350">
              <a:buFont typeface="+mj-lt"/>
              <a:buAutoNum type="alphaUcPeriod" startAt="5"/>
            </a:pPr>
            <a:r>
              <a:rPr lang="fr-CA" sz="2400" dirty="0"/>
              <a:t>Faire préchauffer le </a:t>
            </a:r>
            <a:r>
              <a:rPr lang="fr-CA" sz="2400" dirty="0" smtClean="0"/>
              <a:t>four</a:t>
            </a:r>
            <a:endParaRPr lang="fr-CA" sz="2400" dirty="0"/>
          </a:p>
          <a:p>
            <a:pPr marL="514350" indent="-514350">
              <a:buFont typeface="+mj-lt"/>
              <a:buAutoNum type="alphaUcPeriod" startAt="5"/>
            </a:pPr>
            <a:r>
              <a:rPr lang="fr-CA" sz="2400" dirty="0"/>
              <a:t>Établir la minuterie </a:t>
            </a:r>
            <a:r>
              <a:rPr lang="fr-CA" sz="2400" dirty="0" smtClean="0"/>
              <a:t/>
            </a:r>
            <a:br>
              <a:rPr lang="fr-CA" sz="2400" dirty="0" smtClean="0"/>
            </a:br>
            <a:r>
              <a:rPr lang="fr-CA" sz="2400" dirty="0" smtClean="0"/>
              <a:t>du four</a:t>
            </a:r>
            <a:endParaRPr lang="fr-CA" sz="2400" dirty="0"/>
          </a:p>
          <a:p>
            <a:pPr marL="514350" indent="-514350">
              <a:buFont typeface="+mj-lt"/>
              <a:buAutoNum type="alphaUcPeriod" startAt="5"/>
            </a:pPr>
            <a:r>
              <a:rPr lang="fr-CA" sz="2400" dirty="0"/>
              <a:t>Laisser le gâteau </a:t>
            </a:r>
            <a:r>
              <a:rPr lang="fr-CA" sz="2400" dirty="0" smtClean="0"/>
              <a:t>refroidir.</a:t>
            </a:r>
            <a:endParaRPr lang="fr-CA" sz="2400" dirty="0"/>
          </a:p>
          <a:p>
            <a:endParaRPr lang="fr-CA" sz="2500" dirty="0"/>
          </a:p>
        </p:txBody>
      </p:sp>
    </p:spTree>
    <p:extLst>
      <p:ext uri="{BB962C8B-B14F-4D97-AF65-F5344CB8AC3E}">
        <p14:creationId xmlns:p14="http://schemas.microsoft.com/office/powerpoint/2010/main" val="38126298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596348" y="1599502"/>
            <a:ext cx="7939640" cy="2509789"/>
          </a:xfrm>
        </p:spPr>
        <p:txBody>
          <a:bodyPr/>
          <a:lstStyle/>
          <a:p>
            <a:r>
              <a:rPr lang="fr-CA" dirty="0"/>
              <a:t>Relever et analyser le </a:t>
            </a:r>
            <a:r>
              <a:rPr lang="fr-CA" dirty="0" smtClean="0"/>
              <a:t>problème</a:t>
            </a:r>
            <a:endParaRPr lang="fr-CA" dirty="0"/>
          </a:p>
          <a:p>
            <a:r>
              <a:rPr lang="fr-CA" dirty="0"/>
              <a:t>Créer de multiples </a:t>
            </a:r>
            <a:r>
              <a:rPr lang="fr-CA" dirty="0" smtClean="0"/>
              <a:t>solutions</a:t>
            </a:r>
            <a:endParaRPr lang="fr-CA" dirty="0"/>
          </a:p>
          <a:p>
            <a:r>
              <a:rPr lang="fr-CA" dirty="0"/>
              <a:t>Choisir la meilleure </a:t>
            </a:r>
            <a:r>
              <a:rPr lang="fr-CA" dirty="0" smtClean="0"/>
              <a:t>solution</a:t>
            </a:r>
            <a:endParaRPr lang="fr-CA" dirty="0"/>
          </a:p>
          <a:p>
            <a:r>
              <a:rPr lang="fr-CA" dirty="0"/>
              <a:t>Mettre la solution en </a:t>
            </a:r>
            <a:r>
              <a:rPr lang="fr-CA" dirty="0" smtClean="0"/>
              <a:t>œuvre</a:t>
            </a:r>
            <a:endParaRPr lang="fr-CA" dirty="0"/>
          </a:p>
          <a:p>
            <a:r>
              <a:rPr lang="fr-CA" dirty="0"/>
              <a:t>Évaluer la </a:t>
            </a:r>
            <a:r>
              <a:rPr lang="fr-CA" dirty="0" smtClean="0"/>
              <a:t>solution.</a:t>
            </a:r>
            <a:endParaRPr lang="fr-CA" dirty="0"/>
          </a:p>
        </p:txBody>
      </p:sp>
      <p:sp>
        <p:nvSpPr>
          <p:cNvPr id="4" name="Title 3"/>
          <p:cNvSpPr>
            <a:spLocks noGrp="1"/>
          </p:cNvSpPr>
          <p:nvPr>
            <p:ph type="title"/>
          </p:nvPr>
        </p:nvSpPr>
        <p:spPr/>
        <p:txBody>
          <a:bodyPr>
            <a:noAutofit/>
          </a:bodyPr>
          <a:lstStyle/>
          <a:p>
            <a:r>
              <a:rPr lang="fr-CA" sz="3600" dirty="0" smtClean="0"/>
              <a:t>Les cinq étapes </a:t>
            </a:r>
            <a:br>
              <a:rPr lang="fr-CA" sz="3600" dirty="0" smtClean="0"/>
            </a:br>
            <a:r>
              <a:rPr lang="fr-CA" sz="3600" dirty="0" smtClean="0"/>
              <a:t>de la résolution d’un problème</a:t>
            </a:r>
            <a:endParaRPr lang="fr-CA" sz="3600" dirty="0"/>
          </a:p>
        </p:txBody>
      </p:sp>
    </p:spTree>
    <p:extLst>
      <p:ext uri="{BB962C8B-B14F-4D97-AF65-F5344CB8AC3E}">
        <p14:creationId xmlns:p14="http://schemas.microsoft.com/office/powerpoint/2010/main" val="21804875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1"/>
          </p:nvPr>
        </p:nvSpPr>
        <p:spPr>
          <a:xfrm>
            <a:off x="596348" y="950857"/>
            <a:ext cx="3213325" cy="3158435"/>
          </a:xfrm>
        </p:spPr>
        <p:txBody>
          <a:bodyPr/>
          <a:lstStyle/>
          <a:p>
            <a:pPr marL="0" indent="0">
              <a:lnSpc>
                <a:spcPct val="90000"/>
              </a:lnSpc>
              <a:buNone/>
            </a:pPr>
            <a:r>
              <a:rPr lang="fr-CA" sz="2600" dirty="0" smtClean="0"/>
              <a:t>Vous et deux autres personnes de votre âge avez récemment commencé un emploi d’été en tant qu’aides-charpentiers sur un chantier de construction. </a:t>
            </a:r>
            <a:r>
              <a:rPr lang="en-US" sz="2600" dirty="0" smtClean="0"/>
              <a:t> </a:t>
            </a:r>
          </a:p>
          <a:p>
            <a:pPr marL="0" indent="0">
              <a:buNone/>
            </a:pPr>
            <a:endParaRPr lang="fr-CA" dirty="0"/>
          </a:p>
        </p:txBody>
      </p:sp>
      <p:sp>
        <p:nvSpPr>
          <p:cNvPr id="7" name="Text Placeholder 6"/>
          <p:cNvSpPr>
            <a:spLocks noGrp="1"/>
          </p:cNvSpPr>
          <p:nvPr>
            <p:ph type="body" sz="quarter" idx="12"/>
          </p:nvPr>
        </p:nvSpPr>
        <p:spPr>
          <a:xfrm>
            <a:off x="4101547" y="950857"/>
            <a:ext cx="4881757" cy="3158435"/>
          </a:xfrm>
        </p:spPr>
        <p:txBody>
          <a:bodyPr/>
          <a:lstStyle/>
          <a:p>
            <a:r>
              <a:rPr lang="fr-CA" sz="2400" dirty="0" smtClean="0"/>
              <a:t>Vous avez tous reçu une formation sur la sécurité; de même, tous les membres de l’équipe assistent à une réunion sur la sécurité chaque jour avant de commencer le travail. </a:t>
            </a:r>
          </a:p>
          <a:p>
            <a:r>
              <a:rPr lang="fr-CA" sz="2400" dirty="0" smtClean="0"/>
              <a:t>Lors de cette réunion, on rappelle à chacun l’importance de la sécurité sur le lieu de travail. </a:t>
            </a:r>
          </a:p>
          <a:p>
            <a:pPr marL="0" indent="0" algn="r">
              <a:spcBef>
                <a:spcPts val="200"/>
              </a:spcBef>
              <a:buNone/>
            </a:pPr>
            <a:r>
              <a:rPr lang="fr-CA" sz="2400" b="1" dirty="0" smtClean="0"/>
              <a:t>... suite</a:t>
            </a:r>
          </a:p>
          <a:p>
            <a:endParaRPr lang="fr-CA" sz="2400" dirty="0" smtClean="0"/>
          </a:p>
          <a:p>
            <a:endParaRPr lang="fr-CA" sz="2400" dirty="0"/>
          </a:p>
        </p:txBody>
      </p:sp>
      <p:sp>
        <p:nvSpPr>
          <p:cNvPr id="4" name="Title 3"/>
          <p:cNvSpPr>
            <a:spLocks noGrp="1"/>
          </p:cNvSpPr>
          <p:nvPr>
            <p:ph type="title"/>
          </p:nvPr>
        </p:nvSpPr>
        <p:spPr/>
        <p:txBody>
          <a:bodyPr/>
          <a:lstStyle/>
          <a:p>
            <a:r>
              <a:rPr lang="en-US" dirty="0" err="1" smtClean="0"/>
              <a:t>Résolution</a:t>
            </a:r>
            <a:r>
              <a:rPr lang="en-US" dirty="0" smtClean="0"/>
              <a:t> de </a:t>
            </a:r>
            <a:r>
              <a:rPr lang="en-US" dirty="0" err="1" smtClean="0"/>
              <a:t>problèmes</a:t>
            </a:r>
            <a:endParaRPr lang="fr-CA" dirty="0"/>
          </a:p>
        </p:txBody>
      </p:sp>
    </p:spTree>
    <p:extLst>
      <p:ext uri="{BB962C8B-B14F-4D97-AF65-F5344CB8AC3E}">
        <p14:creationId xmlns:p14="http://schemas.microsoft.com/office/powerpoint/2010/main" val="20486220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1"/>
          </p:nvPr>
        </p:nvSpPr>
        <p:spPr>
          <a:xfrm>
            <a:off x="3307988" y="950857"/>
            <a:ext cx="5549895" cy="3158435"/>
          </a:xfrm>
        </p:spPr>
        <p:txBody>
          <a:bodyPr/>
          <a:lstStyle/>
          <a:p>
            <a:r>
              <a:rPr lang="fr-CA" sz="2400" dirty="0"/>
              <a:t>Les autres aides ne semblent pas prendre la formation ou les réunions au sérieux. </a:t>
            </a:r>
          </a:p>
          <a:p>
            <a:r>
              <a:rPr lang="fr-CA" sz="2400" dirty="0"/>
              <a:t>Ils font souvent des choses risquées pour eux-mêmes et, potentiellement, pour les autres membres de l’équipe. </a:t>
            </a:r>
          </a:p>
          <a:p>
            <a:r>
              <a:rPr lang="fr-CA" sz="2400" dirty="0"/>
              <a:t>Vous avez essayé de leur rappeler ce que vous avez appris lors de la formation sur la sécurité, mais ils vous ignorent. </a:t>
            </a:r>
          </a:p>
        </p:txBody>
      </p:sp>
      <p:sp>
        <p:nvSpPr>
          <p:cNvPr id="4" name="Title 3"/>
          <p:cNvSpPr>
            <a:spLocks noGrp="1"/>
          </p:cNvSpPr>
          <p:nvPr>
            <p:ph type="title"/>
          </p:nvPr>
        </p:nvSpPr>
        <p:spPr/>
        <p:txBody>
          <a:bodyPr/>
          <a:lstStyle/>
          <a:p>
            <a:r>
              <a:rPr lang="en-US" dirty="0" err="1" smtClean="0"/>
              <a:t>Résolution</a:t>
            </a:r>
            <a:r>
              <a:rPr lang="en-US" dirty="0" smtClean="0"/>
              <a:t> de </a:t>
            </a:r>
            <a:r>
              <a:rPr lang="en-US" dirty="0" err="1" smtClean="0"/>
              <a:t>problèmes</a:t>
            </a:r>
            <a:r>
              <a:rPr lang="en-US" dirty="0" smtClean="0"/>
              <a:t>   </a:t>
            </a:r>
            <a:r>
              <a:rPr lang="en-US" sz="2400" dirty="0" smtClean="0"/>
              <a:t>(suite)</a:t>
            </a:r>
            <a:endParaRPr lang="fr-CA" sz="2400" dirty="0"/>
          </a:p>
        </p:txBody>
      </p:sp>
    </p:spTree>
    <p:extLst>
      <p:ext uri="{BB962C8B-B14F-4D97-AF65-F5344CB8AC3E}">
        <p14:creationId xmlns:p14="http://schemas.microsoft.com/office/powerpoint/2010/main" val="32872020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90973" y="154616"/>
            <a:ext cx="4128006" cy="2950302"/>
          </a:xfrm>
        </p:spPr>
        <p:txBody>
          <a:bodyPr>
            <a:noAutofit/>
          </a:bodyPr>
          <a:lstStyle/>
          <a:p>
            <a:pPr>
              <a:lnSpc>
                <a:spcPct val="90000"/>
              </a:lnSpc>
            </a:pPr>
            <a:r>
              <a:rPr lang="en-US" sz="3400" dirty="0" smtClean="0"/>
              <a:t>Des </a:t>
            </a:r>
            <a:r>
              <a:rPr lang="en-US" sz="3400" dirty="0" err="1" smtClean="0"/>
              <a:t>emplois</a:t>
            </a:r>
            <a:r>
              <a:rPr lang="en-US" sz="3400" dirty="0" smtClean="0"/>
              <a:t> </a:t>
            </a:r>
            <a:r>
              <a:rPr lang="en-US" sz="3400" dirty="0" err="1" smtClean="0"/>
              <a:t>enrichissants</a:t>
            </a:r>
            <a:r>
              <a:rPr lang="en-US" sz="3400" dirty="0" smtClean="0"/>
              <a:t> </a:t>
            </a:r>
            <a:br>
              <a:rPr lang="en-US" sz="3400" dirty="0" smtClean="0"/>
            </a:br>
            <a:r>
              <a:rPr lang="en-US" sz="3400" dirty="0" smtClean="0"/>
              <a:t>qui </a:t>
            </a:r>
            <a:r>
              <a:rPr lang="fr-CA" sz="3400" dirty="0"/>
              <a:t>demandent </a:t>
            </a:r>
            <a:r>
              <a:rPr lang="fr-CA" sz="3400" dirty="0" smtClean="0"/>
              <a:t/>
            </a:r>
            <a:br>
              <a:rPr lang="fr-CA" sz="3400" dirty="0" smtClean="0"/>
            </a:br>
            <a:r>
              <a:rPr lang="fr-CA" sz="3400" dirty="0" smtClean="0"/>
              <a:t>de </a:t>
            </a:r>
            <a:r>
              <a:rPr lang="fr-CA" sz="3400" dirty="0"/>
              <a:t>faire appel </a:t>
            </a:r>
            <a:r>
              <a:rPr lang="fr-CA" sz="3400" dirty="0" smtClean="0"/>
              <a:t/>
            </a:r>
            <a:br>
              <a:rPr lang="fr-CA" sz="3400" dirty="0" smtClean="0"/>
            </a:br>
            <a:r>
              <a:rPr lang="fr-CA" sz="3400" dirty="0" smtClean="0"/>
              <a:t>à </a:t>
            </a:r>
            <a:r>
              <a:rPr lang="fr-CA" sz="3400" dirty="0"/>
              <a:t>la résolution </a:t>
            </a:r>
            <a:r>
              <a:rPr lang="fr-CA" sz="3400" dirty="0" smtClean="0"/>
              <a:t/>
            </a:r>
            <a:br>
              <a:rPr lang="fr-CA" sz="3400" dirty="0" smtClean="0"/>
            </a:br>
            <a:r>
              <a:rPr lang="fr-CA" sz="3400" dirty="0" smtClean="0"/>
              <a:t>de </a:t>
            </a:r>
            <a:r>
              <a:rPr lang="fr-CA" sz="3400" dirty="0"/>
              <a:t>problèmes</a:t>
            </a:r>
            <a:br>
              <a:rPr lang="fr-CA" sz="3400" dirty="0"/>
            </a:br>
            <a:endParaRPr lang="en-US" sz="3400" dirty="0"/>
          </a:p>
        </p:txBody>
      </p:sp>
      <p:pic>
        <p:nvPicPr>
          <p:cNvPr id="4" name="Content Placeholder 4" descr="CoolJobs-Problem Solve-FRE.jpg"/>
          <p:cNvPicPr>
            <a:picLocks noChangeAspect="1"/>
          </p:cNvPicPr>
          <p:nvPr/>
        </p:nvPicPr>
        <p:blipFill rotWithShape="1">
          <a:blip r:embed="rId3">
            <a:extLst>
              <a:ext uri="{28A0092B-C50C-407E-A947-70E740481C1C}">
                <a14:useLocalDpi xmlns:a14="http://schemas.microsoft.com/office/drawing/2010/main" val="0"/>
              </a:ext>
            </a:extLst>
          </a:blip>
          <a:srcRect l="443" t="852" r="1331"/>
          <a:stretch/>
        </p:blipFill>
        <p:spPr>
          <a:xfrm>
            <a:off x="4688115" y="200559"/>
            <a:ext cx="3951250" cy="4727261"/>
          </a:xfrm>
          <a:prstGeom prst="rect">
            <a:avLst/>
          </a:prstGeom>
        </p:spPr>
      </p:pic>
    </p:spTree>
    <p:extLst>
      <p:ext uri="{BB962C8B-B14F-4D97-AF65-F5344CB8AC3E}">
        <p14:creationId xmlns:p14="http://schemas.microsoft.com/office/powerpoint/2010/main" val="254577455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KILLS-2023">
  <a:themeElements>
    <a:clrScheme name="Custom 11">
      <a:dk1>
        <a:srgbClr val="00A0D6"/>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A0D6"/>
      </a:hlink>
      <a:folHlink>
        <a:srgbClr val="800080"/>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99450e6-b98c-46fe-969f-08a1e686a47c" xsi:nil="true"/>
    <lcf76f155ced4ddcb4097134ff3c332f xmlns="c31867ed-14af-43af-a40e-dbb258c24461">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6A49B40CBCDAF48B72A00462F978272" ma:contentTypeVersion="17" ma:contentTypeDescription="Create a new document." ma:contentTypeScope="" ma:versionID="d8ce85f6f2ba012ed4d00bd9314ea16d">
  <xsd:schema xmlns:xsd="http://www.w3.org/2001/XMLSchema" xmlns:xs="http://www.w3.org/2001/XMLSchema" xmlns:p="http://schemas.microsoft.com/office/2006/metadata/properties" xmlns:ns2="b99450e6-b98c-46fe-969f-08a1e686a47c" xmlns:ns3="c31867ed-14af-43af-a40e-dbb258c24461" targetNamespace="http://schemas.microsoft.com/office/2006/metadata/properties" ma:root="true" ma:fieldsID="1448e659582f881a95c69b922e9ae848" ns2:_="" ns3:_="">
    <xsd:import namespace="b99450e6-b98c-46fe-969f-08a1e686a47c"/>
    <xsd:import namespace="c31867ed-14af-43af-a40e-dbb258c24461"/>
    <xsd:element name="properties">
      <xsd:complexType>
        <xsd:sequence>
          <xsd:element name="documentManagement">
            <xsd:complexType>
              <xsd:all>
                <xsd:element ref="ns2:TaxCatchAll" minOccurs="0"/>
                <xsd:element ref="ns3:MediaServiceMetadata" minOccurs="0"/>
                <xsd:element ref="ns3:MediaServiceFastMetadata" minOccurs="0"/>
                <xsd:element ref="ns3:MediaServiceDateTaken" minOccurs="0"/>
                <xsd:element ref="ns3:MediaServiceObjectDetectorVersions" minOccurs="0"/>
                <xsd:element ref="ns3:MediaServiceLocation" minOccurs="0"/>
                <xsd:element ref="ns3:MediaServiceOCR" minOccurs="0"/>
                <xsd:element ref="ns3:MediaServiceGenerationTime" minOccurs="0"/>
                <xsd:element ref="ns3:MediaServiceEventHashCode" minOccurs="0"/>
                <xsd:element ref="ns3:lcf76f155ced4ddcb4097134ff3c332f" minOccurs="0"/>
                <xsd:element ref="ns3:MediaLengthInSeconds" minOccurs="0"/>
                <xsd:element ref="ns2:SharedWithUsers" minOccurs="0"/>
                <xsd:element ref="ns2:SharedWithDetail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9450e6-b98c-46fe-969f-08a1e686a47c" elementFormDefault="qualified">
    <xsd:import namespace="http://schemas.microsoft.com/office/2006/documentManagement/types"/>
    <xsd:import namespace="http://schemas.microsoft.com/office/infopath/2007/PartnerControls"/>
    <xsd:element name="TaxCatchAll" ma:index="8" nillable="true" ma:displayName="Taxonomy Catch All Column" ma:hidden="true" ma:list="{d779b64e-ebf5-4ebd-a3a4-60f9e1ec8ab8}" ma:internalName="TaxCatchAll" ma:showField="CatchAllData" ma:web="b99450e6-b98c-46fe-969f-08a1e686a47c">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31867ed-14af-43af-a40e-dbb258c24461" elementFormDefault="qualified">
    <xsd:import namespace="http://schemas.microsoft.com/office/2006/documentManagement/types"/>
    <xsd:import namespace="http://schemas.microsoft.com/office/infopath/2007/PartnerControls"/>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Location" ma:index="13" nillable="true" ma:displayName="Location" ma:indexed="true" ma:internalName="MediaServiceLocatio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8d3b4c81-3f07-471f-9771-68e0463ff5a3" ma:termSetId="09814cd3-568e-fe90-9814-8d621ff8fb84" ma:anchorId="fba54fb3-c3e1-fe81-a776-ca4b69148c4d" ma:open="true" ma:isKeyword="false">
      <xsd:complexType>
        <xsd:sequence>
          <xsd:element ref="pc:Terms" minOccurs="0" maxOccurs="1"/>
        </xsd:sequence>
      </xsd:complexType>
    </xsd:element>
    <xsd:element name="MediaLengthInSeconds" ma:index="19" nillable="true" ma:displayName="MediaLengthInSeconds" ma:hidden="true" ma:internalName="MediaLengthInSeconds" ma:readOnly="true">
      <xsd:simpleType>
        <xsd:restriction base="dms:Unknown"/>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96F0ED6-761D-4ED5-B6F0-273F8A9A09D8}">
  <ds:schemaRefs>
    <ds:schemaRef ds:uri="b99450e6-b98c-46fe-969f-08a1e686a47c"/>
    <ds:schemaRef ds:uri="c31867ed-14af-43af-a40e-dbb258c24461"/>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5E04B516-1202-48B8-8AC0-2A62A9945EA6}">
  <ds:schemaRefs>
    <ds:schemaRef ds:uri="http://schemas.microsoft.com/sharepoint/v3/contenttype/forms"/>
  </ds:schemaRefs>
</ds:datastoreItem>
</file>

<file path=customXml/itemProps3.xml><?xml version="1.0" encoding="utf-8"?>
<ds:datastoreItem xmlns:ds="http://schemas.openxmlformats.org/officeDocument/2006/customXml" ds:itemID="{35EF34B3-205B-43B3-92D3-9C3F67AF1BB1}">
  <ds:schemaRefs>
    <ds:schemaRef ds:uri="b99450e6-b98c-46fe-969f-08a1e686a47c"/>
    <ds:schemaRef ds:uri="c31867ed-14af-43af-a40e-dbb258c2446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SKILLS-2023.thmx</Template>
  <TotalTime>6056</TotalTime>
  <Words>1018</Words>
  <Application>Microsoft Macintosh PowerPoint</Application>
  <PresentationFormat>On-screen Show (16:9)</PresentationFormat>
  <Paragraphs>52</Paragraphs>
  <Slides>9</Slides>
  <Notes>9</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SKILLS-2023</vt:lpstr>
      <vt:lpstr>Compétences pour réussir</vt:lpstr>
      <vt:lpstr>Commencez par une activité</vt:lpstr>
      <vt:lpstr>PowerPoint Presentation</vt:lpstr>
      <vt:lpstr>Planification et préparation</vt:lpstr>
      <vt:lpstr>Planification et préparation</vt:lpstr>
      <vt:lpstr>Les cinq étapes  de la résolution d’un problème</vt:lpstr>
      <vt:lpstr>Résolution de problèmes</vt:lpstr>
      <vt:lpstr>Résolution de problèmes   (suite)</vt:lpstr>
      <vt:lpstr>Des emplois enrichissants  qui demandent  de faire appel  à la résolution  de problèmes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Adaptability</dc:title>
  <dc:creator>Susan Corning</dc:creator>
  <cp:lastModifiedBy>Susan Corning</cp:lastModifiedBy>
  <cp:revision>75</cp:revision>
  <dcterms:created xsi:type="dcterms:W3CDTF">2023-11-15T11:01:28Z</dcterms:created>
  <dcterms:modified xsi:type="dcterms:W3CDTF">2024-03-26T14:56:18Z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0x01010076A49B40CBCDAF48B72A00462F978272</vt:lpwstr>
  </property>
  <property fmtid="{D5CDD505-2E9C-101B-9397-08002B2CF9AE}" pid="3" name="MediaServiceImageTags">
    <vt:lpwstr/>
  </property>
</Properties>
</file>