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5"/>
  </p:notesMasterIdLst>
  <p:sldIdLst>
    <p:sldId id="256" r:id="rId5"/>
    <p:sldId id="301" r:id="rId6"/>
    <p:sldId id="302" r:id="rId7"/>
    <p:sldId id="316" r:id="rId8"/>
    <p:sldId id="315" r:id="rId9"/>
    <p:sldId id="318" r:id="rId10"/>
    <p:sldId id="320" r:id="rId11"/>
    <p:sldId id="321" r:id="rId12"/>
    <p:sldId id="322" r:id="rId13"/>
    <p:sldId id="312"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62310" autoAdjust="0"/>
  </p:normalViewPr>
  <p:slideViewPr>
    <p:cSldViewPr snapToGrid="0">
      <p:cViewPr>
        <p:scale>
          <a:sx n="81" d="100"/>
          <a:sy n="81" d="100"/>
        </p:scale>
        <p:origin x="-224" y="-22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dirty="0" smtClean="0"/>
              <a:t>Choisissez l’une des activités dans la section « Rédaction » du livret d’activités.</a:t>
            </a:r>
            <a:endParaRPr lang="en-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Lisez la définition de la rédaction. Demandez aux élèves de nommer d’autres types de documents qui peuvent être rédigés sur le lieu de travail. Il peut s’agir, par exemple, de notes de rappel, de listes de tâches, de lettres, de propositions de financement, de rapports d’incidents, de factures et de textes adressés à des collègues.</a:t>
            </a:r>
            <a:endParaRPr lang="fr-CA" sz="1200" dirty="0" smtClean="0"/>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Expliquez que dans de nombreux lieux de travail, les textes en ligne sont en voie de devenir plus courants que les textes imprimés (ou écrits). En effet, certains textes sont rédigés et lus en ligne. Dans nombre de professions, les employés rédigent souvent des textes destinés à être lus en ligne.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1835464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Présentez aux élèves un exemple d’offre d’emploi, à savoir l’offre intitulée « Étudiant/étudiante d’été dans les installations » qui se trouve en annexe. Expliquez que les offres d’emploi représentent une forme de texte affiché en ligne, car de nombreux employeurs publient leurs offres d’emploi en ligne. Les renseignements contenus dans l’offre sont très importants; ainsi, les chercheurs d’emploi doivent prendre note des détails importants dont ils devront tenir compte au moment de rédiger leur curriculum vitæ.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675424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D’abord, demandez aux élèves s’ils ont un curriculum vitæ (CV). Expliquez qu’au moment de rédiger un CV, il est important d’utiliser des mots d’action. Les mots d’action sont souvent des verbes. Ils donneront une image plus forte et plus professionnelle de vous. Demandez aux élèves de mettre en pratique leurs compétences en matière de rédaction de CV et, plus précisément, de renforcer chacune des phrases en les réécrivant et en y incluant un mot d’action. Des exemples de mots d’action sont fournis. Demandez aux élèves de faire part de leurs suggestions de vive voix. Veillez à indiquer aux élèves où ils peuvent obtenir un soutien gratuit pour la rédaction de leur CV et la recherche d’emploi, par exemple auprès du personnel de l’école chargé de la liaison ou de Nouvelle-Écosse au Travail.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3564228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Demandez aux élèves s’ils connaissent les acronymes SIMDUT et EPI. Expliquez qu’au Canada, la législation relative au Système d’information sur les matières dangereuses utilisées au travail (SIMDUT) exige que les produits utilisés sur le lieu de travail qui répondent aux critères de classification parmi les produits dangereux soient correctement étiquetés. Les étiquettes des produits sont les premiers éléments qui informent l’utilisateur des risques associés à ces produits. Les étiquettes décrivent également les précautions de base ou les mesures de sécurité à prendre, y compris l’équipement de protection individuelle (EPI) à porter, s’il y a lieu. Les personnes de métier doivent savoir où trouver ces documents et comment les lire. La plupart des entreprises demandent à leurs employés de suivre une formation sur le SIMDUT.</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946299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Demandez aux élèves s’ils pensent que l’énoncé est vrai ou faux. Discutez-en. Expliquez que les notes de remerciement laissent une bonne impression au ou à la gestionnaire ou encore à l’équipe d’embauche et qu’elles montrent que vous voulez vraiment le poste. Les élèves ont-ils déjà rédigé des notes de remerciement? Que pourrait comprendre une telle note? Discuter des </a:t>
            </a:r>
            <a:r>
              <a:rPr lang="fr-CA" u="sng" dirty="0" smtClean="0"/>
              <a:t>composantes clés</a:t>
            </a:r>
            <a:r>
              <a:rPr lang="fr-CA" dirty="0" smtClean="0"/>
              <a:t> : 1) indiquez les points clés soulevés lors de l’entrevue; 2) donnez des éclaircissements sur tout ce qui, à votre avis, peut ne pas avoir été clair ou avoir laissé une mauvaise impression; 3) faites part des choses que vous auriez aimé dire, mais que vous avez oubliées; 4) exprimez votre intérêt à l’égard du poste.</a:t>
            </a:r>
          </a:p>
          <a:p>
            <a:pPr lvl="0">
              <a:defRPr/>
            </a:pPr>
            <a:r>
              <a:rPr lang="fr-CA" dirty="0" smtClean="0"/>
              <a:t>Réponse : Vrai</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3894380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La rédaction sur le lieu de travail peut être formelle ou informelle, en fonction du contexte. Réfléchissez aux destinataires et à l’objectif du texte à rédiger. Expliquez aux élèves que lorsque nous rédigeons sur le lieu de travail, il ne faut pas oublier que quelqu’un d’autre va probablement lire le texte en question et qu’il nous faut donc prêter attention à ce que nous disons et à la manière dont nous le disons. Il faut s’exercer pour apprendre à rédiger de manière formelle. L’objectif est de rédiger un texte clair et bien structuré qui ne contient pas d’argot.</a:t>
            </a:r>
          </a:p>
          <a:p>
            <a:endParaRPr lang="en-CA" dirty="0" smtClean="0"/>
          </a:p>
          <a:p>
            <a:endParaRPr lang="en-CA"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3487250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Expliquez aux élèves que si nous possédons de solides compétences en rédaction, il sera plus facile pour la personne qui lit ce que nous avons écrit de comprendre ce que nous voulons dire, ce qui est particulièrement important sur le lieu de travail</a:t>
            </a:r>
            <a:r>
              <a:rPr lang="fr-CA" sz="1200" dirty="0" smtClean="0"/>
              <a:t>.</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009946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dirty="0" err="1"/>
              <a:t>Rédaction</a:t>
            </a:r>
            <a:endParaRPr lang="en-US" spc="100" dirty="0"/>
          </a:p>
        </p:txBody>
      </p:sp>
      <p:pic>
        <p:nvPicPr>
          <p:cNvPr id="6" name="Picture 5">
            <a:extLst>
              <a:ext uri="{FF2B5EF4-FFF2-40B4-BE49-F238E27FC236}">
                <a16:creationId xmlns="" xmlns:a16="http://schemas.microsoft.com/office/drawing/2014/main"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 xmlns:a16="http://schemas.microsoft.com/office/drawing/2014/main"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 xmlns:a16="http://schemas.microsoft.com/office/drawing/2014/main"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3" y="154616"/>
            <a:ext cx="3865572" cy="2950302"/>
          </a:xfrm>
        </p:spPr>
        <p:txBody>
          <a:bodyPr>
            <a:normAutofit/>
          </a:bodyPr>
          <a:lstStyle/>
          <a:p>
            <a:r>
              <a:rPr lang="en-US" sz="3600" dirty="0" smtClean="0"/>
              <a:t>Des </a:t>
            </a:r>
            <a:r>
              <a:rPr lang="en-US" sz="3600" dirty="0" err="1" smtClean="0"/>
              <a:t>emplois</a:t>
            </a:r>
            <a:r>
              <a:rPr lang="en-US" sz="3600" dirty="0" smtClean="0"/>
              <a:t> </a:t>
            </a:r>
            <a:r>
              <a:rPr lang="en-US" sz="3600" dirty="0" err="1" smtClean="0"/>
              <a:t>enrichissants</a:t>
            </a:r>
            <a:r>
              <a:rPr lang="en-US" sz="3600" dirty="0" smtClean="0"/>
              <a:t> </a:t>
            </a:r>
            <a:br>
              <a:rPr lang="en-US" sz="3600" dirty="0" smtClean="0"/>
            </a:br>
            <a:r>
              <a:rPr lang="en-US" sz="3600" dirty="0" smtClean="0"/>
              <a:t>qui </a:t>
            </a:r>
            <a:r>
              <a:rPr lang="en-US" sz="3600" dirty="0" err="1"/>
              <a:t>demandent</a:t>
            </a:r>
            <a:r>
              <a:rPr lang="en-US" sz="3600" dirty="0"/>
              <a:t> de faire </a:t>
            </a:r>
            <a:r>
              <a:rPr lang="en-US" sz="3600" dirty="0" err="1"/>
              <a:t>appel</a:t>
            </a:r>
            <a:r>
              <a:rPr lang="en-US" sz="3600" dirty="0"/>
              <a:t> </a:t>
            </a:r>
            <a:r>
              <a:rPr lang="en-US" sz="3600" dirty="0" err="1"/>
              <a:t>à</a:t>
            </a:r>
            <a:r>
              <a:rPr lang="en-US" sz="3600" dirty="0"/>
              <a:t> la </a:t>
            </a:r>
            <a:r>
              <a:rPr lang="en-US" sz="3600" dirty="0" err="1"/>
              <a:t>rédaction</a:t>
            </a:r>
            <a:endParaRPr lang="en-US" sz="3600" dirty="0"/>
          </a:p>
        </p:txBody>
      </p:sp>
      <p:pic>
        <p:nvPicPr>
          <p:cNvPr id="5" name="Content Placeholder 9" descr="CoolJobs-Writing-Redaction.jpg"/>
          <p:cNvPicPr>
            <a:picLocks noChangeAspect="1"/>
          </p:cNvPicPr>
          <p:nvPr/>
        </p:nvPicPr>
        <p:blipFill rotWithShape="1">
          <a:blip r:embed="rId3">
            <a:extLst>
              <a:ext uri="{28A0092B-C50C-407E-A947-70E740481C1C}">
                <a14:useLocalDpi xmlns:a14="http://schemas.microsoft.com/office/drawing/2010/main" val="0"/>
              </a:ext>
            </a:extLst>
          </a:blip>
          <a:srcRect l="1232" t="1346" r="529"/>
          <a:stretch/>
        </p:blipFill>
        <p:spPr>
          <a:xfrm>
            <a:off x="4479636" y="254000"/>
            <a:ext cx="4445000" cy="4685642"/>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7939640" cy="1866087"/>
          </a:xfrm>
        </p:spPr>
        <p:txBody>
          <a:bodyPr/>
          <a:lstStyle/>
          <a:p>
            <a:pPr>
              <a:tabLst>
                <a:tab pos="2179638" algn="l"/>
              </a:tabLst>
            </a:pPr>
            <a:r>
              <a:rPr lang="en-US" sz="3200" dirty="0" err="1"/>
              <a:t>Activité</a:t>
            </a:r>
            <a:r>
              <a:rPr lang="en-US" sz="3200" dirty="0"/>
              <a:t> 1	</a:t>
            </a:r>
            <a:r>
              <a:rPr lang="en-US" sz="3200" dirty="0"/>
              <a:t>Sans mots </a:t>
            </a:r>
          </a:p>
          <a:p>
            <a:pPr>
              <a:tabLst>
                <a:tab pos="2179638" algn="l"/>
              </a:tabLst>
            </a:pPr>
            <a:r>
              <a:rPr lang="en-US" sz="3200" dirty="0" err="1"/>
              <a:t>Activité</a:t>
            </a:r>
            <a:r>
              <a:rPr lang="en-US" sz="3200" dirty="0"/>
              <a:t> 2	</a:t>
            </a:r>
            <a:r>
              <a:rPr lang="en-US" sz="3200" dirty="0" err="1"/>
              <a:t>Légende</a:t>
            </a:r>
            <a:endParaRPr lang="en-US" sz="3200" dirty="0"/>
          </a:p>
          <a:p>
            <a:pPr>
              <a:tabLst>
                <a:tab pos="2179638" algn="l"/>
              </a:tabLst>
            </a:pPr>
            <a:endParaRPr lang="en-US" dirty="0"/>
          </a:p>
        </p:txBody>
      </p:sp>
      <p:sp>
        <p:nvSpPr>
          <p:cNvPr id="5" name="Alternate Process 4"/>
          <p:cNvSpPr/>
          <p:nvPr/>
        </p:nvSpPr>
        <p:spPr>
          <a:xfrm>
            <a:off x="5454316" y="2244985"/>
            <a:ext cx="3143584" cy="2144979"/>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8245857" cy="3670213"/>
          </a:xfrm>
        </p:spPr>
        <p:txBody>
          <a:bodyPr/>
          <a:lstStyle/>
          <a:p>
            <a:pPr marL="0" indent="0">
              <a:spcAft>
                <a:spcPts val="600"/>
              </a:spcAft>
              <a:buNone/>
            </a:pPr>
            <a:r>
              <a:rPr lang="fr-CA" sz="3000" b="1" dirty="0"/>
              <a:t>La rédaction </a:t>
            </a:r>
            <a:r>
              <a:rPr lang="fr-CA" sz="3000" dirty="0"/>
              <a:t>s’entend de votre capacité à communiquer de l’information par écrit, au moyen de mots, de symboles et d’images.</a:t>
            </a:r>
          </a:p>
          <a:p>
            <a:pPr marL="0" indent="0">
              <a:spcAft>
                <a:spcPts val="600"/>
              </a:spcAft>
              <a:buNone/>
            </a:pPr>
            <a:r>
              <a:rPr lang="fr-CA" sz="3000" dirty="0"/>
              <a:t>Par exemple, au travail, nous utilisons cette compétence pour remplir des formulaires et pour rédiger des courriels, des directives et des rapports.</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3449087" y="950857"/>
            <a:ext cx="5694913" cy="3158435"/>
          </a:xfrm>
        </p:spPr>
        <p:txBody>
          <a:bodyPr/>
          <a:lstStyle/>
          <a:p>
            <a:r>
              <a:rPr lang="fr-CA" sz="2400" dirty="0"/>
              <a:t>Concepteurs/conceptrices Web et développeurs/développeuses Web</a:t>
            </a:r>
          </a:p>
          <a:p>
            <a:r>
              <a:rPr lang="fr-CA" sz="2400" dirty="0"/>
              <a:t>Techniciens/techniciens de systèmes de technologie de l’information de bureau </a:t>
            </a:r>
          </a:p>
          <a:p>
            <a:r>
              <a:rPr lang="fr-CA" sz="2400" dirty="0"/>
              <a:t>Rédacteurs/rédactrices techniques</a:t>
            </a:r>
          </a:p>
          <a:p>
            <a:r>
              <a:rPr lang="fr-CA" sz="2400" dirty="0"/>
              <a:t>Concepteurs/conceptrices de jeux vidéo</a:t>
            </a:r>
          </a:p>
          <a:p>
            <a:r>
              <a:rPr lang="fr-CA" sz="2400" dirty="0"/>
              <a:t>Techniciens/techniciennes de réseau </a:t>
            </a:r>
            <a:r>
              <a:rPr lang="fr-CA" sz="2400" dirty="0" smtClean="0"/>
              <a:t>informatique.</a:t>
            </a:r>
            <a:endParaRPr lang="fr-CA" sz="2400" dirty="0"/>
          </a:p>
          <a:p>
            <a:endParaRPr lang="fr-CA" sz="2400" dirty="0"/>
          </a:p>
        </p:txBody>
      </p:sp>
      <p:sp>
        <p:nvSpPr>
          <p:cNvPr id="2" name="Title 1"/>
          <p:cNvSpPr>
            <a:spLocks noGrp="1"/>
          </p:cNvSpPr>
          <p:nvPr>
            <p:ph type="title"/>
          </p:nvPr>
        </p:nvSpPr>
        <p:spPr>
          <a:xfrm>
            <a:off x="0" y="154616"/>
            <a:ext cx="9144000" cy="839304"/>
          </a:xfrm>
        </p:spPr>
        <p:txBody>
          <a:bodyPr>
            <a:noAutofit/>
          </a:bodyPr>
          <a:lstStyle/>
          <a:p>
            <a:pPr algn="ctr"/>
            <a:r>
              <a:rPr lang="en-US" sz="3200" spc="120" dirty="0" err="1"/>
              <a:t>Rédiger</a:t>
            </a:r>
            <a:r>
              <a:rPr lang="en-US" sz="3200" spc="120" dirty="0"/>
              <a:t> des </a:t>
            </a:r>
            <a:r>
              <a:rPr lang="en-US" sz="3200" spc="120" dirty="0" err="1"/>
              <a:t>textes</a:t>
            </a:r>
            <a:r>
              <a:rPr lang="en-US" sz="3200" spc="120" dirty="0"/>
              <a:t> </a:t>
            </a:r>
            <a:r>
              <a:rPr lang="en-US" sz="3200" spc="120" dirty="0" err="1"/>
              <a:t>destinés</a:t>
            </a:r>
            <a:r>
              <a:rPr lang="en-US" sz="3200" spc="120" dirty="0"/>
              <a:t> </a:t>
            </a:r>
            <a:r>
              <a:rPr lang="en-US" sz="3200" spc="120" dirty="0" err="1"/>
              <a:t>à</a:t>
            </a:r>
            <a:r>
              <a:rPr lang="en-US" sz="3200" spc="120" dirty="0"/>
              <a:t> </a:t>
            </a:r>
            <a:r>
              <a:rPr lang="en-US" sz="3200" spc="120" dirty="0" err="1"/>
              <a:t>être</a:t>
            </a:r>
            <a:r>
              <a:rPr lang="en-US" sz="3200" spc="120" dirty="0"/>
              <a:t> </a:t>
            </a:r>
            <a:r>
              <a:rPr lang="en-US" sz="3200" spc="120" dirty="0" err="1"/>
              <a:t>lus</a:t>
            </a:r>
            <a:r>
              <a:rPr lang="en-US" sz="3200" spc="120" dirty="0"/>
              <a:t> en </a:t>
            </a:r>
            <a:r>
              <a:rPr lang="en-US" sz="3200" spc="120" dirty="0" err="1"/>
              <a:t>lign</a:t>
            </a:r>
            <a:endParaRPr lang="fr-CA" sz="3200" dirty="0"/>
          </a:p>
        </p:txBody>
      </p:sp>
      <p:sp>
        <p:nvSpPr>
          <p:cNvPr id="5" name="Alternate Process 4"/>
          <p:cNvSpPr/>
          <p:nvPr/>
        </p:nvSpPr>
        <p:spPr>
          <a:xfrm>
            <a:off x="727356" y="1192858"/>
            <a:ext cx="2364362" cy="2366820"/>
          </a:xfrm>
          <a:prstGeom prst="flowChartAlternateProcess">
            <a:avLst/>
          </a:prstGeom>
          <a:blipFill rotWithShape="1">
            <a:blip r:embed="rId3"/>
            <a:srcRect/>
            <a:stretch>
              <a:fillRect l="-45494" t="-2992" r="-13190" b="-3212"/>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24759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a:t>Offres d’emploi</a:t>
            </a:r>
            <a:br>
              <a:rPr lang="fr-CA" dirty="0"/>
            </a:br>
            <a:r>
              <a:rPr lang="fr-CA" dirty="0"/>
              <a:t/>
            </a:r>
            <a:br>
              <a:rPr lang="fr-CA" dirty="0"/>
            </a:br>
            <a:r>
              <a:rPr lang="fr-CA" dirty="0"/>
              <a:t/>
            </a:r>
            <a:br>
              <a:rPr lang="fr-CA" dirty="0"/>
            </a:br>
            <a:endParaRPr lang="fr-CA" dirty="0"/>
          </a:p>
        </p:txBody>
      </p:sp>
      <p:sp>
        <p:nvSpPr>
          <p:cNvPr id="5" name="Text Placeholder 4"/>
          <p:cNvSpPr>
            <a:spLocks noGrp="1"/>
          </p:cNvSpPr>
          <p:nvPr>
            <p:ph type="body" sz="quarter" idx="11"/>
          </p:nvPr>
        </p:nvSpPr>
        <p:spPr>
          <a:xfrm>
            <a:off x="596348" y="1587500"/>
            <a:ext cx="3652300" cy="2933700"/>
          </a:xfrm>
        </p:spPr>
        <p:txBody>
          <a:bodyPr/>
          <a:lstStyle/>
          <a:p>
            <a:pPr marL="0" lvl="0" indent="0" defTabSz="914400">
              <a:lnSpc>
                <a:spcPct val="90000"/>
              </a:lnSpc>
              <a:spcAft>
                <a:spcPts val="600"/>
              </a:spcAft>
              <a:buClrTx/>
              <a:buNone/>
              <a:defRPr/>
            </a:pPr>
            <a:r>
              <a:rPr lang="fr-CA" sz="3200" kern="0" dirty="0"/>
              <a:t>Étudiant/étudiante d’été dans les installations</a:t>
            </a:r>
          </a:p>
        </p:txBody>
      </p:sp>
      <p:pic>
        <p:nvPicPr>
          <p:cNvPr id="7" name="Content Placeholder 8" descr="Writing-Job.png"/>
          <p:cNvPicPr>
            <a:picLocks noChangeAspect="1"/>
          </p:cNvPicPr>
          <p:nvPr/>
        </p:nvPicPr>
        <p:blipFill>
          <a:blip r:embed="rId3">
            <a:extLst>
              <a:ext uri="{28A0092B-C50C-407E-A947-70E740481C1C}">
                <a14:useLocalDpi xmlns:a14="http://schemas.microsoft.com/office/drawing/2010/main" val="0"/>
              </a:ext>
            </a:extLst>
          </a:blip>
          <a:srcRect l="-30312" r="-30312"/>
          <a:stretch>
            <a:fillRect/>
          </a:stretch>
        </p:blipFill>
        <p:spPr>
          <a:xfrm>
            <a:off x="4664391" y="927100"/>
            <a:ext cx="5421765" cy="4216400"/>
          </a:xfrm>
          <a:prstGeom prst="rect">
            <a:avLst/>
          </a:prstGeom>
        </p:spPr>
      </p:pic>
    </p:spTree>
    <p:extLst>
      <p:ext uri="{BB962C8B-B14F-4D97-AF65-F5344CB8AC3E}">
        <p14:creationId xmlns:p14="http://schemas.microsoft.com/office/powerpoint/2010/main" val="1372652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740221" y="950857"/>
            <a:ext cx="7403779" cy="3158435"/>
          </a:xfrm>
        </p:spPr>
        <p:txBody>
          <a:bodyPr/>
          <a:lstStyle/>
          <a:p>
            <a:pPr marL="514350" indent="-514350">
              <a:buFont typeface="+mj-lt"/>
              <a:buAutoNum type="arabicPeriod"/>
            </a:pPr>
            <a:r>
              <a:rPr lang="fr-CA" sz="2400" dirty="0" smtClean="0"/>
              <a:t>Obtention d’un prix pour avoir fait la plus grande contribution à l’équipe de collecte de fonds de l’école.</a:t>
            </a:r>
          </a:p>
          <a:p>
            <a:pPr marL="514350" indent="-514350">
              <a:buFont typeface="+mj-lt"/>
              <a:buAutoNum type="arabicPeriod"/>
            </a:pPr>
            <a:r>
              <a:rPr lang="fr-CA" sz="2400" dirty="0" smtClean="0"/>
              <a:t>Obtention des notes les plus élevées lors de la compétition de </a:t>
            </a:r>
            <a:r>
              <a:rPr lang="fr-CA" sz="2400" dirty="0" err="1" smtClean="0"/>
              <a:t>Skills</a:t>
            </a:r>
            <a:r>
              <a:rPr lang="fr-CA" sz="2400" dirty="0" smtClean="0"/>
              <a:t>/Compétences Canada.</a:t>
            </a:r>
          </a:p>
          <a:p>
            <a:pPr marL="514350" indent="-514350">
              <a:buFont typeface="+mj-lt"/>
              <a:buAutoNum type="arabicPeriod"/>
            </a:pPr>
            <a:r>
              <a:rPr lang="fr-CA" sz="2400" dirty="0" smtClean="0"/>
              <a:t>Titulaire du rôle de gérant d’une équipe de quatre personnes chargées d’offrir des services.</a:t>
            </a:r>
          </a:p>
          <a:p>
            <a:pPr marL="514350" indent="-514350">
              <a:buFont typeface="+mj-lt"/>
              <a:buAutoNum type="arabicPeriod"/>
            </a:pPr>
            <a:r>
              <a:rPr lang="fr-CA" sz="2400" dirty="0" smtClean="0"/>
              <a:t>Première personne à se voir attribuer le prix </a:t>
            </a:r>
            <a:r>
              <a:rPr lang="fr-CA" sz="2400" dirty="0" err="1" smtClean="0"/>
              <a:t>Bendel</a:t>
            </a:r>
            <a:r>
              <a:rPr lang="fr-CA" sz="2400" dirty="0" smtClean="0"/>
              <a:t>.</a:t>
            </a:r>
            <a:endParaRPr lang="fr-CA" sz="2400" dirty="0"/>
          </a:p>
        </p:txBody>
      </p:sp>
      <p:sp>
        <p:nvSpPr>
          <p:cNvPr id="4" name="Title 3"/>
          <p:cNvSpPr>
            <a:spLocks noGrp="1"/>
          </p:cNvSpPr>
          <p:nvPr>
            <p:ph type="title"/>
          </p:nvPr>
        </p:nvSpPr>
        <p:spPr>
          <a:xfrm>
            <a:off x="0" y="154616"/>
            <a:ext cx="9144000" cy="839304"/>
          </a:xfrm>
        </p:spPr>
        <p:txBody>
          <a:bodyPr>
            <a:noAutofit/>
          </a:bodyPr>
          <a:lstStyle/>
          <a:p>
            <a:pPr algn="ctr"/>
            <a:r>
              <a:rPr lang="fr-CA" sz="3400" dirty="0" smtClean="0"/>
              <a:t>Utilisation de mots d’action dans les CV</a:t>
            </a:r>
            <a:endParaRPr lang="fr-CA" sz="3400" dirty="0"/>
          </a:p>
        </p:txBody>
      </p:sp>
      <p:pic>
        <p:nvPicPr>
          <p:cNvPr id="8" name="Picture 7" descr="Yellow Ar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3002" y="1304616"/>
            <a:ext cx="730084" cy="1006230"/>
          </a:xfrm>
          <a:prstGeom prst="rect">
            <a:avLst/>
          </a:prstGeom>
        </p:spPr>
      </p:pic>
    </p:spTree>
    <p:extLst>
      <p:ext uri="{BB962C8B-B14F-4D97-AF65-F5344CB8AC3E}">
        <p14:creationId xmlns:p14="http://schemas.microsoft.com/office/powerpoint/2010/main" val="3465069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spc="0" dirty="0"/>
              <a:t>Mots </a:t>
            </a:r>
            <a:r>
              <a:rPr lang="en-US" b="0" spc="0" dirty="0" err="1"/>
              <a:t>d'action</a:t>
            </a:r>
            <a:endParaRPr lang="fr-CA" dirty="0"/>
          </a:p>
        </p:txBody>
      </p:sp>
      <p:sp>
        <p:nvSpPr>
          <p:cNvPr id="5" name="TextBox 4"/>
          <p:cNvSpPr txBox="1"/>
          <p:nvPr/>
        </p:nvSpPr>
        <p:spPr>
          <a:xfrm>
            <a:off x="622327" y="927643"/>
            <a:ext cx="7931538" cy="3600986"/>
          </a:xfrm>
          <a:prstGeom prst="rect">
            <a:avLst/>
          </a:prstGeom>
          <a:solidFill>
            <a:schemeClr val="bg1"/>
          </a:solidFill>
        </p:spPr>
        <p:txBody>
          <a:bodyPr wrap="square" lIns="91440" tIns="182880" bIns="0" numCol="3" rtlCol="0" anchor="ctr" anchorCtr="0">
            <a:spAutoFit/>
          </a:bodyPr>
          <a:lstStyle/>
          <a:p>
            <a:pPr lvl="0" algn="ctr"/>
            <a:r>
              <a:rPr lang="en-CA" sz="2400" dirty="0" err="1">
                <a:solidFill>
                  <a:prstClr val="black"/>
                </a:solidFill>
                <a:latin typeface="Calibri"/>
                <a:cs typeface="Calibri"/>
              </a:rPr>
              <a:t>Accéléré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Administré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Amélioré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Analysé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Attribué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Calculé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Conçu</a:t>
            </a:r>
            <a:endParaRPr lang="en-CA" sz="2400" dirty="0">
              <a:solidFill>
                <a:prstClr val="black"/>
              </a:solidFill>
              <a:latin typeface="Calibri"/>
              <a:cs typeface="Calibri"/>
            </a:endParaRPr>
          </a:p>
          <a:p>
            <a:pPr lvl="0" algn="ctr"/>
            <a:endParaRPr lang="en-CA" sz="2400" dirty="0">
              <a:solidFill>
                <a:prstClr val="black"/>
              </a:solidFill>
              <a:latin typeface="Calibri"/>
              <a:cs typeface="Calibri"/>
            </a:endParaRPr>
          </a:p>
          <a:p>
            <a:pPr lvl="0" algn="ct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Créé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Documenté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Éliminé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Entrepris</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Formé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Gagné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Géré</a:t>
            </a:r>
            <a:endParaRPr lang="en-CA" sz="2400" dirty="0">
              <a:solidFill>
                <a:prstClr val="black"/>
              </a:solidFill>
              <a:latin typeface="Calibri"/>
              <a:cs typeface="Calibri"/>
            </a:endParaRPr>
          </a:p>
          <a:p>
            <a:pPr lvl="0" algn="ctr"/>
            <a:endParaRPr lang="en-CA" sz="2400" dirty="0">
              <a:solidFill>
                <a:prstClr val="black"/>
              </a:solidFill>
              <a:latin typeface="Calibri"/>
              <a:cs typeface="Calibri"/>
            </a:endParaRPr>
          </a:p>
          <a:p>
            <a:pPr lvl="0" algn="ct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Négocié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Organisé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Préparé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Recueilli</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Recommandé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Supervisé</a:t>
            </a:r>
            <a:endParaRPr lang="en-CA" sz="2400" dirty="0">
              <a:solidFill>
                <a:prstClr val="black"/>
              </a:solidFill>
              <a:latin typeface="Calibri"/>
              <a:cs typeface="Calibri"/>
            </a:endParaRPr>
          </a:p>
          <a:p>
            <a:pPr lvl="0" algn="ctr"/>
            <a:r>
              <a:rPr lang="en-CA" sz="2400" dirty="0" err="1">
                <a:solidFill>
                  <a:prstClr val="black"/>
                </a:solidFill>
                <a:latin typeface="Calibri"/>
                <a:cs typeface="Calibri"/>
              </a:rPr>
              <a:t>Vérifié</a:t>
            </a:r>
            <a:endParaRPr lang="en-CA" sz="2400" dirty="0">
              <a:solidFill>
                <a:prstClr val="black"/>
              </a:solidFill>
              <a:latin typeface="Calibri"/>
              <a:cs typeface="Calibri"/>
            </a:endParaRPr>
          </a:p>
        </p:txBody>
      </p:sp>
    </p:spTree>
    <p:extLst>
      <p:ext uri="{BB962C8B-B14F-4D97-AF65-F5344CB8AC3E}">
        <p14:creationId xmlns:p14="http://schemas.microsoft.com/office/powerpoint/2010/main" val="151828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01686" y="439079"/>
            <a:ext cx="2869014" cy="3670213"/>
          </a:xfrm>
        </p:spPr>
        <p:txBody>
          <a:bodyPr/>
          <a:lstStyle/>
          <a:p>
            <a:pPr marL="0" indent="0">
              <a:buNone/>
            </a:pPr>
            <a:r>
              <a:rPr lang="en-US" sz="3600" b="1" spc="100" dirty="0" err="1" smtClean="0">
                <a:latin typeface="Komika Text Kaps"/>
                <a:cs typeface="Komika Text Kaps"/>
              </a:rPr>
              <a:t>Vrai</a:t>
            </a:r>
            <a:r>
              <a:rPr lang="en-US" sz="3600" b="1" spc="100" dirty="0" smtClean="0">
                <a:latin typeface="Komika Text Kaps"/>
                <a:cs typeface="Komika Text Kaps"/>
              </a:rPr>
              <a:t> or faux? </a:t>
            </a:r>
          </a:p>
          <a:p>
            <a:pPr marL="0" indent="0">
              <a:buNone/>
            </a:pPr>
            <a:r>
              <a:rPr lang="en-US" sz="2400" dirty="0" err="1" smtClean="0"/>
              <a:t>Envoyer</a:t>
            </a:r>
            <a:r>
              <a:rPr lang="en-US" sz="2400" dirty="0" smtClean="0"/>
              <a:t> </a:t>
            </a:r>
            <a:r>
              <a:rPr lang="en-US" sz="2400" dirty="0" err="1"/>
              <a:t>une</a:t>
            </a:r>
            <a:r>
              <a:rPr lang="en-US" sz="2400" dirty="0"/>
              <a:t> note </a:t>
            </a:r>
            <a:br>
              <a:rPr lang="en-US" sz="2400" dirty="0"/>
            </a:br>
            <a:r>
              <a:rPr lang="en-US" sz="2400" dirty="0"/>
              <a:t>(</a:t>
            </a:r>
            <a:r>
              <a:rPr lang="en-US" sz="2400" dirty="0" err="1"/>
              <a:t>ou</a:t>
            </a:r>
            <a:r>
              <a:rPr lang="en-US" sz="2400" dirty="0"/>
              <a:t> un </a:t>
            </a:r>
            <a:r>
              <a:rPr lang="en-US" sz="2400" dirty="0" err="1"/>
              <a:t>courriel</a:t>
            </a:r>
            <a:r>
              <a:rPr lang="en-US" sz="2400" dirty="0"/>
              <a:t>) de </a:t>
            </a:r>
            <a:r>
              <a:rPr lang="en-US" sz="2400" dirty="0" err="1"/>
              <a:t>remerciement</a:t>
            </a:r>
            <a:r>
              <a:rPr lang="en-US" sz="2400" dirty="0"/>
              <a:t> après </a:t>
            </a:r>
            <a:r>
              <a:rPr lang="en-US" sz="2400" dirty="0" err="1"/>
              <a:t>une</a:t>
            </a:r>
            <a:r>
              <a:rPr lang="en-US" sz="2400" dirty="0"/>
              <a:t> </a:t>
            </a:r>
            <a:r>
              <a:rPr lang="en-US" sz="2400" dirty="0" err="1"/>
              <a:t>entrevue</a:t>
            </a:r>
            <a:r>
              <a:rPr lang="en-US" sz="2400" dirty="0"/>
              <a:t> </a:t>
            </a:r>
            <a:r>
              <a:rPr lang="en-US" sz="2400" dirty="0" err="1"/>
              <a:t>d’embauche</a:t>
            </a:r>
            <a:r>
              <a:rPr lang="en-US" sz="2400" dirty="0"/>
              <a:t> </a:t>
            </a:r>
            <a:r>
              <a:rPr lang="en-US" sz="2400" dirty="0" err="1"/>
              <a:t>peut</a:t>
            </a:r>
            <a:r>
              <a:rPr lang="en-US" sz="2400" dirty="0"/>
              <a:t> </a:t>
            </a:r>
            <a:r>
              <a:rPr lang="en-US" sz="2400" dirty="0" err="1"/>
              <a:t>accroître</a:t>
            </a:r>
            <a:r>
              <a:rPr lang="en-US" sz="2400" dirty="0"/>
              <a:t> </a:t>
            </a:r>
            <a:r>
              <a:rPr lang="en-US" sz="2400" dirty="0" err="1"/>
              <a:t>vos</a:t>
            </a:r>
            <a:r>
              <a:rPr lang="en-US" sz="2400" dirty="0"/>
              <a:t> chances </a:t>
            </a:r>
            <a:r>
              <a:rPr lang="en-US" sz="2400" dirty="0" err="1"/>
              <a:t>d’obtenir</a:t>
            </a:r>
            <a:r>
              <a:rPr lang="en-US" sz="2400" dirty="0"/>
              <a:t> </a:t>
            </a:r>
            <a:r>
              <a:rPr lang="en-US" sz="2400" dirty="0" err="1"/>
              <a:t>l’emploi</a:t>
            </a:r>
            <a:r>
              <a:rPr lang="en-US" sz="2400" dirty="0"/>
              <a:t>.</a:t>
            </a:r>
          </a:p>
        </p:txBody>
      </p:sp>
      <p:sp>
        <p:nvSpPr>
          <p:cNvPr id="5" name="Text Placeholder 2"/>
          <p:cNvSpPr>
            <a:spLocks noGrp="1"/>
          </p:cNvSpPr>
          <p:nvPr>
            <p:ph type="body" sz="quarter" idx="12"/>
          </p:nvPr>
        </p:nvSpPr>
        <p:spPr>
          <a:xfrm>
            <a:off x="3997804" y="94562"/>
            <a:ext cx="4969821" cy="4917227"/>
          </a:xfrm>
          <a:solidFill>
            <a:schemeClr val="bg1"/>
          </a:solidFill>
          <a:effectLst/>
        </p:spPr>
        <p:txBody>
          <a:bodyPr lIns="274320" tIns="137160" rIns="182880"/>
          <a:lstStyle/>
          <a:p>
            <a:pPr marL="0" indent="0">
              <a:buNone/>
            </a:pPr>
            <a:r>
              <a:rPr lang="fr-CA" sz="1700" dirty="0">
                <a:solidFill>
                  <a:srgbClr val="505150"/>
                </a:solidFill>
              </a:rPr>
              <a:t>Bonjour Daniel,</a:t>
            </a:r>
          </a:p>
          <a:p>
            <a:pPr marL="0" indent="0">
              <a:buNone/>
            </a:pPr>
            <a:r>
              <a:rPr lang="fr-CA" sz="1700" dirty="0">
                <a:solidFill>
                  <a:srgbClr val="505150"/>
                </a:solidFill>
              </a:rPr>
              <a:t>Merci du temps que vous m’avez accordé hier. </a:t>
            </a:r>
            <a:r>
              <a:rPr lang="fr-CA" sz="1700" dirty="0" smtClean="0">
                <a:solidFill>
                  <a:srgbClr val="505150"/>
                </a:solidFill>
              </a:rPr>
              <a:t/>
            </a:r>
            <a:br>
              <a:rPr lang="fr-CA" sz="1700" dirty="0" smtClean="0">
                <a:solidFill>
                  <a:srgbClr val="505150"/>
                </a:solidFill>
              </a:rPr>
            </a:br>
            <a:r>
              <a:rPr lang="fr-CA" sz="1700" dirty="0" smtClean="0">
                <a:solidFill>
                  <a:srgbClr val="505150"/>
                </a:solidFill>
              </a:rPr>
              <a:t>J’ai </a:t>
            </a:r>
            <a:r>
              <a:rPr lang="fr-CA" sz="1700" dirty="0">
                <a:solidFill>
                  <a:srgbClr val="505150"/>
                </a:solidFill>
              </a:rPr>
              <a:t>trouvé intéressant ce que vous m’avez dit à propos de l’expansion actuelle de votre équipe et des nouveaux types de clients que vous tentez d’attirer.</a:t>
            </a:r>
          </a:p>
          <a:p>
            <a:pPr marL="0" indent="0">
              <a:buNone/>
            </a:pPr>
            <a:r>
              <a:rPr lang="fr-CA" sz="1700" dirty="0">
                <a:solidFill>
                  <a:srgbClr val="505150"/>
                </a:solidFill>
              </a:rPr>
              <a:t>Je suis bien convaincu que je pourrai m’appuyer sur ce que j’ai appris lors de mon emploi précédent dans le secteur du service à la clientèle et assumer ce nouveau rôle sans problème. </a:t>
            </a:r>
          </a:p>
          <a:p>
            <a:pPr marL="0" indent="0">
              <a:buNone/>
            </a:pPr>
            <a:r>
              <a:rPr lang="fr-CA" sz="1700" dirty="0">
                <a:solidFill>
                  <a:srgbClr val="505150"/>
                </a:solidFill>
              </a:rPr>
              <a:t>Veuillez communiquer avec moi si vous avez d’autres questions ou des préoccupations. Je suis impatient d’avoir une réponse de votre part la semaine prochaine.</a:t>
            </a:r>
          </a:p>
          <a:p>
            <a:pPr marL="0" indent="0">
              <a:buNone/>
            </a:pPr>
            <a:r>
              <a:rPr lang="fr-CA" sz="1700" dirty="0">
                <a:solidFill>
                  <a:srgbClr val="505150"/>
                </a:solidFill>
              </a:rPr>
              <a:t>Veuillez agréer mes salutations distinguées,</a:t>
            </a:r>
          </a:p>
          <a:p>
            <a:pPr marL="0" indent="0">
              <a:buNone/>
            </a:pPr>
            <a:r>
              <a:rPr lang="fr-CA" sz="1700" dirty="0">
                <a:solidFill>
                  <a:srgbClr val="505150"/>
                </a:solidFill>
              </a:rPr>
              <a:t>Chris Smith</a:t>
            </a:r>
            <a:endParaRPr lang="fr-CA" sz="1700" dirty="0">
              <a:solidFill>
                <a:srgbClr val="505150"/>
              </a:solidFill>
            </a:endParaRPr>
          </a:p>
        </p:txBody>
      </p:sp>
    </p:spTree>
    <p:extLst>
      <p:ext uri="{BB962C8B-B14F-4D97-AF65-F5344CB8AC3E}">
        <p14:creationId xmlns:p14="http://schemas.microsoft.com/office/powerpoint/2010/main" val="4292156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4"/>
          <p:cNvGraphicFramePr>
            <a:graphicFrameLocks/>
          </p:cNvGraphicFramePr>
          <p:nvPr>
            <p:extLst>
              <p:ext uri="{D42A27DB-BD31-4B8C-83A1-F6EECF244321}">
                <p14:modId xmlns:p14="http://schemas.microsoft.com/office/powerpoint/2010/main" val="3224120236"/>
              </p:ext>
            </p:extLst>
          </p:nvPr>
        </p:nvGraphicFramePr>
        <p:xfrm>
          <a:off x="443502" y="328863"/>
          <a:ext cx="8343900" cy="4173363"/>
        </p:xfrm>
        <a:graphic>
          <a:graphicData uri="http://schemas.openxmlformats.org/drawingml/2006/table">
            <a:tbl>
              <a:tblPr firstRow="1" bandRow="1">
                <a:tableStyleId>{2D5ABB26-0587-4C30-8999-92F81FD0307C}</a:tableStyleId>
              </a:tblPr>
              <a:tblGrid>
                <a:gridCol w="4149148"/>
                <a:gridCol w="4194752"/>
              </a:tblGrid>
              <a:tr h="351473">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latin typeface="Calibri"/>
                          <a:cs typeface="Calibri"/>
                        </a:rPr>
                        <a:t>Style de </a:t>
                      </a:r>
                      <a:r>
                        <a:rPr lang="en-US" sz="2400" b="1" dirty="0" err="1" smtClean="0">
                          <a:solidFill>
                            <a:schemeClr val="bg1"/>
                          </a:solidFill>
                          <a:latin typeface="Calibri"/>
                          <a:cs typeface="Calibri"/>
                        </a:rPr>
                        <a:t>rédaction</a:t>
                      </a:r>
                      <a:r>
                        <a:rPr lang="en-US" sz="2400" b="1" dirty="0" smtClean="0">
                          <a:solidFill>
                            <a:schemeClr val="bg1"/>
                          </a:solidFill>
                          <a:latin typeface="Calibri"/>
                          <a:cs typeface="Calibri"/>
                        </a:rPr>
                        <a:t> </a:t>
                      </a:r>
                      <a:r>
                        <a:rPr lang="en-US" sz="2400" b="1" dirty="0" err="1" smtClean="0">
                          <a:solidFill>
                            <a:schemeClr val="bg1"/>
                          </a:solidFill>
                          <a:latin typeface="Calibri"/>
                          <a:cs typeface="Calibri"/>
                        </a:rPr>
                        <a:t>formel</a:t>
                      </a:r>
                      <a:endParaRPr lang="en-US" sz="2400" b="1" dirty="0">
                        <a:solidFill>
                          <a:schemeClr val="bg1"/>
                        </a:solidFill>
                        <a:latin typeface="Calibri"/>
                        <a:cs typeface="Calibri"/>
                      </a:endParaRPr>
                    </a:p>
                  </a:txBody>
                  <a:tcPr>
                    <a:solidFill>
                      <a:srgbClr val="00A0D6"/>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latin typeface="Calibri"/>
                          <a:cs typeface="Calibri"/>
                        </a:rPr>
                        <a:t>Style de </a:t>
                      </a:r>
                      <a:r>
                        <a:rPr lang="en-US" sz="2400" b="1" dirty="0" err="1" smtClean="0">
                          <a:solidFill>
                            <a:schemeClr val="bg1"/>
                          </a:solidFill>
                          <a:latin typeface="Calibri"/>
                          <a:cs typeface="Calibri"/>
                        </a:rPr>
                        <a:t>rédaction</a:t>
                      </a:r>
                      <a:r>
                        <a:rPr lang="en-US" sz="2400" b="1" dirty="0" smtClean="0">
                          <a:solidFill>
                            <a:schemeClr val="bg1"/>
                          </a:solidFill>
                          <a:latin typeface="Calibri"/>
                          <a:cs typeface="Calibri"/>
                        </a:rPr>
                        <a:t> </a:t>
                      </a:r>
                      <a:r>
                        <a:rPr lang="en-US" sz="2400" b="1" dirty="0" err="1" smtClean="0">
                          <a:solidFill>
                            <a:schemeClr val="bg1"/>
                          </a:solidFill>
                          <a:latin typeface="Calibri"/>
                          <a:cs typeface="Calibri"/>
                        </a:rPr>
                        <a:t>informel</a:t>
                      </a:r>
                      <a:endParaRPr lang="en-US" sz="2400" b="1" dirty="0" smtClean="0">
                        <a:solidFill>
                          <a:schemeClr val="bg1"/>
                        </a:solidFill>
                        <a:latin typeface="Calibri"/>
                        <a:cs typeface="Calibri"/>
                      </a:endParaRPr>
                    </a:p>
                  </a:txBody>
                  <a:tcPr>
                    <a:solidFill>
                      <a:srgbClr val="00A0D6"/>
                    </a:solidFill>
                  </a:tcPr>
                </a:tc>
              </a:tr>
              <a:tr h="351473">
                <a:tc>
                  <a:txBody>
                    <a:bodyPr/>
                    <a:lstStyle/>
                    <a:p>
                      <a:r>
                        <a:rPr lang="en-US" sz="1700" dirty="0" err="1" smtClean="0">
                          <a:solidFill>
                            <a:srgbClr val="505150"/>
                          </a:solidFill>
                          <a:latin typeface="Calibri"/>
                          <a:cs typeface="Calibri"/>
                        </a:rPr>
                        <a:t>Évite</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l’argot</a:t>
                      </a:r>
                      <a:r>
                        <a:rPr lang="en-US" sz="1700" dirty="0" smtClean="0">
                          <a:solidFill>
                            <a:srgbClr val="505150"/>
                          </a:solidFill>
                          <a:latin typeface="Calibri"/>
                          <a:cs typeface="Calibri"/>
                        </a:rPr>
                        <a:t> et les </a:t>
                      </a:r>
                      <a:r>
                        <a:rPr lang="en-US" sz="1700" dirty="0" err="1" smtClean="0">
                          <a:solidFill>
                            <a:srgbClr val="505150"/>
                          </a:solidFill>
                          <a:latin typeface="Calibri"/>
                          <a:cs typeface="Calibri"/>
                        </a:rPr>
                        <a:t>abréviations</a:t>
                      </a:r>
                      <a:r>
                        <a:rPr lang="en-US" sz="1700" dirty="0" smtClean="0">
                          <a:solidFill>
                            <a:srgbClr val="505150"/>
                          </a:solidFill>
                          <a:latin typeface="Calibri"/>
                          <a:cs typeface="Calibri"/>
                        </a:rPr>
                        <a:t> par contraction </a:t>
                      </a:r>
                      <a:endParaRPr lang="en-US" sz="1700" dirty="0">
                        <a:solidFill>
                          <a:srgbClr val="505150"/>
                        </a:solidFill>
                        <a:latin typeface="Calibri"/>
                        <a:cs typeface="Calibri"/>
                      </a:endParaRPr>
                    </a:p>
                  </a:txBody>
                  <a:tcPr>
                    <a:solidFill>
                      <a:schemeClr val="bg1"/>
                    </a:solidFill>
                  </a:tcPr>
                </a:tc>
                <a:tc>
                  <a:txBody>
                    <a:bodyPr/>
                    <a:lstStyle/>
                    <a:p>
                      <a:r>
                        <a:rPr lang="en-US" sz="1700" dirty="0" err="1" smtClean="0">
                          <a:solidFill>
                            <a:srgbClr val="505150"/>
                          </a:solidFill>
                          <a:latin typeface="Calibri"/>
                          <a:cs typeface="Calibri"/>
                        </a:rPr>
                        <a:t>Utilise</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l’argot</a:t>
                      </a:r>
                      <a:r>
                        <a:rPr lang="en-US" sz="1700" dirty="0" smtClean="0">
                          <a:solidFill>
                            <a:srgbClr val="505150"/>
                          </a:solidFill>
                          <a:latin typeface="Calibri"/>
                          <a:cs typeface="Calibri"/>
                        </a:rPr>
                        <a:t> et les </a:t>
                      </a:r>
                      <a:r>
                        <a:rPr lang="en-US" sz="1700" dirty="0" err="1" smtClean="0">
                          <a:solidFill>
                            <a:srgbClr val="505150"/>
                          </a:solidFill>
                          <a:latin typeface="Calibri"/>
                          <a:cs typeface="Calibri"/>
                        </a:rPr>
                        <a:t>abréviations</a:t>
                      </a:r>
                      <a:r>
                        <a:rPr lang="en-US" sz="1700" dirty="0" smtClean="0">
                          <a:solidFill>
                            <a:srgbClr val="505150"/>
                          </a:solidFill>
                          <a:latin typeface="Calibri"/>
                          <a:cs typeface="Calibri"/>
                        </a:rPr>
                        <a:t> par contraction </a:t>
                      </a:r>
                      <a:endParaRPr lang="en-US" sz="1700" dirty="0">
                        <a:solidFill>
                          <a:srgbClr val="505150"/>
                        </a:solidFill>
                        <a:latin typeface="Calibri"/>
                        <a:cs typeface="Calibri"/>
                      </a:endParaRPr>
                    </a:p>
                  </a:txBody>
                  <a:tcPr>
                    <a:solidFill>
                      <a:schemeClr val="bg1"/>
                    </a:solidFill>
                  </a:tcPr>
                </a:tc>
              </a:tr>
              <a:tr h="351473">
                <a:tc>
                  <a:txBody>
                    <a:bodyPr/>
                    <a:lstStyle/>
                    <a:p>
                      <a:r>
                        <a:rPr lang="en-US" sz="1700" dirty="0" smtClean="0">
                          <a:solidFill>
                            <a:srgbClr val="505150"/>
                          </a:solidFill>
                          <a:latin typeface="Calibri"/>
                          <a:cs typeface="Calibri"/>
                        </a:rPr>
                        <a:t>Le ton </a:t>
                      </a:r>
                      <a:r>
                        <a:rPr lang="en-US" sz="1700" dirty="0" err="1" smtClean="0">
                          <a:solidFill>
                            <a:srgbClr val="505150"/>
                          </a:solidFill>
                          <a:latin typeface="Calibri"/>
                          <a:cs typeface="Calibri"/>
                        </a:rPr>
                        <a:t>est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poli</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mais</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impersonnel</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700" dirty="0" smtClean="0">
                          <a:solidFill>
                            <a:srgbClr val="505150"/>
                          </a:solidFill>
                          <a:latin typeface="Calibri"/>
                          <a:cs typeface="Calibri"/>
                        </a:rPr>
                        <a:t>Le ton </a:t>
                      </a:r>
                      <a:r>
                        <a:rPr lang="en-US" sz="1700" dirty="0" err="1" smtClean="0">
                          <a:solidFill>
                            <a:srgbClr val="505150"/>
                          </a:solidFill>
                          <a:latin typeface="Calibri"/>
                          <a:cs typeface="Calibri"/>
                        </a:rPr>
                        <a:t>peut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être</a:t>
                      </a:r>
                      <a:r>
                        <a:rPr lang="en-US" sz="1700" dirty="0" smtClean="0">
                          <a:solidFill>
                            <a:srgbClr val="505150"/>
                          </a:solidFill>
                          <a:latin typeface="Calibri"/>
                          <a:cs typeface="Calibri"/>
                        </a:rPr>
                        <a:t> plus personnel </a:t>
                      </a:r>
                    </a:p>
                  </a:txBody>
                  <a:tcPr>
                    <a:solidFill>
                      <a:schemeClr val="bg1"/>
                    </a:solidFill>
                  </a:tcPr>
                </a:tc>
              </a:tr>
              <a:tr h="693317">
                <a:tc>
                  <a:txBody>
                    <a:bodyPr/>
                    <a:lstStyle/>
                    <a:p>
                      <a:r>
                        <a:rPr lang="en-US" sz="1700" dirty="0" err="1" smtClean="0">
                          <a:solidFill>
                            <a:srgbClr val="505150"/>
                          </a:solidFill>
                          <a:latin typeface="Calibri"/>
                          <a:cs typeface="Calibri"/>
                        </a:rPr>
                        <a:t>Utilise</a:t>
                      </a:r>
                      <a:r>
                        <a:rPr lang="en-US" sz="1700" dirty="0" smtClean="0">
                          <a:solidFill>
                            <a:srgbClr val="505150"/>
                          </a:solidFill>
                          <a:latin typeface="Calibri"/>
                          <a:cs typeface="Calibri"/>
                        </a:rPr>
                        <a:t> un </a:t>
                      </a:r>
                      <a:r>
                        <a:rPr lang="en-US" sz="1700" dirty="0" err="1" smtClean="0">
                          <a:solidFill>
                            <a:srgbClr val="505150"/>
                          </a:solidFill>
                          <a:latin typeface="Calibri"/>
                          <a:cs typeface="Calibri"/>
                        </a:rPr>
                        <a:t>langage</a:t>
                      </a:r>
                      <a:r>
                        <a:rPr lang="en-US" sz="1700" dirty="0" smtClean="0">
                          <a:solidFill>
                            <a:srgbClr val="505150"/>
                          </a:solidFill>
                          <a:latin typeface="Calibri"/>
                          <a:cs typeface="Calibri"/>
                        </a:rPr>
                        <a:t> technique et </a:t>
                      </a:r>
                      <a:r>
                        <a:rPr lang="en-US" sz="1700" dirty="0" err="1" smtClean="0">
                          <a:solidFill>
                            <a:srgbClr val="505150"/>
                          </a:solidFill>
                          <a:latin typeface="Calibri"/>
                          <a:cs typeface="Calibri"/>
                        </a:rPr>
                        <a:t>explicite</a:t>
                      </a:r>
                      <a:r>
                        <a:rPr lang="en-US" sz="1700" dirty="0" smtClean="0">
                          <a:solidFill>
                            <a:srgbClr val="505150"/>
                          </a:solidFill>
                          <a:latin typeface="Calibri"/>
                          <a:cs typeface="Calibri"/>
                        </a:rPr>
                        <a:t> les </a:t>
                      </a:r>
                      <a:r>
                        <a:rPr lang="en-US" sz="1700" dirty="0" err="1" smtClean="0">
                          <a:solidFill>
                            <a:srgbClr val="505150"/>
                          </a:solidFill>
                          <a:latin typeface="Calibri"/>
                          <a:cs typeface="Calibri"/>
                        </a:rPr>
                        <a:t>abréviations</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700" dirty="0" err="1" smtClean="0">
                          <a:solidFill>
                            <a:srgbClr val="505150"/>
                          </a:solidFill>
                          <a:latin typeface="Calibri"/>
                          <a:cs typeface="Calibri"/>
                        </a:rPr>
                        <a:t>Utilise</a:t>
                      </a:r>
                      <a:r>
                        <a:rPr lang="en-US" sz="1700" dirty="0" smtClean="0">
                          <a:solidFill>
                            <a:srgbClr val="505150"/>
                          </a:solidFill>
                          <a:latin typeface="Calibri"/>
                          <a:cs typeface="Calibri"/>
                        </a:rPr>
                        <a:t> un </a:t>
                      </a:r>
                      <a:r>
                        <a:rPr lang="en-US" sz="1700" dirty="0" err="1" smtClean="0">
                          <a:solidFill>
                            <a:srgbClr val="505150"/>
                          </a:solidFill>
                          <a:latin typeface="Calibri"/>
                          <a:cs typeface="Calibri"/>
                        </a:rPr>
                        <a:t>langage</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moins</a:t>
                      </a:r>
                      <a:r>
                        <a:rPr lang="en-US" sz="1700" dirty="0" smtClean="0">
                          <a:solidFill>
                            <a:srgbClr val="505150"/>
                          </a:solidFill>
                          <a:latin typeface="Calibri"/>
                          <a:cs typeface="Calibri"/>
                        </a:rPr>
                        <a:t> technique et </a:t>
                      </a:r>
                      <a:r>
                        <a:rPr lang="en-US" sz="1700" dirty="0" err="1" smtClean="0">
                          <a:solidFill>
                            <a:srgbClr val="505150"/>
                          </a:solidFill>
                          <a:latin typeface="Calibri"/>
                          <a:cs typeface="Calibri"/>
                        </a:rPr>
                        <a:t>peut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utiliser</a:t>
                      </a:r>
                      <a:r>
                        <a:rPr lang="en-US" sz="1700" dirty="0" smtClean="0">
                          <a:solidFill>
                            <a:srgbClr val="505150"/>
                          </a:solidFill>
                          <a:latin typeface="Calibri"/>
                          <a:cs typeface="Calibri"/>
                        </a:rPr>
                        <a:t> des </a:t>
                      </a:r>
                      <a:r>
                        <a:rPr lang="en-US" sz="1700" dirty="0" err="1" smtClean="0">
                          <a:solidFill>
                            <a:srgbClr val="505150"/>
                          </a:solidFill>
                          <a:latin typeface="Calibri"/>
                          <a:cs typeface="Calibri"/>
                        </a:rPr>
                        <a:t>abréviations</a:t>
                      </a:r>
                      <a:r>
                        <a:rPr lang="en-US" sz="1700" dirty="0" smtClean="0">
                          <a:solidFill>
                            <a:srgbClr val="505150"/>
                          </a:solidFill>
                          <a:latin typeface="Calibri"/>
                          <a:cs typeface="Calibri"/>
                        </a:rPr>
                        <a:t> </a:t>
                      </a:r>
                    </a:p>
                  </a:txBody>
                  <a:tcPr>
                    <a:solidFill>
                      <a:schemeClr val="bg1"/>
                    </a:solidFill>
                  </a:tcPr>
                </a:tc>
              </a:tr>
              <a:tr h="351473">
                <a:tc>
                  <a:txBody>
                    <a:bodyPr/>
                    <a:lstStyle/>
                    <a:p>
                      <a:r>
                        <a:rPr lang="en-US" sz="1700" dirty="0" smtClean="0">
                          <a:solidFill>
                            <a:srgbClr val="505150"/>
                          </a:solidFill>
                          <a:latin typeface="Calibri"/>
                          <a:cs typeface="Calibri"/>
                        </a:rPr>
                        <a:t>Le ton </a:t>
                      </a:r>
                      <a:r>
                        <a:rPr lang="en-US" sz="1700" dirty="0" err="1" smtClean="0">
                          <a:solidFill>
                            <a:srgbClr val="505150"/>
                          </a:solidFill>
                          <a:latin typeface="Calibri"/>
                          <a:cs typeface="Calibri"/>
                        </a:rPr>
                        <a:t>est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généralement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sérieux</a:t>
                      </a:r>
                      <a:r>
                        <a:rPr lang="en-US" sz="1700" dirty="0" smtClean="0">
                          <a:solidFill>
                            <a:srgbClr val="505150"/>
                          </a:solidFill>
                          <a:latin typeface="Calibri"/>
                          <a:cs typeface="Calibri"/>
                        </a:rPr>
                        <a:t> et </a:t>
                      </a:r>
                      <a:r>
                        <a:rPr lang="en-US" sz="1700" dirty="0" err="1" smtClean="0">
                          <a:solidFill>
                            <a:srgbClr val="505150"/>
                          </a:solidFill>
                          <a:latin typeface="Calibri"/>
                          <a:cs typeface="Calibri"/>
                        </a:rPr>
                        <a:t>factuel</a:t>
                      </a:r>
                      <a:endParaRPr lang="en-US" sz="1700" dirty="0">
                        <a:solidFill>
                          <a:srgbClr val="505150"/>
                        </a:solidFill>
                        <a:latin typeface="Calibri"/>
                        <a:cs typeface="Calibri"/>
                      </a:endParaRPr>
                    </a:p>
                  </a:txBody>
                  <a:tcPr>
                    <a:solidFill>
                      <a:schemeClr val="bg1"/>
                    </a:solidFill>
                  </a:tcPr>
                </a:tc>
                <a:tc>
                  <a:txBody>
                    <a:bodyPr/>
                    <a:lstStyle/>
                    <a:p>
                      <a:r>
                        <a:rPr lang="en-US" sz="1700" dirty="0" smtClean="0">
                          <a:solidFill>
                            <a:srgbClr val="505150"/>
                          </a:solidFill>
                          <a:latin typeface="Calibri"/>
                          <a:cs typeface="Calibri"/>
                        </a:rPr>
                        <a:t>Le ton </a:t>
                      </a:r>
                      <a:r>
                        <a:rPr lang="en-US" sz="1700" dirty="0" err="1" smtClean="0">
                          <a:solidFill>
                            <a:srgbClr val="505150"/>
                          </a:solidFill>
                          <a:latin typeface="Calibri"/>
                          <a:cs typeface="Calibri"/>
                        </a:rPr>
                        <a:t>peut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être</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émotif</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r>
              <a:tr h="491100">
                <a:tc>
                  <a:txBody>
                    <a:bodyPr/>
                    <a:lstStyle/>
                    <a:p>
                      <a:r>
                        <a:rPr lang="en-US" sz="1700" dirty="0" err="1" smtClean="0">
                          <a:solidFill>
                            <a:srgbClr val="505150"/>
                          </a:solidFill>
                          <a:latin typeface="Calibri"/>
                          <a:cs typeface="Calibri"/>
                        </a:rPr>
                        <a:t>Évite</a:t>
                      </a:r>
                      <a:r>
                        <a:rPr lang="en-US" sz="1700" dirty="0" smtClean="0">
                          <a:solidFill>
                            <a:srgbClr val="505150"/>
                          </a:solidFill>
                          <a:latin typeface="Calibri"/>
                          <a:cs typeface="Calibri"/>
                        </a:rPr>
                        <a:t> les mots </a:t>
                      </a:r>
                      <a:r>
                        <a:rPr lang="en-US" sz="1700" dirty="0" err="1" smtClean="0">
                          <a:solidFill>
                            <a:srgbClr val="505150"/>
                          </a:solidFill>
                          <a:latin typeface="Calibri"/>
                          <a:cs typeface="Calibri"/>
                        </a:rPr>
                        <a:t>familiers</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ou</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très</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informels</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c>
                  <a:txBody>
                    <a:bodyPr/>
                    <a:lstStyle/>
                    <a:p>
                      <a:r>
                        <a:rPr lang="en-US" sz="1700" dirty="0" err="1" smtClean="0">
                          <a:solidFill>
                            <a:srgbClr val="505150"/>
                          </a:solidFill>
                          <a:latin typeface="Calibri"/>
                          <a:cs typeface="Calibri"/>
                        </a:rPr>
                        <a:t>Peut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utiliser</a:t>
                      </a:r>
                      <a:r>
                        <a:rPr lang="en-US" sz="1700" dirty="0" smtClean="0">
                          <a:solidFill>
                            <a:srgbClr val="505150"/>
                          </a:solidFill>
                          <a:latin typeface="Calibri"/>
                          <a:cs typeface="Calibri"/>
                        </a:rPr>
                        <a:t> des mots </a:t>
                      </a:r>
                      <a:r>
                        <a:rPr lang="en-US" sz="1700" dirty="0" err="1" smtClean="0">
                          <a:solidFill>
                            <a:srgbClr val="505150"/>
                          </a:solidFill>
                          <a:latin typeface="Calibri"/>
                          <a:cs typeface="Calibri"/>
                        </a:rPr>
                        <a:t>familiers</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génial</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toi</a:t>
                      </a:r>
                      <a:r>
                        <a:rPr lang="en-US" sz="1700" dirty="0" smtClean="0">
                          <a:solidFill>
                            <a:srgbClr val="505150"/>
                          </a:solidFill>
                          <a:latin typeface="Calibri"/>
                          <a:cs typeface="Calibri"/>
                        </a:rPr>
                        <a:t> et </a:t>
                      </a:r>
                      <a:r>
                        <a:rPr lang="en-US" sz="1700" dirty="0" err="1" smtClean="0">
                          <a:solidFill>
                            <a:srgbClr val="505150"/>
                          </a:solidFill>
                          <a:latin typeface="Calibri"/>
                          <a:cs typeface="Calibri"/>
                        </a:rPr>
                        <a:t>moi</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r>
              <a:tr h="491100">
                <a:tc>
                  <a:txBody>
                    <a:bodyPr/>
                    <a:lstStyle/>
                    <a:p>
                      <a:r>
                        <a:rPr lang="en-US" sz="1700" dirty="0" err="1" smtClean="0">
                          <a:solidFill>
                            <a:srgbClr val="505150"/>
                          </a:solidFill>
                          <a:latin typeface="Calibri"/>
                          <a:cs typeface="Calibri"/>
                        </a:rPr>
                        <a:t>Évite</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l’impératif</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n’oubliez</a:t>
                      </a:r>
                      <a:r>
                        <a:rPr lang="en-US" sz="1700" dirty="0" smtClean="0">
                          <a:solidFill>
                            <a:srgbClr val="505150"/>
                          </a:solidFill>
                          <a:latin typeface="Calibri"/>
                          <a:cs typeface="Calibri"/>
                        </a:rPr>
                        <a:t> pas </a:t>
                      </a:r>
                      <a:r>
                        <a:rPr lang="en-US" sz="1700" dirty="0" err="1" smtClean="0">
                          <a:solidFill>
                            <a:srgbClr val="505150"/>
                          </a:solidFill>
                          <a:latin typeface="Calibri"/>
                          <a:cs typeface="Calibri"/>
                        </a:rPr>
                        <a:t>que</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c>
                  <a:txBody>
                    <a:bodyPr/>
                    <a:lstStyle/>
                    <a:p>
                      <a:r>
                        <a:rPr lang="en-US" sz="1700" dirty="0" err="1" smtClean="0">
                          <a:solidFill>
                            <a:srgbClr val="505150"/>
                          </a:solidFill>
                          <a:latin typeface="Calibri"/>
                          <a:cs typeface="Calibri"/>
                        </a:rPr>
                        <a:t>Peut</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utiliser</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l’impératif</a:t>
                      </a:r>
                      <a:r>
                        <a:rPr lang="en-US" sz="1700" dirty="0" smtClean="0">
                          <a:solidFill>
                            <a:srgbClr val="505150"/>
                          </a:solidFill>
                          <a:latin typeface="Calibri"/>
                          <a:cs typeface="Calibri"/>
                        </a:rPr>
                        <a:t> (</a:t>
                      </a:r>
                      <a:r>
                        <a:rPr lang="en-US" sz="1700" dirty="0" err="1" smtClean="0">
                          <a:solidFill>
                            <a:srgbClr val="505150"/>
                          </a:solidFill>
                          <a:latin typeface="Calibri"/>
                          <a:cs typeface="Calibri"/>
                        </a:rPr>
                        <a:t>n’oubliez</a:t>
                      </a:r>
                      <a:r>
                        <a:rPr lang="en-US" sz="1700" dirty="0" smtClean="0">
                          <a:solidFill>
                            <a:srgbClr val="505150"/>
                          </a:solidFill>
                          <a:latin typeface="Calibri"/>
                          <a:cs typeface="Calibri"/>
                        </a:rPr>
                        <a:t> pas </a:t>
                      </a:r>
                      <a:r>
                        <a:rPr lang="en-US" sz="1700" dirty="0" err="1" smtClean="0">
                          <a:solidFill>
                            <a:srgbClr val="505150"/>
                          </a:solidFill>
                          <a:latin typeface="Calibri"/>
                          <a:cs typeface="Calibri"/>
                        </a:rPr>
                        <a:t>que</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r>
              <a:tr h="491100">
                <a:tc>
                  <a:txBody>
                    <a:bodyPr/>
                    <a:lstStyle/>
                    <a:p>
                      <a:r>
                        <a:rPr lang="en-US" sz="1700" dirty="0" err="1" smtClean="0">
                          <a:solidFill>
                            <a:srgbClr val="505150"/>
                          </a:solidFill>
                          <a:latin typeface="Calibri"/>
                          <a:cs typeface="Calibri"/>
                        </a:rPr>
                        <a:t>Utilise</a:t>
                      </a:r>
                      <a:r>
                        <a:rPr lang="en-US" sz="1700" dirty="0" smtClean="0">
                          <a:solidFill>
                            <a:srgbClr val="505150"/>
                          </a:solidFill>
                          <a:latin typeface="Calibri"/>
                          <a:cs typeface="Calibri"/>
                        </a:rPr>
                        <a:t> la </a:t>
                      </a:r>
                      <a:r>
                        <a:rPr lang="en-US" sz="1700" dirty="0" err="1" smtClean="0">
                          <a:solidFill>
                            <a:srgbClr val="505150"/>
                          </a:solidFill>
                          <a:latin typeface="Calibri"/>
                          <a:cs typeface="Calibri"/>
                        </a:rPr>
                        <a:t>ponctuation</a:t>
                      </a:r>
                      <a:r>
                        <a:rPr lang="en-US" sz="1700" dirty="0" smtClean="0">
                          <a:solidFill>
                            <a:srgbClr val="505150"/>
                          </a:solidFill>
                          <a:latin typeface="Calibri"/>
                          <a:cs typeface="Calibri"/>
                        </a:rPr>
                        <a:t> et les majuscules </a:t>
                      </a:r>
                      <a:r>
                        <a:rPr lang="en-US" sz="1700" dirty="0" err="1" smtClean="0">
                          <a:solidFill>
                            <a:srgbClr val="505150"/>
                          </a:solidFill>
                          <a:latin typeface="Calibri"/>
                          <a:cs typeface="Calibri"/>
                        </a:rPr>
                        <a:t>appropriées</a:t>
                      </a:r>
                      <a:r>
                        <a:rPr lang="en-US" sz="1700" dirty="0" smtClean="0">
                          <a:solidFill>
                            <a:srgbClr val="505150"/>
                          </a:solidFill>
                          <a:latin typeface="Calibri"/>
                          <a:cs typeface="Calibri"/>
                        </a:rPr>
                        <a:t> </a:t>
                      </a:r>
                      <a:endParaRPr lang="en-US" sz="1700" dirty="0">
                        <a:solidFill>
                          <a:srgbClr val="505150"/>
                        </a:solidFill>
                        <a:latin typeface="Calibri"/>
                        <a:cs typeface="Calibri"/>
                      </a:endParaRPr>
                    </a:p>
                  </a:txBody>
                  <a:tcPr>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700" dirty="0" err="1" smtClean="0">
                          <a:solidFill>
                            <a:srgbClr val="505150"/>
                          </a:solidFill>
                          <a:latin typeface="Calibri"/>
                          <a:cs typeface="Calibri"/>
                        </a:rPr>
                        <a:t>Utilise</a:t>
                      </a:r>
                      <a:r>
                        <a:rPr lang="en-US" sz="1700" dirty="0" smtClean="0">
                          <a:solidFill>
                            <a:srgbClr val="505150"/>
                          </a:solidFill>
                          <a:latin typeface="Calibri"/>
                          <a:cs typeface="Calibri"/>
                        </a:rPr>
                        <a:t> la </a:t>
                      </a:r>
                      <a:r>
                        <a:rPr lang="en-US" sz="1700" dirty="0" err="1" smtClean="0">
                          <a:solidFill>
                            <a:srgbClr val="505150"/>
                          </a:solidFill>
                          <a:latin typeface="Calibri"/>
                          <a:cs typeface="Calibri"/>
                        </a:rPr>
                        <a:t>ponctuation</a:t>
                      </a:r>
                      <a:r>
                        <a:rPr lang="en-US" sz="1700" dirty="0" smtClean="0">
                          <a:solidFill>
                            <a:srgbClr val="505150"/>
                          </a:solidFill>
                          <a:latin typeface="Calibri"/>
                          <a:cs typeface="Calibri"/>
                        </a:rPr>
                        <a:t> et les majuscules </a:t>
                      </a:r>
                      <a:r>
                        <a:rPr lang="en-US" sz="1700" dirty="0" err="1" smtClean="0">
                          <a:solidFill>
                            <a:srgbClr val="505150"/>
                          </a:solidFill>
                          <a:latin typeface="Calibri"/>
                          <a:cs typeface="Calibri"/>
                        </a:rPr>
                        <a:t>appropriées</a:t>
                      </a:r>
                      <a:r>
                        <a:rPr lang="en-US" sz="1700" dirty="0" smtClean="0">
                          <a:solidFill>
                            <a:srgbClr val="505150"/>
                          </a:solidFill>
                          <a:latin typeface="Calibri"/>
                          <a:cs typeface="Calibri"/>
                        </a:rPr>
                        <a:t> </a:t>
                      </a:r>
                    </a:p>
                  </a:txBody>
                  <a:tcPr>
                    <a:solidFill>
                      <a:schemeClr val="bg1"/>
                    </a:solidFill>
                  </a:tcPr>
                </a:tc>
              </a:tr>
            </a:tbl>
          </a:graphicData>
        </a:graphic>
      </p:graphicFrame>
    </p:spTree>
    <p:extLst>
      <p:ext uri="{BB962C8B-B14F-4D97-AF65-F5344CB8AC3E}">
        <p14:creationId xmlns:p14="http://schemas.microsoft.com/office/powerpoint/2010/main" val="39791039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5">
      <a:dk1>
        <a:srgbClr val="00A0D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6069</TotalTime>
  <Words>1013</Words>
  <Application>Microsoft Macintosh PowerPoint</Application>
  <PresentationFormat>On-screen Show (16:9)</PresentationFormat>
  <Paragraphs>92</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SKILLS-2023</vt:lpstr>
      <vt:lpstr>Compétences pour réussir</vt:lpstr>
      <vt:lpstr>Commencez par une activité</vt:lpstr>
      <vt:lpstr>PowerPoint Presentation</vt:lpstr>
      <vt:lpstr>Rédiger des textes destinés à être lus en lign</vt:lpstr>
      <vt:lpstr>Offres d’emploi   </vt:lpstr>
      <vt:lpstr>Utilisation de mots d’action dans les CV</vt:lpstr>
      <vt:lpstr>Mots d'action</vt:lpstr>
      <vt:lpstr>PowerPoint Presentation</vt:lpstr>
      <vt:lpstr>PowerPoint Presentation</vt:lpstr>
      <vt:lpstr>Des emplois enrichissants  qui demandent de faire appel à la rédaction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78</cp:revision>
  <dcterms:created xsi:type="dcterms:W3CDTF">2023-11-15T11:01:28Z</dcterms:created>
  <dcterms:modified xsi:type="dcterms:W3CDTF">2024-03-26T17:16:13Z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